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95" r:id="rId3"/>
    <p:sldId id="659" r:id="rId4"/>
    <p:sldId id="661" r:id="rId5"/>
    <p:sldId id="662" r:id="rId6"/>
    <p:sldId id="663" r:id="rId7"/>
    <p:sldId id="668" r:id="rId8"/>
    <p:sldId id="669" r:id="rId9"/>
    <p:sldId id="670" r:id="rId10"/>
    <p:sldId id="665" r:id="rId11"/>
    <p:sldId id="666" r:id="rId12"/>
    <p:sldId id="667" r:id="rId13"/>
    <p:sldId id="642" r:id="rId14"/>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6FD"/>
    <a:srgbClr val="FFF8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2040-D9B6-45DE-B759-592AABF2CB7B}" type="doc">
      <dgm:prSet loTypeId="urn:microsoft.com/office/officeart/2005/8/layout/chevron1" loCatId="process" qsTypeId="urn:microsoft.com/office/officeart/2005/8/quickstyle/simple1" qsCatId="simple" csTypeId="urn:microsoft.com/office/officeart/2005/8/colors/colorful4" csCatId="colorful" phldr="1"/>
      <dgm:spPr/>
    </dgm:pt>
    <dgm:pt modelId="{5C3A32ED-43BB-4938-8A89-C1244532A87F}">
      <dgm:prSet phldrT="[Texto]" custT="1"/>
      <dgm:spPr/>
      <dgm:t>
        <a:bodyPr/>
        <a:lstStyle/>
        <a:p>
          <a:r>
            <a:rPr lang="es-MX" sz="1400" dirty="0">
              <a:latin typeface="Abadi" panose="020B0604020104020204" pitchFamily="34" charset="0"/>
            </a:rPr>
            <a:t>Planificación de </a:t>
          </a:r>
        </a:p>
        <a:p>
          <a:r>
            <a:rPr lang="es-MX" sz="1400" dirty="0">
              <a:latin typeface="Abadi" panose="020B0604020104020204" pitchFamily="34" charset="0"/>
            </a:rPr>
            <a:t>preguntas  de </a:t>
          </a:r>
        </a:p>
        <a:p>
          <a:r>
            <a:rPr lang="es-MX" sz="1400" dirty="0">
              <a:latin typeface="Abadi" panose="020B0604020104020204" pitchFamily="34" charset="0"/>
            </a:rPr>
            <a:t>investigación</a:t>
          </a:r>
          <a:endParaRPr lang="es-PE" sz="1400" dirty="0"/>
        </a:p>
      </dgm:t>
    </dgm:pt>
    <dgm:pt modelId="{F52C486E-73D8-444A-8FD0-0F70EF54F9A2}" type="parTrans" cxnId="{F61386D0-6668-4724-9356-E1F46BF3AEA9}">
      <dgm:prSet/>
      <dgm:spPr/>
      <dgm:t>
        <a:bodyPr/>
        <a:lstStyle/>
        <a:p>
          <a:endParaRPr lang="es-PE" sz="1400"/>
        </a:p>
      </dgm:t>
    </dgm:pt>
    <dgm:pt modelId="{375AC2DF-ED38-41FC-92C1-0467B73F81E5}" type="sibTrans" cxnId="{F61386D0-6668-4724-9356-E1F46BF3AEA9}">
      <dgm:prSet/>
      <dgm:spPr/>
      <dgm:t>
        <a:bodyPr/>
        <a:lstStyle/>
        <a:p>
          <a:endParaRPr lang="es-PE" sz="1400"/>
        </a:p>
      </dgm:t>
    </dgm:pt>
    <dgm:pt modelId="{A1C45482-EC93-4B6E-A079-C71B83B1B7E3}">
      <dgm:prSet phldrT="[Texto]" custT="1"/>
      <dgm:spPr/>
      <dgm:t>
        <a:bodyPr/>
        <a:lstStyle/>
        <a:p>
          <a:r>
            <a:rPr lang="es-MX" sz="1400" dirty="0">
              <a:latin typeface="Abadi" panose="020B0604020104020204" pitchFamily="34" charset="0"/>
            </a:rPr>
            <a:t>Recopilación y análisis de la información</a:t>
          </a:r>
          <a:endParaRPr lang="es-PE" sz="1400" dirty="0"/>
        </a:p>
      </dgm:t>
    </dgm:pt>
    <dgm:pt modelId="{8D4FFAB7-3202-4499-B085-0E62AA02AC0F}" type="parTrans" cxnId="{55EE3FD0-6245-4366-8DDD-15B1741E5A7B}">
      <dgm:prSet/>
      <dgm:spPr/>
      <dgm:t>
        <a:bodyPr/>
        <a:lstStyle/>
        <a:p>
          <a:endParaRPr lang="es-PE" sz="1400"/>
        </a:p>
      </dgm:t>
    </dgm:pt>
    <dgm:pt modelId="{84C4FF4A-2986-48F7-AB46-40E97F904BD7}" type="sibTrans" cxnId="{55EE3FD0-6245-4366-8DDD-15B1741E5A7B}">
      <dgm:prSet/>
      <dgm:spPr/>
      <dgm:t>
        <a:bodyPr/>
        <a:lstStyle/>
        <a:p>
          <a:endParaRPr lang="es-PE" sz="1400"/>
        </a:p>
      </dgm:t>
    </dgm:pt>
    <dgm:pt modelId="{2DF9FD93-7CAC-4126-A12E-0F8CD7D758D6}">
      <dgm:prSet phldrT="[Texto]" custT="1"/>
      <dgm:spPr/>
      <dgm:t>
        <a:bodyPr/>
        <a:lstStyle/>
        <a:p>
          <a:r>
            <a:rPr lang="es-MX" sz="1400" dirty="0">
              <a:latin typeface="Abadi" panose="020B0604020104020204" pitchFamily="34" charset="0"/>
            </a:rPr>
            <a:t>Generación conclusiones y resultados</a:t>
          </a:r>
        </a:p>
      </dgm:t>
    </dgm:pt>
    <dgm:pt modelId="{314A5D9D-ACC0-4083-B417-577C5583D8B8}" type="parTrans" cxnId="{5F97D580-3929-4401-96F0-5FC5BC7FA7CB}">
      <dgm:prSet/>
      <dgm:spPr/>
      <dgm:t>
        <a:bodyPr/>
        <a:lstStyle/>
        <a:p>
          <a:endParaRPr lang="es-PE" sz="1400"/>
        </a:p>
      </dgm:t>
    </dgm:pt>
    <dgm:pt modelId="{95931F3B-69D4-4186-BDBC-97368B50F5B8}" type="sibTrans" cxnId="{5F97D580-3929-4401-96F0-5FC5BC7FA7CB}">
      <dgm:prSet/>
      <dgm:spPr/>
      <dgm:t>
        <a:bodyPr/>
        <a:lstStyle/>
        <a:p>
          <a:endParaRPr lang="es-PE" sz="1400"/>
        </a:p>
      </dgm:t>
    </dgm:pt>
    <dgm:pt modelId="{B84C055C-5BB8-4671-8A08-BDD96B5EC895}">
      <dgm:prSet phldrT="[Texto]" custT="1"/>
      <dgm:spPr/>
      <dgm:t>
        <a:bodyPr/>
        <a:lstStyle/>
        <a:p>
          <a:r>
            <a:rPr lang="es-MX" sz="1400">
              <a:latin typeface="Abadi" panose="020B0604020104020204" pitchFamily="34" charset="0"/>
            </a:rPr>
            <a:t>Comunicación y presentación de la investigación</a:t>
          </a:r>
          <a:endParaRPr lang="es-MX" sz="1400" dirty="0">
            <a:latin typeface="Abadi" panose="020B0604020104020204" pitchFamily="34" charset="0"/>
          </a:endParaRPr>
        </a:p>
      </dgm:t>
    </dgm:pt>
    <dgm:pt modelId="{8E1EA757-452D-47FD-83AC-AB66626D705B}" type="parTrans" cxnId="{CAC7991B-80AD-4782-866A-78FC82ECFF33}">
      <dgm:prSet/>
      <dgm:spPr/>
      <dgm:t>
        <a:bodyPr/>
        <a:lstStyle/>
        <a:p>
          <a:endParaRPr lang="es-PE" sz="1400"/>
        </a:p>
      </dgm:t>
    </dgm:pt>
    <dgm:pt modelId="{77A27FBB-512A-4352-8AC6-88359AB8055D}" type="sibTrans" cxnId="{CAC7991B-80AD-4782-866A-78FC82ECFF33}">
      <dgm:prSet/>
      <dgm:spPr/>
      <dgm:t>
        <a:bodyPr/>
        <a:lstStyle/>
        <a:p>
          <a:endParaRPr lang="es-PE" sz="1400"/>
        </a:p>
      </dgm:t>
    </dgm:pt>
    <dgm:pt modelId="{8FDE16ED-F518-496F-8D5E-A2C7FC8839E0}">
      <dgm:prSet phldrT="[Texto]" custT="1"/>
      <dgm:spPr/>
      <dgm:t>
        <a:bodyPr/>
        <a:lstStyle/>
        <a:p>
          <a:r>
            <a:rPr lang="es-MX" sz="1400" dirty="0"/>
            <a:t>Reflexión	y metacognición</a:t>
          </a:r>
          <a:endParaRPr lang="es-MX" sz="1400" dirty="0">
            <a:latin typeface="Abadi" panose="020B0604020104020204" pitchFamily="34" charset="0"/>
          </a:endParaRPr>
        </a:p>
      </dgm:t>
    </dgm:pt>
    <dgm:pt modelId="{986A4644-1666-43E0-A714-22274DD7A826}" type="parTrans" cxnId="{DAD36DE2-2AB7-4325-BE59-73BA94B1C9E8}">
      <dgm:prSet/>
      <dgm:spPr/>
      <dgm:t>
        <a:bodyPr/>
        <a:lstStyle/>
        <a:p>
          <a:endParaRPr lang="es-PE" sz="1400"/>
        </a:p>
      </dgm:t>
    </dgm:pt>
    <dgm:pt modelId="{B13FA25F-6B69-457D-9132-05964F7E4829}" type="sibTrans" cxnId="{DAD36DE2-2AB7-4325-BE59-73BA94B1C9E8}">
      <dgm:prSet/>
      <dgm:spPr/>
      <dgm:t>
        <a:bodyPr/>
        <a:lstStyle/>
        <a:p>
          <a:endParaRPr lang="es-PE" sz="1400"/>
        </a:p>
      </dgm:t>
    </dgm:pt>
    <dgm:pt modelId="{CED598E9-9306-45DB-BD7D-CCE0FFEBD4DA}" type="pres">
      <dgm:prSet presAssocID="{6B0D2040-D9B6-45DE-B759-592AABF2CB7B}" presName="Name0" presStyleCnt="0">
        <dgm:presLayoutVars>
          <dgm:dir/>
          <dgm:animLvl val="lvl"/>
          <dgm:resizeHandles val="exact"/>
        </dgm:presLayoutVars>
      </dgm:prSet>
      <dgm:spPr/>
    </dgm:pt>
    <dgm:pt modelId="{F15CE12F-18AD-41A4-9CF1-3BE932FB22BA}" type="pres">
      <dgm:prSet presAssocID="{5C3A32ED-43BB-4938-8A89-C1244532A87F}" presName="parTxOnly" presStyleLbl="node1" presStyleIdx="0" presStyleCnt="5" custScaleX="118485" custScaleY="163042">
        <dgm:presLayoutVars>
          <dgm:chMax val="0"/>
          <dgm:chPref val="0"/>
          <dgm:bulletEnabled val="1"/>
        </dgm:presLayoutVars>
      </dgm:prSet>
      <dgm:spPr/>
    </dgm:pt>
    <dgm:pt modelId="{9EBAA87F-3C21-4FB5-8CD3-EDC2AC7B2675}" type="pres">
      <dgm:prSet presAssocID="{375AC2DF-ED38-41FC-92C1-0467B73F81E5}" presName="parTxOnlySpace" presStyleCnt="0"/>
      <dgm:spPr/>
    </dgm:pt>
    <dgm:pt modelId="{389C0678-99E2-48BB-8D5F-078E86F58A95}" type="pres">
      <dgm:prSet presAssocID="{A1C45482-EC93-4B6E-A079-C71B83B1B7E3}" presName="parTxOnly" presStyleLbl="node1" presStyleIdx="1" presStyleCnt="5" custScaleX="114165" custScaleY="163042">
        <dgm:presLayoutVars>
          <dgm:chMax val="0"/>
          <dgm:chPref val="0"/>
          <dgm:bulletEnabled val="1"/>
        </dgm:presLayoutVars>
      </dgm:prSet>
      <dgm:spPr/>
    </dgm:pt>
    <dgm:pt modelId="{D076B099-4734-47AB-AD42-D0FCB299E4EA}" type="pres">
      <dgm:prSet presAssocID="{84C4FF4A-2986-48F7-AB46-40E97F904BD7}" presName="parTxOnlySpace" presStyleCnt="0"/>
      <dgm:spPr/>
    </dgm:pt>
    <dgm:pt modelId="{2E03B502-8308-45F6-805D-9A2DA35D7E59}" type="pres">
      <dgm:prSet presAssocID="{2DF9FD93-7CAC-4126-A12E-0F8CD7D758D6}" presName="parTxOnly" presStyleLbl="node1" presStyleIdx="2" presStyleCnt="5" custScaleX="117692" custScaleY="163042">
        <dgm:presLayoutVars>
          <dgm:chMax val="0"/>
          <dgm:chPref val="0"/>
          <dgm:bulletEnabled val="1"/>
        </dgm:presLayoutVars>
      </dgm:prSet>
      <dgm:spPr/>
    </dgm:pt>
    <dgm:pt modelId="{601423FF-8531-4571-9D77-FD36E7EE880B}" type="pres">
      <dgm:prSet presAssocID="{95931F3B-69D4-4186-BDBC-97368B50F5B8}" presName="parTxOnlySpace" presStyleCnt="0"/>
      <dgm:spPr/>
    </dgm:pt>
    <dgm:pt modelId="{3E10C963-4F0A-4445-A687-5723450ACBBD}" type="pres">
      <dgm:prSet presAssocID="{B84C055C-5BB8-4671-8A08-BDD96B5EC895}" presName="parTxOnly" presStyleLbl="node1" presStyleIdx="3" presStyleCnt="5" custScaleX="119831" custScaleY="163042">
        <dgm:presLayoutVars>
          <dgm:chMax val="0"/>
          <dgm:chPref val="0"/>
          <dgm:bulletEnabled val="1"/>
        </dgm:presLayoutVars>
      </dgm:prSet>
      <dgm:spPr/>
    </dgm:pt>
    <dgm:pt modelId="{0F91CF03-F196-4F61-B692-B6E7448D2B79}" type="pres">
      <dgm:prSet presAssocID="{77A27FBB-512A-4352-8AC6-88359AB8055D}" presName="parTxOnlySpace" presStyleCnt="0"/>
      <dgm:spPr/>
    </dgm:pt>
    <dgm:pt modelId="{D7EDCE9B-3227-4940-923E-ACD2868772B2}" type="pres">
      <dgm:prSet presAssocID="{8FDE16ED-F518-496F-8D5E-A2C7FC8839E0}" presName="parTxOnly" presStyleLbl="node1" presStyleIdx="4" presStyleCnt="5" custScaleX="107845" custScaleY="163042">
        <dgm:presLayoutVars>
          <dgm:chMax val="0"/>
          <dgm:chPref val="0"/>
          <dgm:bulletEnabled val="1"/>
        </dgm:presLayoutVars>
      </dgm:prSet>
      <dgm:spPr/>
    </dgm:pt>
  </dgm:ptLst>
  <dgm:cxnLst>
    <dgm:cxn modelId="{CAC7991B-80AD-4782-866A-78FC82ECFF33}" srcId="{6B0D2040-D9B6-45DE-B759-592AABF2CB7B}" destId="{B84C055C-5BB8-4671-8A08-BDD96B5EC895}" srcOrd="3" destOrd="0" parTransId="{8E1EA757-452D-47FD-83AC-AB66626D705B}" sibTransId="{77A27FBB-512A-4352-8AC6-88359AB8055D}"/>
    <dgm:cxn modelId="{90CB5975-EE7C-4F89-9D6D-E10FBC668034}" type="presOf" srcId="{A1C45482-EC93-4B6E-A079-C71B83B1B7E3}" destId="{389C0678-99E2-48BB-8D5F-078E86F58A95}" srcOrd="0" destOrd="0" presId="urn:microsoft.com/office/officeart/2005/8/layout/chevron1"/>
    <dgm:cxn modelId="{C27D0277-3DBF-4E47-AC27-6D689649C703}" type="presOf" srcId="{6B0D2040-D9B6-45DE-B759-592AABF2CB7B}" destId="{CED598E9-9306-45DB-BD7D-CCE0FFEBD4DA}" srcOrd="0" destOrd="0" presId="urn:microsoft.com/office/officeart/2005/8/layout/chevron1"/>
    <dgm:cxn modelId="{5F97D580-3929-4401-96F0-5FC5BC7FA7CB}" srcId="{6B0D2040-D9B6-45DE-B759-592AABF2CB7B}" destId="{2DF9FD93-7CAC-4126-A12E-0F8CD7D758D6}" srcOrd="2" destOrd="0" parTransId="{314A5D9D-ACC0-4083-B417-577C5583D8B8}" sibTransId="{95931F3B-69D4-4186-BDBC-97368B50F5B8}"/>
    <dgm:cxn modelId="{55EE3FD0-6245-4366-8DDD-15B1741E5A7B}" srcId="{6B0D2040-D9B6-45DE-B759-592AABF2CB7B}" destId="{A1C45482-EC93-4B6E-A079-C71B83B1B7E3}" srcOrd="1" destOrd="0" parTransId="{8D4FFAB7-3202-4499-B085-0E62AA02AC0F}" sibTransId="{84C4FF4A-2986-48F7-AB46-40E97F904BD7}"/>
    <dgm:cxn modelId="{F61386D0-6668-4724-9356-E1F46BF3AEA9}" srcId="{6B0D2040-D9B6-45DE-B759-592AABF2CB7B}" destId="{5C3A32ED-43BB-4938-8A89-C1244532A87F}" srcOrd="0" destOrd="0" parTransId="{F52C486E-73D8-444A-8FD0-0F70EF54F9A2}" sibTransId="{375AC2DF-ED38-41FC-92C1-0467B73F81E5}"/>
    <dgm:cxn modelId="{88786ADF-55EB-45EB-ABB3-7C1D841D7BA0}" type="presOf" srcId="{8FDE16ED-F518-496F-8D5E-A2C7FC8839E0}" destId="{D7EDCE9B-3227-4940-923E-ACD2868772B2}" srcOrd="0" destOrd="0" presId="urn:microsoft.com/office/officeart/2005/8/layout/chevron1"/>
    <dgm:cxn modelId="{DAD36DE2-2AB7-4325-BE59-73BA94B1C9E8}" srcId="{6B0D2040-D9B6-45DE-B759-592AABF2CB7B}" destId="{8FDE16ED-F518-496F-8D5E-A2C7FC8839E0}" srcOrd="4" destOrd="0" parTransId="{986A4644-1666-43E0-A714-22274DD7A826}" sibTransId="{B13FA25F-6B69-457D-9132-05964F7E4829}"/>
    <dgm:cxn modelId="{96E967F6-EA96-4E93-BD3C-DA11D694BE88}" type="presOf" srcId="{B84C055C-5BB8-4671-8A08-BDD96B5EC895}" destId="{3E10C963-4F0A-4445-A687-5723450ACBBD}" srcOrd="0" destOrd="0" presId="urn:microsoft.com/office/officeart/2005/8/layout/chevron1"/>
    <dgm:cxn modelId="{01FF06FB-9C08-4844-A663-2A09F40E894D}" type="presOf" srcId="{2DF9FD93-7CAC-4126-A12E-0F8CD7D758D6}" destId="{2E03B502-8308-45F6-805D-9A2DA35D7E59}" srcOrd="0" destOrd="0" presId="urn:microsoft.com/office/officeart/2005/8/layout/chevron1"/>
    <dgm:cxn modelId="{F3D03DFD-2CC2-4703-85E2-A89599DF223A}" type="presOf" srcId="{5C3A32ED-43BB-4938-8A89-C1244532A87F}" destId="{F15CE12F-18AD-41A4-9CF1-3BE932FB22BA}" srcOrd="0" destOrd="0" presId="urn:microsoft.com/office/officeart/2005/8/layout/chevron1"/>
    <dgm:cxn modelId="{958C1D12-4F37-4C0C-B39D-DC9E5A98FEBC}" type="presParOf" srcId="{CED598E9-9306-45DB-BD7D-CCE0FFEBD4DA}" destId="{F15CE12F-18AD-41A4-9CF1-3BE932FB22BA}" srcOrd="0" destOrd="0" presId="urn:microsoft.com/office/officeart/2005/8/layout/chevron1"/>
    <dgm:cxn modelId="{A02F63C5-1A69-4369-88FB-AD1132245E48}" type="presParOf" srcId="{CED598E9-9306-45DB-BD7D-CCE0FFEBD4DA}" destId="{9EBAA87F-3C21-4FB5-8CD3-EDC2AC7B2675}" srcOrd="1" destOrd="0" presId="urn:microsoft.com/office/officeart/2005/8/layout/chevron1"/>
    <dgm:cxn modelId="{37439024-A8FD-4250-94E5-FB8089F8BF9F}" type="presParOf" srcId="{CED598E9-9306-45DB-BD7D-CCE0FFEBD4DA}" destId="{389C0678-99E2-48BB-8D5F-078E86F58A95}" srcOrd="2" destOrd="0" presId="urn:microsoft.com/office/officeart/2005/8/layout/chevron1"/>
    <dgm:cxn modelId="{5B9F3607-C7B1-451E-8C26-1F048686D67C}" type="presParOf" srcId="{CED598E9-9306-45DB-BD7D-CCE0FFEBD4DA}" destId="{D076B099-4734-47AB-AD42-D0FCB299E4EA}" srcOrd="3" destOrd="0" presId="urn:microsoft.com/office/officeart/2005/8/layout/chevron1"/>
    <dgm:cxn modelId="{876F454F-8589-4BE3-B470-92F516C8DD39}" type="presParOf" srcId="{CED598E9-9306-45DB-BD7D-CCE0FFEBD4DA}" destId="{2E03B502-8308-45F6-805D-9A2DA35D7E59}" srcOrd="4" destOrd="0" presId="urn:microsoft.com/office/officeart/2005/8/layout/chevron1"/>
    <dgm:cxn modelId="{AA1C0937-24C4-47E6-B1B9-5AB1AFDCB4B9}" type="presParOf" srcId="{CED598E9-9306-45DB-BD7D-CCE0FFEBD4DA}" destId="{601423FF-8531-4571-9D77-FD36E7EE880B}" srcOrd="5" destOrd="0" presId="urn:microsoft.com/office/officeart/2005/8/layout/chevron1"/>
    <dgm:cxn modelId="{59EF4BEB-762A-44CB-844B-FD0D35C648D8}" type="presParOf" srcId="{CED598E9-9306-45DB-BD7D-CCE0FFEBD4DA}" destId="{3E10C963-4F0A-4445-A687-5723450ACBBD}" srcOrd="6" destOrd="0" presId="urn:microsoft.com/office/officeart/2005/8/layout/chevron1"/>
    <dgm:cxn modelId="{EBB82715-BAEB-4BE5-80EB-19284FA70F1A}" type="presParOf" srcId="{CED598E9-9306-45DB-BD7D-CCE0FFEBD4DA}" destId="{0F91CF03-F196-4F61-B692-B6E7448D2B79}" srcOrd="7" destOrd="0" presId="urn:microsoft.com/office/officeart/2005/8/layout/chevron1"/>
    <dgm:cxn modelId="{07646BBE-7131-4473-BFDC-6E5C9C161259}" type="presParOf" srcId="{CED598E9-9306-45DB-BD7D-CCE0FFEBD4DA}" destId="{D7EDCE9B-3227-4940-923E-ACD2868772B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E12F-18AD-41A4-9CF1-3BE932FB22BA}">
      <dsp:nvSpPr>
        <dsp:cNvPr id="0" name=""/>
        <dsp:cNvSpPr/>
      </dsp:nvSpPr>
      <dsp:spPr>
        <a:xfrm>
          <a:off x="2339" y="803796"/>
          <a:ext cx="2506798" cy="1379798"/>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badi" panose="020B0604020104020204" pitchFamily="34" charset="0"/>
            </a:rPr>
            <a:t>Planificación de </a:t>
          </a:r>
        </a:p>
        <a:p>
          <a:pPr marL="0" lvl="0" indent="0" algn="ctr" defTabSz="622300">
            <a:lnSpc>
              <a:spcPct val="90000"/>
            </a:lnSpc>
            <a:spcBef>
              <a:spcPct val="0"/>
            </a:spcBef>
            <a:spcAft>
              <a:spcPct val="35000"/>
            </a:spcAft>
            <a:buNone/>
          </a:pPr>
          <a:r>
            <a:rPr lang="es-MX" sz="1400" kern="1200" dirty="0">
              <a:latin typeface="Abadi" panose="020B0604020104020204" pitchFamily="34" charset="0"/>
            </a:rPr>
            <a:t>preguntas  de </a:t>
          </a:r>
        </a:p>
        <a:p>
          <a:pPr marL="0" lvl="0" indent="0" algn="ctr" defTabSz="622300">
            <a:lnSpc>
              <a:spcPct val="90000"/>
            </a:lnSpc>
            <a:spcBef>
              <a:spcPct val="0"/>
            </a:spcBef>
            <a:spcAft>
              <a:spcPct val="35000"/>
            </a:spcAft>
            <a:buNone/>
          </a:pPr>
          <a:r>
            <a:rPr lang="es-MX" sz="1400" kern="1200" dirty="0">
              <a:latin typeface="Abadi" panose="020B0604020104020204" pitchFamily="34" charset="0"/>
            </a:rPr>
            <a:t>investigación</a:t>
          </a:r>
          <a:endParaRPr lang="es-PE" sz="1400" kern="1200" dirty="0"/>
        </a:p>
      </dsp:txBody>
      <dsp:txXfrm>
        <a:off x="692238" y="803796"/>
        <a:ext cx="1127000" cy="1379798"/>
      </dsp:txXfrm>
    </dsp:sp>
    <dsp:sp modelId="{389C0678-99E2-48BB-8D5F-078E86F58A95}">
      <dsp:nvSpPr>
        <dsp:cNvPr id="0" name=""/>
        <dsp:cNvSpPr/>
      </dsp:nvSpPr>
      <dsp:spPr>
        <a:xfrm>
          <a:off x="2297567" y="803796"/>
          <a:ext cx="2415400" cy="1379798"/>
        </a:xfrm>
        <a:prstGeom prst="chevron">
          <a:avLst/>
        </a:prstGeom>
        <a:solidFill>
          <a:schemeClr val="accent4">
            <a:hueOff val="1649984"/>
            <a:satOff val="-7300"/>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badi" panose="020B0604020104020204" pitchFamily="34" charset="0"/>
            </a:rPr>
            <a:t>Recopilación y análisis de la información</a:t>
          </a:r>
          <a:endParaRPr lang="es-PE" sz="1400" kern="1200" dirty="0"/>
        </a:p>
      </dsp:txBody>
      <dsp:txXfrm>
        <a:off x="2987466" y="803796"/>
        <a:ext cx="1035602" cy="1379798"/>
      </dsp:txXfrm>
    </dsp:sp>
    <dsp:sp modelId="{2E03B502-8308-45F6-805D-9A2DA35D7E59}">
      <dsp:nvSpPr>
        <dsp:cNvPr id="0" name=""/>
        <dsp:cNvSpPr/>
      </dsp:nvSpPr>
      <dsp:spPr>
        <a:xfrm>
          <a:off x="4501396" y="803796"/>
          <a:ext cx="2490021" cy="1379798"/>
        </a:xfrm>
        <a:prstGeom prst="chevron">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badi" panose="020B0604020104020204" pitchFamily="34" charset="0"/>
            </a:rPr>
            <a:t>Generación conclusiones y resultados</a:t>
          </a:r>
        </a:p>
      </dsp:txBody>
      <dsp:txXfrm>
        <a:off x="5191295" y="803796"/>
        <a:ext cx="1110223" cy="1379798"/>
      </dsp:txXfrm>
    </dsp:sp>
    <dsp:sp modelId="{3E10C963-4F0A-4445-A687-5723450ACBBD}">
      <dsp:nvSpPr>
        <dsp:cNvPr id="0" name=""/>
        <dsp:cNvSpPr/>
      </dsp:nvSpPr>
      <dsp:spPr>
        <a:xfrm>
          <a:off x="6779846" y="803796"/>
          <a:ext cx="2535276" cy="1379798"/>
        </a:xfrm>
        <a:prstGeom prst="chevron">
          <a:avLst/>
        </a:prstGeom>
        <a:solidFill>
          <a:schemeClr val="accent4">
            <a:hueOff val="4949952"/>
            <a:satOff val="-21901"/>
            <a:lumOff val="-36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kern="1200">
              <a:latin typeface="Abadi" panose="020B0604020104020204" pitchFamily="34" charset="0"/>
            </a:rPr>
            <a:t>Comunicación y presentación de la investigación</a:t>
          </a:r>
          <a:endParaRPr lang="es-MX" sz="1400" kern="1200" dirty="0">
            <a:latin typeface="Abadi" panose="020B0604020104020204" pitchFamily="34" charset="0"/>
          </a:endParaRPr>
        </a:p>
      </dsp:txBody>
      <dsp:txXfrm>
        <a:off x="7469745" y="803796"/>
        <a:ext cx="1155478" cy="1379798"/>
      </dsp:txXfrm>
    </dsp:sp>
    <dsp:sp modelId="{D7EDCE9B-3227-4940-923E-ACD2868772B2}">
      <dsp:nvSpPr>
        <dsp:cNvPr id="0" name=""/>
        <dsp:cNvSpPr/>
      </dsp:nvSpPr>
      <dsp:spPr>
        <a:xfrm>
          <a:off x="9103552" y="803796"/>
          <a:ext cx="2281687" cy="1379798"/>
        </a:xfrm>
        <a:prstGeom prst="chevron">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kern="1200" dirty="0"/>
            <a:t>Reflexión	y metacognición</a:t>
          </a:r>
          <a:endParaRPr lang="es-MX" sz="1400" kern="1200" dirty="0">
            <a:latin typeface="Abadi" panose="020B0604020104020204" pitchFamily="34" charset="0"/>
          </a:endParaRPr>
        </a:p>
      </dsp:txBody>
      <dsp:txXfrm>
        <a:off x="9793451" y="803796"/>
        <a:ext cx="901889" cy="13797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00FC5-51E3-4F98-A821-83D19388E4B4}" type="datetimeFigureOut">
              <a:rPr lang="es-419" smtClean="0"/>
              <a:t>13/5/2025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E484B-A508-4302-808B-415FDE5667E1}" type="slidenum">
              <a:rPr lang="es-419" smtClean="0"/>
              <a:t>‹Nº›</a:t>
            </a:fld>
            <a:endParaRPr lang="es-419"/>
          </a:p>
        </p:txBody>
      </p:sp>
    </p:spTree>
    <p:extLst>
      <p:ext uri="{BB962C8B-B14F-4D97-AF65-F5344CB8AC3E}">
        <p14:creationId xmlns:p14="http://schemas.microsoft.com/office/powerpoint/2010/main" val="371610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8AE484B-A508-4302-808B-415FDE5667E1}" type="slidenum">
              <a:rPr lang="es-419" smtClean="0"/>
              <a:t>9</a:t>
            </a:fld>
            <a:endParaRPr lang="es-419"/>
          </a:p>
        </p:txBody>
      </p:sp>
    </p:spTree>
    <p:extLst>
      <p:ext uri="{BB962C8B-B14F-4D97-AF65-F5344CB8AC3E}">
        <p14:creationId xmlns:p14="http://schemas.microsoft.com/office/powerpoint/2010/main" val="294872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14263-F6C0-8191-D95B-AAE3102A336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8E20B10B-10E6-398D-311B-02D3E21CA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0CB01EBB-595C-0B71-4BDB-C6FFDDC7C1F9}"/>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AE4D3BED-A090-7A7A-401E-9E15B9ABDA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37549B90-D386-C419-9564-B910E51DCDE9}"/>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54071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08650-B6EC-34F8-03F0-60D421FB798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053BB580-2C61-7ED4-C063-F266F702FEF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9D5ED3CC-0F39-16A0-480D-E648F47B1ABE}"/>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72A0E1A8-1A9B-7291-1422-44CD9186FC4D}"/>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071E31B-85D5-82DF-B9DB-BF73E78190A4}"/>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307623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BCDEE5-D36D-E91E-FC5B-677A0C0969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6EEA473-A6E1-E23D-DD5B-9699380A08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B70DE14-F88A-1394-2981-0D165B727B07}"/>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1C29CDD3-7496-73C5-6C0D-B3E8D4CA9C9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5840470-AC4E-6849-4033-656844ED73F1}"/>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346025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4AA18-7A84-A762-92BF-86FA17B858D1}"/>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41011775-BEAA-1206-AB72-46ABABB816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E95E7FB-3342-E5B6-EF60-53CC4D0C4202}"/>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39213440-1AEA-EA1D-D6B0-215834C63F59}"/>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DE1D303C-3024-1E27-9599-227B7AB2D6B2}"/>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40902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908CA-02C0-DAE4-DDD2-087FE50270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54C3F9E8-55A6-1217-DA7A-D5FC648194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ED32B5-3882-DB22-45E9-F0A705139EA0}"/>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6811581D-AE0C-BD65-20DC-F5834D1954E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13E476A-F6F4-521F-1EB2-578F30DC04CE}"/>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344894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4A51F-832A-7C4A-A09C-9CBE39ED416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D60575D-7DDE-1B0A-45E9-AEB8564A73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CBA0E85F-6689-677D-6F98-F83033A7926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C6F7412C-A36C-A901-603A-0487BB926680}"/>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6" name="Marcador de pie de página 5">
            <a:extLst>
              <a:ext uri="{FF2B5EF4-FFF2-40B4-BE49-F238E27FC236}">
                <a16:creationId xmlns:a16="http://schemas.microsoft.com/office/drawing/2014/main" id="{D31FEA1E-B010-CBE7-2FCB-79FB1DA6BD8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4B0BBF7F-B06D-8600-DA9B-6A1486CC62AC}"/>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253711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CAE2C-B408-39FC-9BEB-6DDC934B901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52700DDF-7596-5491-182B-2D2B3E220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5F2ED-A3B8-B739-E01E-C2D06D07BF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E26AAA2-6491-D23C-2870-79174ECFB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F296B32-6542-A914-187E-D4CDD16B6F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E5CC6670-C340-C8D1-0A89-2CD6D2B2EFC4}"/>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8" name="Marcador de pie de página 7">
            <a:extLst>
              <a:ext uri="{FF2B5EF4-FFF2-40B4-BE49-F238E27FC236}">
                <a16:creationId xmlns:a16="http://schemas.microsoft.com/office/drawing/2014/main" id="{766A3E68-9833-975A-8778-897EF7BBF35C}"/>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0A8ADA57-0E2E-B92D-88B3-F540EB921994}"/>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74729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C12B5-0E37-0A89-5694-A5266CC16AB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E9212328-D46E-B99B-525A-FFD0D4DC9A26}"/>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4" name="Marcador de pie de página 3">
            <a:extLst>
              <a:ext uri="{FF2B5EF4-FFF2-40B4-BE49-F238E27FC236}">
                <a16:creationId xmlns:a16="http://schemas.microsoft.com/office/drawing/2014/main" id="{8FDD5BF5-D376-EC57-A2A6-D5643F90334E}"/>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B1895C7F-2C13-58C8-3D0C-7534FDD7B19B}"/>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14388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AB8802-8800-8240-C9F8-B8192516DCF3}"/>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3" name="Marcador de pie de página 2">
            <a:extLst>
              <a:ext uri="{FF2B5EF4-FFF2-40B4-BE49-F238E27FC236}">
                <a16:creationId xmlns:a16="http://schemas.microsoft.com/office/drawing/2014/main" id="{8A564506-1D42-79DF-F74D-3D240DB53B88}"/>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557863CF-E87A-B052-17DB-52AAFDCA0907}"/>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415307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67182-D83C-C99D-A463-13F89969F2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187FA72-7572-0764-F768-61F595749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692665A2-7A0C-608F-3C2D-7A00A91E8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21EB8A-85ED-3FE8-A884-6DB59CE34794}"/>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6" name="Marcador de pie de página 5">
            <a:extLst>
              <a:ext uri="{FF2B5EF4-FFF2-40B4-BE49-F238E27FC236}">
                <a16:creationId xmlns:a16="http://schemas.microsoft.com/office/drawing/2014/main" id="{BA90E4D8-3EA6-EC5B-06C9-CDA567EAF2B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256CF12-8CBA-2DCA-3985-3F70E5DE0DCF}"/>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174108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69D1-8E11-EB52-423A-28A8DF99E4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2CF207D0-5B41-740B-756F-4AAB58033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8E5ABB4E-094A-5C99-AE7A-4F4E075C5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DEC520-DD6D-28D5-183F-9DC28A9C0DD3}"/>
              </a:ext>
            </a:extLst>
          </p:cNvPr>
          <p:cNvSpPr>
            <a:spLocks noGrp="1"/>
          </p:cNvSpPr>
          <p:nvPr>
            <p:ph type="dt" sz="half" idx="10"/>
          </p:nvPr>
        </p:nvSpPr>
        <p:spPr/>
        <p:txBody>
          <a:bodyPr/>
          <a:lstStyle/>
          <a:p>
            <a:fld id="{B0D6C881-F573-4FAF-958D-FDDD8D437FA9}" type="datetimeFigureOut">
              <a:rPr lang="es-419" smtClean="0"/>
              <a:t>13/5/2025</a:t>
            </a:fld>
            <a:endParaRPr lang="es-419"/>
          </a:p>
        </p:txBody>
      </p:sp>
      <p:sp>
        <p:nvSpPr>
          <p:cNvPr id="6" name="Marcador de pie de página 5">
            <a:extLst>
              <a:ext uri="{FF2B5EF4-FFF2-40B4-BE49-F238E27FC236}">
                <a16:creationId xmlns:a16="http://schemas.microsoft.com/office/drawing/2014/main" id="{2F941AE9-C466-E431-24BF-9F70BE576AAF}"/>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28E73ACE-3BF9-CC49-56CC-0E7EEDECD00C}"/>
              </a:ext>
            </a:extLst>
          </p:cNvPr>
          <p:cNvSpPr>
            <a:spLocks noGrp="1"/>
          </p:cNvSpPr>
          <p:nvPr>
            <p:ph type="sldNum" sz="quarter" idx="12"/>
          </p:nvPr>
        </p:nvSpPr>
        <p:spPr/>
        <p:txBody>
          <a:bodyPr/>
          <a:lstStyle/>
          <a:p>
            <a:fld id="{45EA7C6C-CA77-4272-868A-2D1E87809C9E}" type="slidenum">
              <a:rPr lang="es-419" smtClean="0"/>
              <a:t>‹Nº›</a:t>
            </a:fld>
            <a:endParaRPr lang="es-419"/>
          </a:p>
        </p:txBody>
      </p:sp>
    </p:spTree>
    <p:extLst>
      <p:ext uri="{BB962C8B-B14F-4D97-AF65-F5344CB8AC3E}">
        <p14:creationId xmlns:p14="http://schemas.microsoft.com/office/powerpoint/2010/main" val="381647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07BC53-1E13-F6D2-7D40-D01CEBD1C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BF937198-086B-5EA0-1680-816572F7D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18B2EA3-5E68-A703-7123-23E1AD3CF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D6C881-F573-4FAF-958D-FDDD8D437FA9}" type="datetimeFigureOut">
              <a:rPr lang="es-419" smtClean="0"/>
              <a:t>13/5/2025</a:t>
            </a:fld>
            <a:endParaRPr lang="es-419"/>
          </a:p>
        </p:txBody>
      </p:sp>
      <p:sp>
        <p:nvSpPr>
          <p:cNvPr id="5" name="Marcador de pie de página 4">
            <a:extLst>
              <a:ext uri="{FF2B5EF4-FFF2-40B4-BE49-F238E27FC236}">
                <a16:creationId xmlns:a16="http://schemas.microsoft.com/office/drawing/2014/main" id="{FA5A4E41-A371-A04E-677B-0509E69C8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19D2B11F-B78A-31D3-540D-5714F60AB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EA7C6C-CA77-4272-868A-2D1E87809C9E}" type="slidenum">
              <a:rPr lang="es-419" smtClean="0"/>
              <a:t>‹Nº›</a:t>
            </a:fld>
            <a:endParaRPr lang="es-419"/>
          </a:p>
        </p:txBody>
      </p:sp>
    </p:spTree>
    <p:extLst>
      <p:ext uri="{BB962C8B-B14F-4D97-AF65-F5344CB8AC3E}">
        <p14:creationId xmlns:p14="http://schemas.microsoft.com/office/powerpoint/2010/main" val="1324587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0;p13" descr="C:\Documents and Settings\JRAMOS\Mis documentos\Mis imágenes\LOGO_MED.bmp">
            <a:extLst>
              <a:ext uri="{FF2B5EF4-FFF2-40B4-BE49-F238E27FC236}">
                <a16:creationId xmlns:a16="http://schemas.microsoft.com/office/drawing/2014/main" id="{4145BB61-0D0D-48A2-85CA-085756570F28}"/>
              </a:ext>
            </a:extLst>
          </p:cNvPr>
          <p:cNvPicPr preferRelativeResize="0"/>
          <p:nvPr/>
        </p:nvPicPr>
        <p:blipFill rotWithShape="1">
          <a:blip r:embed="rId2">
            <a:alphaModFix/>
          </a:blip>
          <a:srcRect/>
          <a:stretch/>
        </p:blipFill>
        <p:spPr>
          <a:xfrm>
            <a:off x="5940425" y="152185"/>
            <a:ext cx="794272" cy="1025451"/>
          </a:xfrm>
          <a:prstGeom prst="rect">
            <a:avLst/>
          </a:prstGeom>
          <a:noFill/>
          <a:ln>
            <a:noFill/>
          </a:ln>
        </p:spPr>
      </p:pic>
      <p:pic>
        <p:nvPicPr>
          <p:cNvPr id="6" name="Google Shape;91;p13" descr="Logo - GRA">
            <a:extLst>
              <a:ext uri="{FF2B5EF4-FFF2-40B4-BE49-F238E27FC236}">
                <a16:creationId xmlns:a16="http://schemas.microsoft.com/office/drawing/2014/main" id="{B20F017D-01A2-4F9B-9A78-9C13A017158D}"/>
              </a:ext>
            </a:extLst>
          </p:cNvPr>
          <p:cNvPicPr preferRelativeResize="0"/>
          <p:nvPr/>
        </p:nvPicPr>
        <p:blipFill rotWithShape="1">
          <a:blip r:embed="rId3">
            <a:alphaModFix/>
          </a:blip>
          <a:srcRect/>
          <a:stretch/>
        </p:blipFill>
        <p:spPr>
          <a:xfrm>
            <a:off x="11187981" y="152185"/>
            <a:ext cx="794272" cy="1007945"/>
          </a:xfrm>
          <a:prstGeom prst="rect">
            <a:avLst/>
          </a:prstGeom>
          <a:noFill/>
          <a:ln>
            <a:noFill/>
          </a:ln>
        </p:spPr>
      </p:pic>
      <p:sp>
        <p:nvSpPr>
          <p:cNvPr id="9" name="Google Shape;92;p13">
            <a:extLst>
              <a:ext uri="{FF2B5EF4-FFF2-40B4-BE49-F238E27FC236}">
                <a16:creationId xmlns:a16="http://schemas.microsoft.com/office/drawing/2014/main" id="{6CB55958-A5D5-4E25-ADF7-D1359D441979}"/>
              </a:ext>
            </a:extLst>
          </p:cNvPr>
          <p:cNvSpPr txBox="1"/>
          <p:nvPr/>
        </p:nvSpPr>
        <p:spPr>
          <a:xfrm>
            <a:off x="5512675" y="1305748"/>
            <a:ext cx="6679325" cy="523220"/>
          </a:xfrm>
          <a:prstGeom prst="rect">
            <a:avLst/>
          </a:prstGeom>
          <a:solidFill>
            <a:srgbClr val="2A7DA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PE" sz="28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rPr>
              <a:t>NIVEL SECUNDARIA</a:t>
            </a:r>
            <a:endParaRPr sz="14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endParaRPr>
          </a:p>
        </p:txBody>
      </p:sp>
      <p:pic>
        <p:nvPicPr>
          <p:cNvPr id="2" name="Imagen 1">
            <a:extLst>
              <a:ext uri="{FF2B5EF4-FFF2-40B4-BE49-F238E27FC236}">
                <a16:creationId xmlns:a16="http://schemas.microsoft.com/office/drawing/2014/main" id="{88D5A22E-226C-F4FF-9F8B-7DF21E6CC010}"/>
              </a:ext>
            </a:extLst>
          </p:cNvPr>
          <p:cNvPicPr>
            <a:picLocks noChangeAspect="1"/>
          </p:cNvPicPr>
          <p:nvPr/>
        </p:nvPicPr>
        <p:blipFill>
          <a:blip r:embed="rId4"/>
          <a:stretch>
            <a:fillRect/>
          </a:stretch>
        </p:blipFill>
        <p:spPr>
          <a:xfrm>
            <a:off x="0" y="0"/>
            <a:ext cx="5512674" cy="6858000"/>
          </a:xfrm>
          <a:prstGeom prst="rect">
            <a:avLst/>
          </a:prstGeom>
        </p:spPr>
      </p:pic>
      <p:sp>
        <p:nvSpPr>
          <p:cNvPr id="3" name="Google Shape;94;p13">
            <a:extLst>
              <a:ext uri="{FF2B5EF4-FFF2-40B4-BE49-F238E27FC236}">
                <a16:creationId xmlns:a16="http://schemas.microsoft.com/office/drawing/2014/main" id="{F4CD3604-3341-5E8D-33CA-CEF99DF2A4A4}"/>
              </a:ext>
            </a:extLst>
          </p:cNvPr>
          <p:cNvSpPr txBox="1"/>
          <p:nvPr/>
        </p:nvSpPr>
        <p:spPr>
          <a:xfrm>
            <a:off x="5512674" y="5506393"/>
            <a:ext cx="6679326" cy="369291"/>
          </a:xfrm>
          <a:prstGeom prst="rect">
            <a:avLst/>
          </a:prstGeom>
          <a:solidFill>
            <a:srgbClr val="2A7DA3"/>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2800"/>
              <a:buNone/>
              <a:defRPr sz="2800" b="1">
                <a:solidFill>
                  <a:schemeClr val="bg1"/>
                </a:solidFill>
                <a:latin typeface="Lucida Sans Unicode" panose="020B0602030504020204" pitchFamily="34" charset="0"/>
                <a:cs typeface="Lucida Sans Unicode" panose="020B0602030504020204" pitchFamily="34" charset="0"/>
              </a:defRPr>
            </a:lvl1pPr>
          </a:lstStyle>
          <a:p>
            <a:pPr algn="ctr"/>
            <a:r>
              <a:rPr lang="es-MX" sz="1800" b="1" dirty="0">
                <a:latin typeface="Book Antiqua" panose="02040602050305030304" pitchFamily="18" charset="0"/>
                <a:cs typeface="Arial" panose="020B0604020202020204" pitchFamily="34" charset="0"/>
              </a:rPr>
              <a:t>APRENDIZAJE BASADO EN INVESTIGACIÓN</a:t>
            </a:r>
            <a:endParaRPr lang="es-PE" sz="1800" dirty="0">
              <a:latin typeface="Book Antiqua" panose="02040602050305030304" pitchFamily="18" charset="0"/>
              <a:cs typeface="Arial" panose="020B0604020202020204" pitchFamily="34" charset="0"/>
            </a:endParaRPr>
          </a:p>
        </p:txBody>
      </p:sp>
      <p:sp>
        <p:nvSpPr>
          <p:cNvPr id="4" name="Rectángulo 3">
            <a:extLst>
              <a:ext uri="{FF2B5EF4-FFF2-40B4-BE49-F238E27FC236}">
                <a16:creationId xmlns:a16="http://schemas.microsoft.com/office/drawing/2014/main" id="{83C81FE5-5D49-47E8-CD5C-B68B58827ABD}"/>
              </a:ext>
            </a:extLst>
          </p:cNvPr>
          <p:cNvSpPr/>
          <p:nvPr/>
        </p:nvSpPr>
        <p:spPr>
          <a:xfrm>
            <a:off x="-2" y="-2184"/>
            <a:ext cx="5512673" cy="307736"/>
          </a:xfrm>
          <a:prstGeom prst="rect">
            <a:avLst/>
          </a:prstGeom>
          <a:solidFill>
            <a:srgbClr val="2A7DA3"/>
          </a:solidFill>
          <a:ln>
            <a:noFill/>
          </a:ln>
        </p:spPr>
        <p:txBody>
          <a:bodyPr spcFirstLastPara="1" wrap="square" lIns="91425" tIns="45700" rIns="91425" bIns="45700" anchor="t" anchorCtr="0">
            <a:spAutoFit/>
          </a:bodyPr>
          <a:lstStyle/>
          <a:p>
            <a:pPr algn="ctr">
              <a:buClr>
                <a:srgbClr val="000000"/>
              </a:buClr>
              <a:buSzPts val="2800"/>
            </a:pPr>
            <a:r>
              <a:rPr lang="es-PE" sz="1400" b="1" dirty="0">
                <a:solidFill>
                  <a:schemeClr val="bg1"/>
                </a:solidFill>
                <a:latin typeface="Lucida Sans Unicode" panose="020B0602030504020204" pitchFamily="34" charset="0"/>
                <a:cs typeface="Lucida Sans Unicode" panose="020B0602030504020204" pitchFamily="34" charset="0"/>
              </a:rPr>
              <a:t>PROGRAMA DE FORMACIÓN DOCENTE EN SERVICIO</a:t>
            </a:r>
          </a:p>
        </p:txBody>
      </p:sp>
      <p:sp>
        <p:nvSpPr>
          <p:cNvPr id="7" name="CuadroTexto 6">
            <a:extLst>
              <a:ext uri="{FF2B5EF4-FFF2-40B4-BE49-F238E27FC236}">
                <a16:creationId xmlns:a16="http://schemas.microsoft.com/office/drawing/2014/main" id="{BB636AD4-6ED9-8E2F-9230-5E2ED96729E8}"/>
              </a:ext>
            </a:extLst>
          </p:cNvPr>
          <p:cNvSpPr txBox="1"/>
          <p:nvPr/>
        </p:nvSpPr>
        <p:spPr>
          <a:xfrm>
            <a:off x="5687112" y="2665267"/>
            <a:ext cx="6096000" cy="2004826"/>
          </a:xfrm>
          <a:prstGeom prst="rect">
            <a:avLst/>
          </a:prstGeom>
          <a:noFill/>
          <a:ln>
            <a:noFill/>
          </a:ln>
        </p:spPr>
        <p:txBody>
          <a:bodyPr spcFirstLastPara="1" wrap="square" lIns="91425" tIns="45700" rIns="91425" bIns="45700" anchor="t" anchorCtr="0">
            <a:noAutofit/>
          </a:bodyPr>
          <a:lstStyle>
            <a:defPPr>
              <a:defRPr lang="es-419"/>
            </a:defPPr>
            <a:lvl1pPr marR="0" lvl="0" indent="0" algn="ctr">
              <a:lnSpc>
                <a:spcPct val="100000"/>
              </a:lnSpc>
              <a:spcBef>
                <a:spcPts val="0"/>
              </a:spcBef>
              <a:spcAft>
                <a:spcPts val="0"/>
              </a:spcAft>
              <a:buNone/>
              <a:defRPr sz="3600" b="1" i="0" u="none" strike="noStrike" cap="none">
                <a:solidFill>
                  <a:srgbClr val="002060"/>
                </a:solidFill>
                <a:latin typeface="Lucida Sans Unicode" panose="020B0602030504020204" pitchFamily="34" charset="0"/>
                <a:ea typeface="Arial"/>
                <a:cs typeface="Lucida Sans Unicode" panose="020B0602030504020204" pitchFamily="34" charset="0"/>
              </a:defRPr>
            </a:lvl1pPr>
          </a:lstStyle>
          <a:p>
            <a:r>
              <a:rPr lang="es-MX" sz="2800" dirty="0"/>
              <a:t>Módulo formativo N.º 3</a:t>
            </a:r>
          </a:p>
          <a:p>
            <a:r>
              <a:rPr lang="es-MX" sz="2800" dirty="0"/>
              <a:t>Metodologías activas para desarrollar el pensamiento de orden superior</a:t>
            </a:r>
            <a:endParaRPr lang="es-PE" sz="2800" dirty="0"/>
          </a:p>
        </p:txBody>
      </p:sp>
    </p:spTree>
    <p:extLst>
      <p:ext uri="{BB962C8B-B14F-4D97-AF65-F5344CB8AC3E}">
        <p14:creationId xmlns:p14="http://schemas.microsoft.com/office/powerpoint/2010/main" val="122670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0A1A204-1E66-1079-AAB7-334B5752425A}"/>
              </a:ext>
            </a:extLst>
          </p:cNvPr>
          <p:cNvSpPr txBox="1"/>
          <p:nvPr/>
        </p:nvSpPr>
        <p:spPr>
          <a:xfrm>
            <a:off x="2789429" y="851572"/>
            <a:ext cx="6081505" cy="707886"/>
          </a:xfrm>
          <a:prstGeom prst="rect">
            <a:avLst/>
          </a:prstGeom>
          <a:noFill/>
        </p:spPr>
        <p:txBody>
          <a:bodyPr wrap="square">
            <a:spAutoFit/>
          </a:bodyPr>
          <a:lstStyle/>
          <a:p>
            <a:pPr algn="ctr"/>
            <a:r>
              <a:rPr lang="es-MX" sz="2000" b="1" dirty="0">
                <a:solidFill>
                  <a:srgbClr val="002060"/>
                </a:solidFill>
                <a:latin typeface="Book Antiqua" panose="02040602050305030304" pitchFamily="18" charset="0"/>
              </a:rPr>
              <a:t>Las competencias que se requieren para investigar involucran las siguientes habilidades</a:t>
            </a:r>
            <a:endParaRPr lang="es-PE" sz="2000" b="1" dirty="0">
              <a:solidFill>
                <a:srgbClr val="002060"/>
              </a:solidFill>
              <a:latin typeface="Book Antiqua" panose="02040602050305030304" pitchFamily="18" charset="0"/>
            </a:endParaRPr>
          </a:p>
        </p:txBody>
      </p:sp>
      <p:sp>
        <p:nvSpPr>
          <p:cNvPr id="3" name="Rectángulo 2">
            <a:extLst>
              <a:ext uri="{FF2B5EF4-FFF2-40B4-BE49-F238E27FC236}">
                <a16:creationId xmlns:a16="http://schemas.microsoft.com/office/drawing/2014/main" id="{D66746DE-967C-189F-06B0-7090994ED4C3}"/>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grpSp>
        <p:nvGrpSpPr>
          <p:cNvPr id="6" name="Grupo 5">
            <a:extLst>
              <a:ext uri="{FF2B5EF4-FFF2-40B4-BE49-F238E27FC236}">
                <a16:creationId xmlns:a16="http://schemas.microsoft.com/office/drawing/2014/main" id="{577F2528-13BF-A14F-EF81-9C8B6EF435D4}"/>
              </a:ext>
            </a:extLst>
          </p:cNvPr>
          <p:cNvGrpSpPr/>
          <p:nvPr/>
        </p:nvGrpSpPr>
        <p:grpSpPr>
          <a:xfrm>
            <a:off x="693076" y="1811963"/>
            <a:ext cx="3481921" cy="4048450"/>
            <a:chOff x="-7605074" y="5870337"/>
            <a:chExt cx="3505198" cy="2953138"/>
          </a:xfrm>
        </p:grpSpPr>
        <p:sp>
          <p:nvSpPr>
            <p:cNvPr id="8" name="Rectángulo 7">
              <a:extLst>
                <a:ext uri="{FF2B5EF4-FFF2-40B4-BE49-F238E27FC236}">
                  <a16:creationId xmlns:a16="http://schemas.microsoft.com/office/drawing/2014/main" id="{AA16E499-89C5-D7C3-99F1-BCDCAA460808}"/>
                </a:ext>
              </a:extLst>
            </p:cNvPr>
            <p:cNvSpPr/>
            <p:nvPr/>
          </p:nvSpPr>
          <p:spPr>
            <a:xfrm>
              <a:off x="-7605074" y="6455711"/>
              <a:ext cx="3505198" cy="2367764"/>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Conocimiento y comprensión de los principios éticos y responsabilidades en la investigación. </a:t>
              </a:r>
            </a:p>
            <a:p>
              <a:pPr marL="285750" indent="-285750" algn="just">
                <a:buFont typeface="Wingdings" panose="05000000000000000000" pitchFamily="2" charset="2"/>
                <a:buChar char="ü"/>
              </a:pPr>
              <a:r>
                <a:rPr lang="es-ES" altLang="en-US" sz="1800" dirty="0">
                  <a:sym typeface="+mn-ea"/>
                </a:rPr>
                <a:t>Habilidad para realizar investigaciones de manera ética y respetar los derechos de los participantes. </a:t>
              </a:r>
            </a:p>
            <a:p>
              <a:pPr marL="285750" indent="-285750" algn="just">
                <a:buFont typeface="Wingdings" panose="05000000000000000000" pitchFamily="2" charset="2"/>
                <a:buChar char="ü"/>
              </a:pPr>
              <a:r>
                <a:rPr lang="es-ES" altLang="en-US" sz="1800" dirty="0">
                  <a:sym typeface="+mn-ea"/>
                </a:rPr>
                <a:t>Competencia manejo adecuado y confidencialidad de los datos de investigación.</a:t>
              </a:r>
            </a:p>
          </p:txBody>
        </p:sp>
        <p:sp>
          <p:nvSpPr>
            <p:cNvPr id="9" name="Rectángulo: esquinas superiores redondeadas 8">
              <a:extLst>
                <a:ext uri="{FF2B5EF4-FFF2-40B4-BE49-F238E27FC236}">
                  <a16:creationId xmlns:a16="http://schemas.microsoft.com/office/drawing/2014/main" id="{FBC89090-F276-D252-766C-2B3145234D97}"/>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Ética y responsabilidad</a:t>
              </a:r>
              <a:endParaRPr lang="es-PE" sz="1800" b="1" dirty="0">
                <a:solidFill>
                  <a:schemeClr val="tx1"/>
                </a:solidFill>
              </a:endParaRPr>
            </a:p>
          </p:txBody>
        </p:sp>
      </p:grpSp>
      <p:grpSp>
        <p:nvGrpSpPr>
          <p:cNvPr id="11" name="Grupo 10">
            <a:extLst>
              <a:ext uri="{FF2B5EF4-FFF2-40B4-BE49-F238E27FC236}">
                <a16:creationId xmlns:a16="http://schemas.microsoft.com/office/drawing/2014/main" id="{509E6DDE-3B96-D007-319D-F7282B06335B}"/>
              </a:ext>
            </a:extLst>
          </p:cNvPr>
          <p:cNvGrpSpPr/>
          <p:nvPr/>
        </p:nvGrpSpPr>
        <p:grpSpPr>
          <a:xfrm>
            <a:off x="8208435" y="1811963"/>
            <a:ext cx="3481921" cy="4588837"/>
            <a:chOff x="-7605074" y="5870337"/>
            <a:chExt cx="3505198" cy="3481519"/>
          </a:xfrm>
        </p:grpSpPr>
        <p:sp>
          <p:nvSpPr>
            <p:cNvPr id="13" name="Rectángulo 12">
              <a:extLst>
                <a:ext uri="{FF2B5EF4-FFF2-40B4-BE49-F238E27FC236}">
                  <a16:creationId xmlns:a16="http://schemas.microsoft.com/office/drawing/2014/main" id="{B8B04717-0ACA-56E1-D2B4-352D96E2A322}"/>
                </a:ext>
              </a:extLst>
            </p:cNvPr>
            <p:cNvSpPr/>
            <p:nvPr/>
          </p:nvSpPr>
          <p:spPr>
            <a:xfrm>
              <a:off x="-7605074" y="6455711"/>
              <a:ext cx="3505198" cy="2896145"/>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latin typeface="Book Antiqua" panose="02040602050305030304" pitchFamily="18" charset="0"/>
                  <a:sym typeface="+mn-ea"/>
                </a:rPr>
                <a:t>Habilidad para realizar búsquedas bibliográficas y recopilar información relevante.</a:t>
              </a:r>
            </a:p>
            <a:p>
              <a:pPr marL="285750" indent="-285750" algn="just">
                <a:buFont typeface="Wingdings" panose="05000000000000000000" pitchFamily="2" charset="2"/>
                <a:buChar char="ü"/>
              </a:pPr>
              <a:r>
                <a:rPr lang="es-ES" altLang="en-US" sz="1800" dirty="0">
                  <a:latin typeface="Book Antiqua" panose="02040602050305030304" pitchFamily="18" charset="0"/>
                  <a:sym typeface="+mn-ea"/>
                </a:rPr>
                <a:t>Capacidad para seleccionar, y aplicar métodos y técnicas de investigación adecuados.</a:t>
              </a:r>
            </a:p>
            <a:p>
              <a:pPr marL="285750" indent="-285750" algn="just">
                <a:buFont typeface="Wingdings" panose="05000000000000000000" pitchFamily="2" charset="2"/>
                <a:buChar char="ü"/>
              </a:pPr>
              <a:r>
                <a:rPr lang="es-ES" altLang="en-US" sz="1800" dirty="0">
                  <a:latin typeface="Book Antiqua" panose="02040602050305030304" pitchFamily="18" charset="0"/>
                  <a:sym typeface="+mn-ea"/>
                </a:rPr>
                <a:t>Habilidad para recolectar, organizar y analizar datos de manera precisa y confiable.</a:t>
              </a:r>
            </a:p>
            <a:p>
              <a:pPr marL="285750" indent="-285750" algn="just">
                <a:buFont typeface="Wingdings" panose="05000000000000000000" pitchFamily="2" charset="2"/>
                <a:buChar char="ü"/>
              </a:pPr>
              <a:r>
                <a:rPr lang="es-ES" altLang="en-US" sz="1800" dirty="0">
                  <a:latin typeface="Book Antiqua" panose="02040602050305030304" pitchFamily="18" charset="0"/>
                  <a:sym typeface="+mn-ea"/>
                </a:rPr>
                <a:t>Competencia en el uso de herramientas y software de investigación relevantes</a:t>
              </a:r>
            </a:p>
            <a:p>
              <a:pPr marL="285750" indent="-285750" algn="just">
                <a:buFont typeface="Wingdings" panose="05000000000000000000" pitchFamily="2" charset="2"/>
                <a:buChar char="ü"/>
              </a:pPr>
              <a:endParaRPr lang="es-ES" altLang="en-US" sz="1800" dirty="0">
                <a:latin typeface="Book Antiqua" panose="02040602050305030304" pitchFamily="18" charset="0"/>
                <a:sym typeface="+mn-ea"/>
              </a:endParaRPr>
            </a:p>
          </p:txBody>
        </p:sp>
        <p:sp>
          <p:nvSpPr>
            <p:cNvPr id="15" name="Rectángulo: esquinas superiores redondeadas 14">
              <a:extLst>
                <a:ext uri="{FF2B5EF4-FFF2-40B4-BE49-F238E27FC236}">
                  <a16:creationId xmlns:a16="http://schemas.microsoft.com/office/drawing/2014/main" id="{3D123867-78C3-8DBF-7A68-5A9D7A13502C}"/>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Investigación</a:t>
              </a:r>
              <a:endParaRPr lang="es-PE" sz="1800" b="1" dirty="0">
                <a:solidFill>
                  <a:schemeClr val="tx1"/>
                </a:solidFill>
              </a:endParaRPr>
            </a:p>
          </p:txBody>
        </p:sp>
      </p:grpSp>
      <p:grpSp>
        <p:nvGrpSpPr>
          <p:cNvPr id="17" name="Grupo 16">
            <a:extLst>
              <a:ext uri="{FF2B5EF4-FFF2-40B4-BE49-F238E27FC236}">
                <a16:creationId xmlns:a16="http://schemas.microsoft.com/office/drawing/2014/main" id="{3BEDA7E0-ADBF-82E5-E330-09E4C8372F3F}"/>
              </a:ext>
            </a:extLst>
          </p:cNvPr>
          <p:cNvGrpSpPr/>
          <p:nvPr/>
        </p:nvGrpSpPr>
        <p:grpSpPr>
          <a:xfrm>
            <a:off x="4450243" y="1830616"/>
            <a:ext cx="3481921" cy="3664810"/>
            <a:chOff x="-7605074" y="5870337"/>
            <a:chExt cx="3505198" cy="2673292"/>
          </a:xfrm>
        </p:grpSpPr>
        <p:sp>
          <p:nvSpPr>
            <p:cNvPr id="19" name="Rectángulo 18">
              <a:extLst>
                <a:ext uri="{FF2B5EF4-FFF2-40B4-BE49-F238E27FC236}">
                  <a16:creationId xmlns:a16="http://schemas.microsoft.com/office/drawing/2014/main" id="{F45AEA17-0336-4742-3B8A-A6D84C0123BB}"/>
                </a:ext>
              </a:extLst>
            </p:cNvPr>
            <p:cNvSpPr/>
            <p:nvPr/>
          </p:nvSpPr>
          <p:spPr>
            <a:xfrm>
              <a:off x="-7605074" y="6455711"/>
              <a:ext cx="3505198" cy="2087918"/>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Capacidad para analizar y evaluar información de manera crítica.</a:t>
              </a:r>
            </a:p>
            <a:p>
              <a:pPr marL="285750" indent="-285750" algn="just">
                <a:buFont typeface="Wingdings" panose="05000000000000000000" pitchFamily="2" charset="2"/>
                <a:buChar char="ü"/>
              </a:pPr>
              <a:r>
                <a:rPr lang="es-ES" altLang="en-US" sz="1800" dirty="0">
                  <a:sym typeface="+mn-ea"/>
                </a:rPr>
                <a:t>Habilidad para plantear preguntas de investigación significativas y relevantes.</a:t>
              </a:r>
            </a:p>
            <a:p>
              <a:pPr marL="285750" indent="-285750" algn="just">
                <a:buFont typeface="Wingdings" panose="05000000000000000000" pitchFamily="2" charset="2"/>
                <a:buChar char="ü"/>
              </a:pPr>
              <a:r>
                <a:rPr lang="es-ES" altLang="en-US" sz="1800" dirty="0">
                  <a:sym typeface="+mn-ea"/>
                </a:rPr>
                <a:t>Habilidad para razonar lógicamente y evaluar evidencia de manera objetiva.</a:t>
              </a:r>
            </a:p>
            <a:p>
              <a:pPr marL="285750" indent="-285750" algn="just">
                <a:buFont typeface="Wingdings" panose="05000000000000000000" pitchFamily="2" charset="2"/>
                <a:buChar char="ü"/>
              </a:pPr>
              <a:endParaRPr lang="es-ES" altLang="en-US" sz="1800" dirty="0">
                <a:sym typeface="+mn-ea"/>
              </a:endParaRPr>
            </a:p>
          </p:txBody>
        </p:sp>
        <p:sp>
          <p:nvSpPr>
            <p:cNvPr id="21" name="Rectángulo: esquinas superiores redondeadas 20">
              <a:extLst>
                <a:ext uri="{FF2B5EF4-FFF2-40B4-BE49-F238E27FC236}">
                  <a16:creationId xmlns:a16="http://schemas.microsoft.com/office/drawing/2014/main" id="{2242EA4F-0993-F16E-9375-10CB6AC63A67}"/>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Pensamiento crítico</a:t>
              </a:r>
              <a:endParaRPr lang="es-PE" sz="1800" b="1" dirty="0">
                <a:solidFill>
                  <a:schemeClr val="tx1"/>
                </a:solidFill>
              </a:endParaRPr>
            </a:p>
          </p:txBody>
        </p:sp>
      </p:grpSp>
    </p:spTree>
    <p:extLst>
      <p:ext uri="{BB962C8B-B14F-4D97-AF65-F5344CB8AC3E}">
        <p14:creationId xmlns:p14="http://schemas.microsoft.com/office/powerpoint/2010/main" val="396218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20F61-FD7B-37E3-9E30-837BA4062DEB}"/>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7FBEB27F-1F6C-4112-3B66-916668F9AF05}"/>
              </a:ext>
            </a:extLst>
          </p:cNvPr>
          <p:cNvSpPr txBox="1"/>
          <p:nvPr/>
        </p:nvSpPr>
        <p:spPr>
          <a:xfrm>
            <a:off x="2743201" y="783148"/>
            <a:ext cx="5892638" cy="707886"/>
          </a:xfrm>
          <a:prstGeom prst="rect">
            <a:avLst/>
          </a:prstGeom>
          <a:noFill/>
        </p:spPr>
        <p:txBody>
          <a:bodyPr wrap="square">
            <a:spAutoFit/>
          </a:bodyPr>
          <a:lstStyle/>
          <a:p>
            <a:pPr algn="ctr"/>
            <a:r>
              <a:rPr lang="es-MX" sz="2000" b="1" dirty="0">
                <a:solidFill>
                  <a:srgbClr val="002060"/>
                </a:solidFill>
                <a:latin typeface="Book Antiqua" panose="02040602050305030304" pitchFamily="18" charset="0"/>
              </a:rPr>
              <a:t>Las competencias que se requieren para investigar involucran las siguientes habilidades</a:t>
            </a:r>
            <a:endParaRPr lang="es-PE" sz="2000" b="1" dirty="0">
              <a:solidFill>
                <a:srgbClr val="002060"/>
              </a:solidFill>
              <a:latin typeface="Book Antiqua" panose="02040602050305030304" pitchFamily="18" charset="0"/>
            </a:endParaRPr>
          </a:p>
        </p:txBody>
      </p:sp>
      <p:sp>
        <p:nvSpPr>
          <p:cNvPr id="3" name="Rectángulo 2">
            <a:extLst>
              <a:ext uri="{FF2B5EF4-FFF2-40B4-BE49-F238E27FC236}">
                <a16:creationId xmlns:a16="http://schemas.microsoft.com/office/drawing/2014/main" id="{4AA16C47-9EAC-E0D4-5A8F-CAE3048CF1DB}"/>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grpSp>
        <p:nvGrpSpPr>
          <p:cNvPr id="6" name="Grupo 5">
            <a:extLst>
              <a:ext uri="{FF2B5EF4-FFF2-40B4-BE49-F238E27FC236}">
                <a16:creationId xmlns:a16="http://schemas.microsoft.com/office/drawing/2014/main" id="{5111E6AF-9FCC-D837-3CF4-8BDBE2AC42AB}"/>
              </a:ext>
            </a:extLst>
          </p:cNvPr>
          <p:cNvGrpSpPr/>
          <p:nvPr/>
        </p:nvGrpSpPr>
        <p:grpSpPr>
          <a:xfrm>
            <a:off x="544389" y="1898009"/>
            <a:ext cx="3481921" cy="4218808"/>
            <a:chOff x="-7605074" y="5870337"/>
            <a:chExt cx="3505198" cy="3077405"/>
          </a:xfrm>
        </p:grpSpPr>
        <p:sp>
          <p:nvSpPr>
            <p:cNvPr id="8" name="Rectángulo 7">
              <a:extLst>
                <a:ext uri="{FF2B5EF4-FFF2-40B4-BE49-F238E27FC236}">
                  <a16:creationId xmlns:a16="http://schemas.microsoft.com/office/drawing/2014/main" id="{C96374BF-63BC-76C5-C1B0-463E5C5E216A}"/>
                </a:ext>
              </a:extLst>
            </p:cNvPr>
            <p:cNvSpPr/>
            <p:nvPr/>
          </p:nvSpPr>
          <p:spPr>
            <a:xfrm>
              <a:off x="-7605074" y="6455711"/>
              <a:ext cx="3505198" cy="2492031"/>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Habilidad para colaborar efectivamente en la planificación y ejecución de la investigación.</a:t>
              </a:r>
            </a:p>
            <a:p>
              <a:pPr marL="285750" indent="-285750" algn="just">
                <a:buFont typeface="Wingdings" panose="05000000000000000000" pitchFamily="2" charset="2"/>
                <a:buChar char="ü"/>
              </a:pPr>
              <a:r>
                <a:rPr lang="es-ES" altLang="en-US" sz="1800" dirty="0">
                  <a:sym typeface="+mn-ea"/>
                </a:rPr>
                <a:t>Capacidad para trabajar en equipo, compartir responsabilidades y contribuir constructiva.</a:t>
              </a:r>
            </a:p>
            <a:p>
              <a:pPr marL="285750" indent="-285750" algn="just">
                <a:buFont typeface="Wingdings" panose="05000000000000000000" pitchFamily="2" charset="2"/>
                <a:buChar char="ü"/>
              </a:pPr>
              <a:r>
                <a:rPr lang="es-ES" altLang="en-US" sz="1800" dirty="0">
                  <a:sym typeface="+mn-ea"/>
                </a:rPr>
                <a:t>Competencia manera en la comunicación y resolución de conflictos en un entorno colaborativo..</a:t>
              </a:r>
            </a:p>
          </p:txBody>
        </p:sp>
        <p:sp>
          <p:nvSpPr>
            <p:cNvPr id="9" name="Rectángulo: esquinas superiores redondeadas 8">
              <a:extLst>
                <a:ext uri="{FF2B5EF4-FFF2-40B4-BE49-F238E27FC236}">
                  <a16:creationId xmlns:a16="http://schemas.microsoft.com/office/drawing/2014/main" id="{89DAB782-58DC-571D-052F-C6307436E7B0}"/>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Colaboración y trabajo en equipo</a:t>
              </a:r>
              <a:endParaRPr lang="es-PE" sz="1800" b="1" dirty="0">
                <a:solidFill>
                  <a:schemeClr val="tx1"/>
                </a:solidFill>
              </a:endParaRPr>
            </a:p>
          </p:txBody>
        </p:sp>
      </p:grpSp>
      <p:grpSp>
        <p:nvGrpSpPr>
          <p:cNvPr id="11" name="Grupo 10">
            <a:extLst>
              <a:ext uri="{FF2B5EF4-FFF2-40B4-BE49-F238E27FC236}">
                <a16:creationId xmlns:a16="http://schemas.microsoft.com/office/drawing/2014/main" id="{E0C2266C-7C00-1C6C-5324-8E960AD65851}"/>
              </a:ext>
            </a:extLst>
          </p:cNvPr>
          <p:cNvGrpSpPr/>
          <p:nvPr/>
        </p:nvGrpSpPr>
        <p:grpSpPr>
          <a:xfrm>
            <a:off x="4355039" y="1856043"/>
            <a:ext cx="3481921" cy="4260773"/>
            <a:chOff x="-7605074" y="5870337"/>
            <a:chExt cx="3505198" cy="3077405"/>
          </a:xfrm>
        </p:grpSpPr>
        <p:sp>
          <p:nvSpPr>
            <p:cNvPr id="13" name="Rectángulo 12">
              <a:extLst>
                <a:ext uri="{FF2B5EF4-FFF2-40B4-BE49-F238E27FC236}">
                  <a16:creationId xmlns:a16="http://schemas.microsoft.com/office/drawing/2014/main" id="{CBCF04A9-39B1-2EDE-395F-15BF2D7799CD}"/>
                </a:ext>
              </a:extLst>
            </p:cNvPr>
            <p:cNvSpPr/>
            <p:nvPr/>
          </p:nvSpPr>
          <p:spPr>
            <a:xfrm>
              <a:off x="-7605074" y="6455711"/>
              <a:ext cx="3505198" cy="2492031"/>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Habilidad para identificar y definir problemas de investigación de manera clara y precisa.</a:t>
              </a:r>
            </a:p>
            <a:p>
              <a:pPr marL="285750" indent="-285750" algn="just">
                <a:buFont typeface="Wingdings" panose="05000000000000000000" pitchFamily="2" charset="2"/>
                <a:buChar char="ü"/>
              </a:pPr>
              <a:r>
                <a:rPr lang="es-ES" altLang="en-US" sz="1800" dirty="0">
                  <a:sym typeface="+mn-ea"/>
                </a:rPr>
                <a:t>Capacidad para desarrollar enfoques sistemáticos y creativos para abordar problemas de investigación.</a:t>
              </a:r>
            </a:p>
            <a:p>
              <a:pPr marL="285750" indent="-285750" algn="just">
                <a:buFont typeface="Wingdings" panose="05000000000000000000" pitchFamily="2" charset="2"/>
                <a:buChar char="ü"/>
              </a:pPr>
              <a:r>
                <a:rPr lang="es-ES" altLang="en-US" sz="1800" dirty="0">
                  <a:sym typeface="+mn-ea"/>
                </a:rPr>
                <a:t>Competencia en la generación de soluciones innovadoras y en la toma de decisiones fundamentadas.</a:t>
              </a:r>
            </a:p>
          </p:txBody>
        </p:sp>
        <p:sp>
          <p:nvSpPr>
            <p:cNvPr id="15" name="Rectángulo: esquinas superiores redondeadas 14">
              <a:extLst>
                <a:ext uri="{FF2B5EF4-FFF2-40B4-BE49-F238E27FC236}">
                  <a16:creationId xmlns:a16="http://schemas.microsoft.com/office/drawing/2014/main" id="{183AC100-F486-940D-0659-3362CB2C7263}"/>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Resolución de problemas</a:t>
              </a:r>
              <a:endParaRPr lang="es-PE" sz="1800" b="1" dirty="0">
                <a:solidFill>
                  <a:schemeClr val="tx1"/>
                </a:solidFill>
              </a:endParaRPr>
            </a:p>
          </p:txBody>
        </p:sp>
      </p:grpSp>
      <p:grpSp>
        <p:nvGrpSpPr>
          <p:cNvPr id="17" name="Grupo 16">
            <a:extLst>
              <a:ext uri="{FF2B5EF4-FFF2-40B4-BE49-F238E27FC236}">
                <a16:creationId xmlns:a16="http://schemas.microsoft.com/office/drawing/2014/main" id="{0135B856-04C4-F229-8E07-BDD0178A5F9E}"/>
              </a:ext>
            </a:extLst>
          </p:cNvPr>
          <p:cNvGrpSpPr/>
          <p:nvPr/>
        </p:nvGrpSpPr>
        <p:grpSpPr>
          <a:xfrm>
            <a:off x="8165692" y="1894316"/>
            <a:ext cx="3749788" cy="4222499"/>
            <a:chOff x="-7605074" y="5870337"/>
            <a:chExt cx="3505198" cy="3683575"/>
          </a:xfrm>
        </p:grpSpPr>
        <p:sp>
          <p:nvSpPr>
            <p:cNvPr id="19" name="Rectángulo 18">
              <a:extLst>
                <a:ext uri="{FF2B5EF4-FFF2-40B4-BE49-F238E27FC236}">
                  <a16:creationId xmlns:a16="http://schemas.microsoft.com/office/drawing/2014/main" id="{9C810E0B-445D-1193-117A-07E963D9DF97}"/>
                </a:ext>
              </a:extLst>
            </p:cNvPr>
            <p:cNvSpPr/>
            <p:nvPr/>
          </p:nvSpPr>
          <p:spPr>
            <a:xfrm>
              <a:off x="-7605074" y="6455711"/>
              <a:ext cx="3505198" cy="3098201"/>
            </a:xfrm>
            <a:prstGeom prst="rect">
              <a:avLst/>
            </a:prstGeom>
            <a:ln w="28575">
              <a:solidFill>
                <a:schemeClr val="accent1"/>
              </a:solidFill>
            </a:ln>
          </p:spPr>
          <p:txBody>
            <a:bodyPr wrap="square">
              <a:spAutoFit/>
            </a:bodyPr>
            <a:lstStyle/>
            <a:p>
              <a:pPr marL="285750" indent="-285750" algn="just">
                <a:buFont typeface="Wingdings" panose="05000000000000000000" pitchFamily="2" charset="2"/>
                <a:buChar char="ü"/>
              </a:pPr>
              <a:r>
                <a:rPr lang="es-ES" altLang="en-US" sz="1800" dirty="0">
                  <a:sym typeface="+mn-ea"/>
                </a:rPr>
                <a:t>Habilidad para comunicar ideas y resultados de investigación de manera clara y efectiva.</a:t>
              </a:r>
            </a:p>
            <a:p>
              <a:pPr marL="285750" indent="-285750" algn="just">
                <a:buFont typeface="Wingdings" panose="05000000000000000000" pitchFamily="2" charset="2"/>
                <a:buChar char="ü"/>
              </a:pPr>
              <a:r>
                <a:rPr lang="es-ES" altLang="en-US" sz="1800" dirty="0">
                  <a:sym typeface="+mn-ea"/>
                </a:rPr>
                <a:t>Capacidad para escribir informes de investigación coherentes y bien estructurados.</a:t>
              </a:r>
            </a:p>
            <a:p>
              <a:pPr marL="285750" indent="-285750" algn="just">
                <a:buFont typeface="Wingdings" panose="05000000000000000000" pitchFamily="2" charset="2"/>
                <a:buChar char="ü"/>
              </a:pPr>
              <a:r>
                <a:rPr lang="es-ES" altLang="en-US" sz="1800" dirty="0">
                  <a:sym typeface="+mn-ea"/>
                </a:rPr>
                <a:t>Habilidad para presentar información de manera oral o visualmente atractiva.</a:t>
              </a:r>
            </a:p>
            <a:p>
              <a:pPr marL="285750" indent="-285750" algn="just">
                <a:buFont typeface="Wingdings" panose="05000000000000000000" pitchFamily="2" charset="2"/>
                <a:buChar char="ü"/>
              </a:pPr>
              <a:r>
                <a:rPr lang="es-ES" altLang="en-US" sz="1800" dirty="0">
                  <a:sym typeface="+mn-ea"/>
                </a:rPr>
                <a:t>Competencia en la adaptación del mensaje y la comunicación a diferentes audiencias.</a:t>
              </a:r>
            </a:p>
          </p:txBody>
        </p:sp>
        <p:sp>
          <p:nvSpPr>
            <p:cNvPr id="21" name="Rectángulo: esquinas superiores redondeadas 20">
              <a:extLst>
                <a:ext uri="{FF2B5EF4-FFF2-40B4-BE49-F238E27FC236}">
                  <a16:creationId xmlns:a16="http://schemas.microsoft.com/office/drawing/2014/main" id="{9204099A-B2EB-2CD8-1E80-C68E01A40090}"/>
                </a:ext>
              </a:extLst>
            </p:cNvPr>
            <p:cNvSpPr/>
            <p:nvPr/>
          </p:nvSpPr>
          <p:spPr>
            <a:xfrm>
              <a:off x="-7605074" y="5870337"/>
              <a:ext cx="3505198" cy="498764"/>
            </a:xfrm>
            <a:prstGeom prst="round2Same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solidFill>
                </a:rPr>
                <a:t>Comunicación</a:t>
              </a:r>
              <a:endParaRPr lang="es-PE" sz="1800" b="1" dirty="0">
                <a:solidFill>
                  <a:schemeClr val="tx1"/>
                </a:solidFill>
              </a:endParaRPr>
            </a:p>
          </p:txBody>
        </p:sp>
      </p:grpSp>
    </p:spTree>
    <p:extLst>
      <p:ext uri="{BB962C8B-B14F-4D97-AF65-F5344CB8AC3E}">
        <p14:creationId xmlns:p14="http://schemas.microsoft.com/office/powerpoint/2010/main" val="139384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A9A212A-7400-E592-7E3C-26C91D2E0ABB}"/>
              </a:ext>
            </a:extLst>
          </p:cNvPr>
          <p:cNvSpPr txBox="1"/>
          <p:nvPr/>
        </p:nvSpPr>
        <p:spPr>
          <a:xfrm>
            <a:off x="4183425" y="694060"/>
            <a:ext cx="3500283" cy="369332"/>
          </a:xfrm>
          <a:prstGeom prst="rect">
            <a:avLst/>
          </a:prstGeom>
          <a:noFill/>
        </p:spPr>
        <p:txBody>
          <a:bodyPr wrap="square">
            <a:spAutoFit/>
          </a:bodyPr>
          <a:lstStyle/>
          <a:p>
            <a:pPr algn="ctr"/>
            <a:r>
              <a:rPr lang="es-MX" dirty="0">
                <a:solidFill>
                  <a:schemeClr val="accent1">
                    <a:lumMod val="75000"/>
                  </a:schemeClr>
                </a:solidFill>
                <a:latin typeface="Eras Bold ITC" panose="020B0907030504020204" pitchFamily="34" charset="0"/>
              </a:rPr>
              <a:t>El ABI en el aula</a:t>
            </a:r>
            <a:endParaRPr lang="es-PE" dirty="0">
              <a:solidFill>
                <a:schemeClr val="accent1">
                  <a:lumMod val="75000"/>
                </a:schemeClr>
              </a:solidFill>
              <a:latin typeface="Eras Bold ITC" panose="020B0907030504020204" pitchFamily="34" charset="0"/>
            </a:endParaRPr>
          </a:p>
        </p:txBody>
      </p:sp>
      <p:graphicFrame>
        <p:nvGraphicFramePr>
          <p:cNvPr id="3" name="Tabla 2">
            <a:extLst>
              <a:ext uri="{FF2B5EF4-FFF2-40B4-BE49-F238E27FC236}">
                <a16:creationId xmlns:a16="http://schemas.microsoft.com/office/drawing/2014/main" id="{7729CCED-60E1-700C-76C6-857245ECCAB3}"/>
              </a:ext>
            </a:extLst>
          </p:cNvPr>
          <p:cNvGraphicFramePr>
            <a:graphicFrameLocks noGrp="1"/>
          </p:cNvGraphicFramePr>
          <p:nvPr>
            <p:extLst>
              <p:ext uri="{D42A27DB-BD31-4B8C-83A1-F6EECF244321}">
                <p14:modId xmlns:p14="http://schemas.microsoft.com/office/powerpoint/2010/main" val="2949131546"/>
              </p:ext>
            </p:extLst>
          </p:nvPr>
        </p:nvGraphicFramePr>
        <p:xfrm>
          <a:off x="1114381" y="1167580"/>
          <a:ext cx="10077188" cy="5300340"/>
        </p:xfrm>
        <a:graphic>
          <a:graphicData uri="http://schemas.openxmlformats.org/drawingml/2006/table">
            <a:tbl>
              <a:tblPr firstRow="1" bandRow="1">
                <a:tableStyleId>{5C22544A-7EE6-4342-B048-85BDC9FD1C3A}</a:tableStyleId>
              </a:tblPr>
              <a:tblGrid>
                <a:gridCol w="2519297">
                  <a:extLst>
                    <a:ext uri="{9D8B030D-6E8A-4147-A177-3AD203B41FA5}">
                      <a16:colId xmlns:a16="http://schemas.microsoft.com/office/drawing/2014/main" val="2611481122"/>
                    </a:ext>
                  </a:extLst>
                </a:gridCol>
                <a:gridCol w="2519297">
                  <a:extLst>
                    <a:ext uri="{9D8B030D-6E8A-4147-A177-3AD203B41FA5}">
                      <a16:colId xmlns:a16="http://schemas.microsoft.com/office/drawing/2014/main" val="415405053"/>
                    </a:ext>
                  </a:extLst>
                </a:gridCol>
                <a:gridCol w="2519297">
                  <a:extLst>
                    <a:ext uri="{9D8B030D-6E8A-4147-A177-3AD203B41FA5}">
                      <a16:colId xmlns:a16="http://schemas.microsoft.com/office/drawing/2014/main" val="2227734190"/>
                    </a:ext>
                  </a:extLst>
                </a:gridCol>
                <a:gridCol w="2519297">
                  <a:extLst>
                    <a:ext uri="{9D8B030D-6E8A-4147-A177-3AD203B41FA5}">
                      <a16:colId xmlns:a16="http://schemas.microsoft.com/office/drawing/2014/main" val="1264915101"/>
                    </a:ext>
                  </a:extLst>
                </a:gridCol>
              </a:tblGrid>
              <a:tr h="1205765">
                <a:tc>
                  <a:txBody>
                    <a:bodyPr/>
                    <a:lstStyle/>
                    <a:p>
                      <a:r>
                        <a:rPr lang="es-ES" dirty="0"/>
                        <a:t>1. Comprensión hacia la importancia de la investigación en la disciplina.</a:t>
                      </a:r>
                      <a:endParaRPr lang="es-PE" dirty="0"/>
                    </a:p>
                  </a:txBody>
                  <a:tcPr/>
                </a:tc>
                <a:tc>
                  <a:txBody>
                    <a:bodyPr/>
                    <a:lstStyle/>
                    <a:p>
                      <a:r>
                        <a:rPr lang="es-ES" dirty="0"/>
                        <a:t>2. Desarrollo de habilidades para la investigación.</a:t>
                      </a:r>
                      <a:endParaRPr lang="es-PE" dirty="0"/>
                    </a:p>
                  </a:txBody>
                  <a:tcPr/>
                </a:tc>
                <a:tc>
                  <a:txBody>
                    <a:bodyPr/>
                    <a:lstStyle/>
                    <a:p>
                      <a:r>
                        <a:rPr lang="es-ES" dirty="0"/>
                        <a:t>3. Comprensión profunda de los desarrollos de investigación.</a:t>
                      </a:r>
                      <a:endParaRPr lang="es-PE" dirty="0"/>
                    </a:p>
                  </a:txBody>
                  <a:tcPr/>
                </a:tc>
                <a:tc>
                  <a:txBody>
                    <a:bodyPr/>
                    <a:lstStyle/>
                    <a:p>
                      <a:r>
                        <a:rPr lang="es-ES" dirty="0"/>
                        <a:t>4. Gestionar y dirigir la experiencia en investigación de los estudiantes.</a:t>
                      </a:r>
                      <a:endParaRPr lang="es-PE" dirty="0"/>
                    </a:p>
                  </a:txBody>
                  <a:tcPr/>
                </a:tc>
                <a:extLst>
                  <a:ext uri="{0D108BD9-81ED-4DB2-BD59-A6C34878D82A}">
                    <a16:rowId xmlns:a16="http://schemas.microsoft.com/office/drawing/2014/main" val="2355336492"/>
                  </a:ext>
                </a:extLst>
              </a:tr>
              <a:tr h="4094575">
                <a:tc>
                  <a:txBody>
                    <a:bodyPr/>
                    <a:lstStyle/>
                    <a:p>
                      <a:pPr algn="just"/>
                      <a:r>
                        <a:rPr lang="es-ES" sz="1600" dirty="0">
                          <a:latin typeface="Book Antiqua" panose="02040602050305030304" pitchFamily="18" charset="0"/>
                        </a:rPr>
                        <a:t>Integrando en el currículum de información y referencias a investigaciones pasadas y actuales.</a:t>
                      </a:r>
                    </a:p>
                    <a:p>
                      <a:pPr algn="just"/>
                      <a:r>
                        <a:rPr lang="es-ES" sz="1600" dirty="0">
                          <a:latin typeface="Book Antiqua" panose="02040602050305030304" pitchFamily="18" charset="0"/>
                        </a:rPr>
                        <a:t>Toma de conciencia de la conexión entre las investigaciones y el conocimiento de la materia.</a:t>
                      </a:r>
                    </a:p>
                    <a:p>
                      <a:pPr algn="just"/>
                      <a:r>
                        <a:rPr lang="es-ES" sz="1600" dirty="0">
                          <a:latin typeface="Book Antiqua" panose="02040602050305030304" pitchFamily="18" charset="0"/>
                        </a:rPr>
                        <a:t>Aprendiendo a partir de investigaciones realizadas.</a:t>
                      </a:r>
                    </a:p>
                    <a:p>
                      <a:pPr algn="just"/>
                      <a:r>
                        <a:rPr lang="es-ES" sz="1600" dirty="0">
                          <a:latin typeface="Book Antiqua" panose="02040602050305030304" pitchFamily="18" charset="0"/>
                        </a:rPr>
                        <a:t>Mostrando cómo se organiza y se financia la investigación.</a:t>
                      </a:r>
                      <a:endParaRPr lang="es-PE" sz="1600" dirty="0">
                        <a:latin typeface="Book Antiqua" panose="02040602050305030304" pitchFamily="18" charset="0"/>
                      </a:endParaRPr>
                    </a:p>
                  </a:txBody>
                  <a:tcPr/>
                </a:tc>
                <a:tc>
                  <a:txBody>
                    <a:bodyPr/>
                    <a:lstStyle/>
                    <a:p>
                      <a:pPr marL="0" algn="just" defTabSz="914400" rtl="0" eaLnBrk="1" latinLnBrk="0" hangingPunct="1"/>
                      <a:r>
                        <a:rPr lang="es-ES" sz="1600" kern="1200" dirty="0">
                          <a:solidFill>
                            <a:schemeClr val="dk1"/>
                          </a:solidFill>
                          <a:latin typeface="Book Antiqua" panose="02040602050305030304" pitchFamily="18" charset="0"/>
                          <a:ea typeface="+mn-ea"/>
                          <a:cs typeface="+mn-cs"/>
                        </a:rPr>
                        <a:t>Aprendizaje sobre los procesos de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Familiarización con los métodos de evaluación de la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Formación específica en el ámbito de la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Participación en procesos de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Desarrollo de habilidades para comunicar los resultados en función de la audiencia.</a:t>
                      </a:r>
                      <a:endParaRPr lang="es-PE" sz="1600" kern="1200" dirty="0">
                        <a:solidFill>
                          <a:schemeClr val="dk1"/>
                        </a:solidFill>
                        <a:latin typeface="Book Antiqua" panose="02040602050305030304" pitchFamily="18" charset="0"/>
                        <a:ea typeface="+mn-ea"/>
                        <a:cs typeface="+mn-cs"/>
                      </a:endParaRPr>
                    </a:p>
                  </a:txBody>
                  <a:tcPr/>
                </a:tc>
                <a:tc>
                  <a:txBody>
                    <a:bodyPr/>
                    <a:lstStyle/>
                    <a:p>
                      <a:pPr marL="0" algn="just" defTabSz="914400" rtl="0" eaLnBrk="1" latinLnBrk="0" hangingPunct="1"/>
                      <a:r>
                        <a:rPr lang="es-ES" sz="1600" kern="1200" dirty="0">
                          <a:solidFill>
                            <a:schemeClr val="dk1"/>
                          </a:solidFill>
                          <a:latin typeface="Book Antiqua" panose="02040602050305030304" pitchFamily="18" charset="0"/>
                          <a:ea typeface="+mn-ea"/>
                          <a:cs typeface="+mn-cs"/>
                        </a:rPr>
                        <a:t>Aproximación desde los primeros cursos al rol de investigador.</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Desarrollo, conforme avanzan los cursos de las capacidades y competencias necesarias para investigar.</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Participación, en los cursos finales, en  procesos de investigación completos que ayude a integrar todo el conocimiento de su disciplina.</a:t>
                      </a:r>
                      <a:endParaRPr lang="es-PE" sz="1600" kern="1200" dirty="0">
                        <a:solidFill>
                          <a:schemeClr val="dk1"/>
                        </a:solidFill>
                        <a:latin typeface="Book Antiqua" panose="02040602050305030304" pitchFamily="18" charset="0"/>
                        <a:ea typeface="+mn-ea"/>
                        <a:cs typeface="+mn-cs"/>
                      </a:endParaRPr>
                    </a:p>
                  </a:txBody>
                  <a:tcPr/>
                </a:tc>
                <a:tc>
                  <a:txBody>
                    <a:bodyPr/>
                    <a:lstStyle/>
                    <a:p>
                      <a:pPr marL="0" algn="just" defTabSz="914400" rtl="0" eaLnBrk="1" latinLnBrk="0" hangingPunct="1"/>
                      <a:r>
                        <a:rPr lang="es-ES" sz="1600" kern="1200" dirty="0">
                          <a:solidFill>
                            <a:schemeClr val="dk1"/>
                          </a:solidFill>
                          <a:latin typeface="Book Antiqua" panose="02040602050305030304" pitchFamily="18" charset="0"/>
                          <a:ea typeface="+mn-ea"/>
                          <a:cs typeface="+mn-cs"/>
                        </a:rPr>
                        <a:t>Limitar las consecuencias de aquellos estudiantes que no participen en los procesos de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Evaluar y ofrecer </a:t>
                      </a:r>
                      <a:r>
                        <a:rPr lang="es-ES" sz="1600" kern="1200" dirty="0" err="1">
                          <a:solidFill>
                            <a:schemeClr val="dk1"/>
                          </a:solidFill>
                          <a:latin typeface="Book Antiqua" panose="02040602050305030304" pitchFamily="18" charset="0"/>
                          <a:ea typeface="+mn-ea"/>
                          <a:cs typeface="+mn-cs"/>
                        </a:rPr>
                        <a:t>feedback</a:t>
                      </a:r>
                      <a:r>
                        <a:rPr lang="es-ES" sz="1600" kern="1200" dirty="0">
                          <a:solidFill>
                            <a:schemeClr val="dk1"/>
                          </a:solidFill>
                          <a:latin typeface="Book Antiqua" panose="02040602050305030304" pitchFamily="18" charset="0"/>
                          <a:ea typeface="+mn-ea"/>
                          <a:cs typeface="+mn-cs"/>
                        </a:rPr>
                        <a:t> sobre la experiencia de investigación.</a:t>
                      </a:r>
                    </a:p>
                    <a:p>
                      <a:pPr marL="0" algn="just" defTabSz="914400" rtl="0" eaLnBrk="1" latinLnBrk="0" hangingPunct="1"/>
                      <a:r>
                        <a:rPr lang="es-ES" sz="1600" kern="1200" dirty="0">
                          <a:solidFill>
                            <a:schemeClr val="dk1"/>
                          </a:solidFill>
                          <a:latin typeface="Book Antiqua" panose="02040602050305030304" pitchFamily="18" charset="0"/>
                          <a:ea typeface="+mn-ea"/>
                          <a:cs typeface="+mn-cs"/>
                        </a:rPr>
                        <a:t>Certificar la experiencia en investigación del estudiante de cara a mejorar la empleabilidad.</a:t>
                      </a:r>
                      <a:endParaRPr lang="es-PE" sz="1600" kern="1200" dirty="0">
                        <a:solidFill>
                          <a:schemeClr val="dk1"/>
                        </a:solidFill>
                        <a:latin typeface="Book Antiqua" panose="02040602050305030304" pitchFamily="18" charset="0"/>
                        <a:ea typeface="+mn-ea"/>
                        <a:cs typeface="+mn-cs"/>
                      </a:endParaRPr>
                    </a:p>
                  </a:txBody>
                  <a:tcPr/>
                </a:tc>
                <a:extLst>
                  <a:ext uri="{0D108BD9-81ED-4DB2-BD59-A6C34878D82A}">
                    <a16:rowId xmlns:a16="http://schemas.microsoft.com/office/drawing/2014/main" val="167216666"/>
                  </a:ext>
                </a:extLst>
              </a:tr>
            </a:tbl>
          </a:graphicData>
        </a:graphic>
      </p:graphicFrame>
      <p:sp>
        <p:nvSpPr>
          <p:cNvPr id="6" name="Rectángulo 5">
            <a:extLst>
              <a:ext uri="{FF2B5EF4-FFF2-40B4-BE49-F238E27FC236}">
                <a16:creationId xmlns:a16="http://schemas.microsoft.com/office/drawing/2014/main" id="{7FFEBE5A-0930-2A3A-5E2F-98142878832F}"/>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156776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4D59-537E-B6DF-8F80-2D8F539B795D}"/>
            </a:ext>
          </a:extLst>
        </p:cNvPr>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03992CC-95BB-97C0-C83F-3EB8916DC411}"/>
              </a:ext>
            </a:extLst>
          </p:cNvPr>
          <p:cNvSpPr/>
          <p:nvPr/>
        </p:nvSpPr>
        <p:spPr>
          <a:xfrm>
            <a:off x="952500" y="1206815"/>
            <a:ext cx="10146890" cy="13552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latin typeface="Book Antiqua" panose="02040602050305030304" pitchFamily="18" charset="0"/>
            </a:endParaRPr>
          </a:p>
        </p:txBody>
      </p:sp>
      <p:sp>
        <p:nvSpPr>
          <p:cNvPr id="2" name="Título 1">
            <a:extLst>
              <a:ext uri="{FF2B5EF4-FFF2-40B4-BE49-F238E27FC236}">
                <a16:creationId xmlns:a16="http://schemas.microsoft.com/office/drawing/2014/main" id="{60510436-F614-4C38-39A9-43A26D7CAA8B}"/>
              </a:ext>
            </a:extLst>
          </p:cNvPr>
          <p:cNvSpPr>
            <a:spLocks noGrp="1"/>
          </p:cNvSpPr>
          <p:nvPr>
            <p:ph type="title"/>
          </p:nvPr>
        </p:nvSpPr>
        <p:spPr>
          <a:xfrm>
            <a:off x="952500" y="996054"/>
            <a:ext cx="9770819" cy="1782658"/>
          </a:xfrm>
        </p:spPr>
        <p:txBody>
          <a:bodyPr>
            <a:normAutofit/>
          </a:bodyPr>
          <a:lstStyle/>
          <a:p>
            <a:pPr algn="ctr"/>
            <a:r>
              <a:rPr lang="es-ES"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Diseña el esquema donde se evidencia las fases del AB Investigación y una sesión de aprendizaje con las actividades consideradas para el desarrollo de dicha metodología activa.</a:t>
            </a:r>
            <a:endParaRPr lang="es-PE" sz="2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8" name="Rectángulo 7">
            <a:extLst>
              <a:ext uri="{FF2B5EF4-FFF2-40B4-BE49-F238E27FC236}">
                <a16:creationId xmlns:a16="http://schemas.microsoft.com/office/drawing/2014/main" id="{717C1D32-2DCF-7B90-289E-638E3583A681}"/>
              </a:ext>
            </a:extLst>
          </p:cNvPr>
          <p:cNvSpPr/>
          <p:nvPr/>
        </p:nvSpPr>
        <p:spPr>
          <a:xfrm>
            <a:off x="0" y="135327"/>
            <a:ext cx="12192000" cy="461665"/>
          </a:xfrm>
          <a:prstGeom prst="rect">
            <a:avLst/>
          </a:prstGeom>
          <a:solidFill>
            <a:schemeClr val="accent3">
              <a:lumMod val="60000"/>
              <a:lumOff val="40000"/>
            </a:schemeClr>
          </a:solidFill>
        </p:spPr>
        <p:txBody>
          <a:bodyPr wrap="square">
            <a:spAutoFit/>
          </a:bodyPr>
          <a:lstStyle/>
          <a:p>
            <a:pPr algn="ctr"/>
            <a:r>
              <a:rPr lang="es-PE" sz="2400" b="1" dirty="0">
                <a:solidFill>
                  <a:schemeClr val="tx1"/>
                </a:solidFill>
              </a:rPr>
              <a:t>PROPONE</a:t>
            </a:r>
          </a:p>
        </p:txBody>
      </p:sp>
      <p:pic>
        <p:nvPicPr>
          <p:cNvPr id="10" name="Imagen 9">
            <a:extLst>
              <a:ext uri="{FF2B5EF4-FFF2-40B4-BE49-F238E27FC236}">
                <a16:creationId xmlns:a16="http://schemas.microsoft.com/office/drawing/2014/main" id="{C70C165A-C94F-9BF8-9E14-0A005D6A8EB7}"/>
              </a:ext>
            </a:extLst>
          </p:cNvPr>
          <p:cNvPicPr>
            <a:picLocks noChangeAspect="1"/>
          </p:cNvPicPr>
          <p:nvPr/>
        </p:nvPicPr>
        <p:blipFill>
          <a:blip r:embed="rId2"/>
          <a:stretch>
            <a:fillRect/>
          </a:stretch>
        </p:blipFill>
        <p:spPr>
          <a:xfrm>
            <a:off x="3345306" y="2778712"/>
            <a:ext cx="5148246" cy="3340231"/>
          </a:xfrm>
          <a:prstGeom prst="rect">
            <a:avLst/>
          </a:prstGeom>
        </p:spPr>
      </p:pic>
    </p:spTree>
    <p:extLst>
      <p:ext uri="{BB962C8B-B14F-4D97-AF65-F5344CB8AC3E}">
        <p14:creationId xmlns:p14="http://schemas.microsoft.com/office/powerpoint/2010/main" val="398489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01DA1-3DA5-0ECD-20A2-D30165D6E6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B05559-B0C8-DA84-A921-7BCB6A3BED22}"/>
              </a:ext>
            </a:extLst>
          </p:cNvPr>
          <p:cNvSpPr>
            <a:spLocks noGrp="1"/>
          </p:cNvSpPr>
          <p:nvPr>
            <p:ph type="title"/>
          </p:nvPr>
        </p:nvSpPr>
        <p:spPr>
          <a:xfrm>
            <a:off x="1421990" y="903237"/>
            <a:ext cx="9348019" cy="728970"/>
          </a:xfrm>
        </p:spPr>
        <p:txBody>
          <a:bodyPr>
            <a:noAutofit/>
          </a:bodyPr>
          <a:lstStyle/>
          <a:p>
            <a:pPr algn="ctr"/>
            <a:r>
              <a:rPr lang="es-PE" sz="2400" b="1" dirty="0">
                <a:solidFill>
                  <a:srgbClr val="002060"/>
                </a:solidFill>
                <a:latin typeface="Book Antiqua" panose="02040602050305030304" pitchFamily="18" charset="0"/>
              </a:rPr>
              <a:t>¿De dónde debemos de partir para aplicar adecuadamente el AB Investigación?</a:t>
            </a:r>
          </a:p>
        </p:txBody>
      </p:sp>
      <p:sp>
        <p:nvSpPr>
          <p:cNvPr id="8" name="Rectángulo 7">
            <a:extLst>
              <a:ext uri="{FF2B5EF4-FFF2-40B4-BE49-F238E27FC236}">
                <a16:creationId xmlns:a16="http://schemas.microsoft.com/office/drawing/2014/main" id="{F605F053-2771-2E28-F896-B968DFD60721}"/>
              </a:ext>
            </a:extLst>
          </p:cNvPr>
          <p:cNvSpPr/>
          <p:nvPr/>
        </p:nvSpPr>
        <p:spPr>
          <a:xfrm>
            <a:off x="569686" y="1803400"/>
            <a:ext cx="6632392" cy="48142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E" dirty="0">
                <a:solidFill>
                  <a:srgbClr val="002060"/>
                </a:solidFill>
                <a:latin typeface="Book Antiqua" panose="02040602050305030304" pitchFamily="18" charset="0"/>
                <a:ea typeface="ADLaM Display" panose="02010000000000000000" pitchFamily="2" charset="0"/>
                <a:cs typeface="ADLaM Display" panose="02010000000000000000" pitchFamily="2" charset="0"/>
              </a:rPr>
              <a:t>La docente Maura, planifica un paseo al bosque de piedras con sus estudiantes del 4to grado de secundaria para explorar y estudiar el ecosistema de dicho lugar, pero, se dan con la sorpresa de que los árboles de queñuales que existían hace tiempo en las laderas de los cerros, ya no existen, han sido deforestadas por los pobladores.</a:t>
            </a:r>
          </a:p>
          <a:p>
            <a:pPr algn="just"/>
            <a:r>
              <a:rPr lang="es-PE" dirty="0">
                <a:solidFill>
                  <a:srgbClr val="002060"/>
                </a:solidFill>
                <a:latin typeface="Book Antiqua" panose="02040602050305030304" pitchFamily="18" charset="0"/>
                <a:ea typeface="ADLaM Display" panose="02010000000000000000" pitchFamily="2" charset="0"/>
                <a:cs typeface="ADLaM Display" panose="02010000000000000000" pitchFamily="2" charset="0"/>
              </a:rPr>
              <a:t>Estos pobladores talan dichos árboles para producir leña para la preparación de sus alimentos. Pero, no ejecutan ninguna acción de reforestación con la misma especie consumida u otra.</a:t>
            </a:r>
          </a:p>
          <a:p>
            <a:pPr algn="just"/>
            <a:r>
              <a:rPr lang="es-PE" dirty="0">
                <a:solidFill>
                  <a:srgbClr val="002060"/>
                </a:solidFill>
                <a:latin typeface="Book Antiqua" panose="02040602050305030304" pitchFamily="18" charset="0"/>
                <a:ea typeface="ADLaM Display" panose="02010000000000000000" pitchFamily="2" charset="0"/>
                <a:cs typeface="ADLaM Display" panose="02010000000000000000" pitchFamily="2" charset="0"/>
              </a:rPr>
              <a:t>Ante lo cual, los estudiantes se preguntan ¿cómo afecta al medio ambiente la deforestación de los árboles en la provincia de Huamanga? ¿la quema de los árboles causa algún tipo de contaminación al medio ambiente y la salud de las personas? ¿de qué manera podríamos aportar para crear una conciencia ambiental en los pobladores de nuestra comunidad? </a:t>
            </a:r>
          </a:p>
          <a:p>
            <a:pPr algn="just"/>
            <a:r>
              <a:rPr lang="es-PE" dirty="0">
                <a:solidFill>
                  <a:srgbClr val="002060"/>
                </a:solidFill>
                <a:latin typeface="Book Antiqua" panose="02040602050305030304" pitchFamily="18" charset="0"/>
                <a:ea typeface="ADLaM Display" panose="02010000000000000000" pitchFamily="2" charset="0"/>
                <a:cs typeface="ADLaM Display" panose="02010000000000000000" pitchFamily="2" charset="0"/>
              </a:rPr>
              <a:t> </a:t>
            </a:r>
          </a:p>
        </p:txBody>
      </p:sp>
      <p:pic>
        <p:nvPicPr>
          <p:cNvPr id="4" name="Imagen 3">
            <a:extLst>
              <a:ext uri="{FF2B5EF4-FFF2-40B4-BE49-F238E27FC236}">
                <a16:creationId xmlns:a16="http://schemas.microsoft.com/office/drawing/2014/main" id="{FAB31E10-2E2F-E18E-BF63-510236148EF5}"/>
              </a:ext>
            </a:extLst>
          </p:cNvPr>
          <p:cNvPicPr>
            <a:picLocks noChangeAspect="1"/>
          </p:cNvPicPr>
          <p:nvPr/>
        </p:nvPicPr>
        <p:blipFill>
          <a:blip r:embed="rId2"/>
          <a:stretch>
            <a:fillRect/>
          </a:stretch>
        </p:blipFill>
        <p:spPr>
          <a:xfrm>
            <a:off x="7700014" y="2072158"/>
            <a:ext cx="3828967" cy="4005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ángulo 4">
            <a:extLst>
              <a:ext uri="{FF2B5EF4-FFF2-40B4-BE49-F238E27FC236}">
                <a16:creationId xmlns:a16="http://schemas.microsoft.com/office/drawing/2014/main" id="{B29224BD-1E5A-4948-130A-00353E4F0E1A}"/>
              </a:ext>
            </a:extLst>
          </p:cNvPr>
          <p:cNvSpPr/>
          <p:nvPr/>
        </p:nvSpPr>
        <p:spPr>
          <a:xfrm>
            <a:off x="0" y="135327"/>
            <a:ext cx="12192000" cy="461665"/>
          </a:xfrm>
          <a:prstGeom prst="rect">
            <a:avLst/>
          </a:prstGeom>
          <a:solidFill>
            <a:srgbClr val="FFC000"/>
          </a:solidFill>
        </p:spPr>
        <p:txBody>
          <a:bodyPr wrap="square">
            <a:spAutoFit/>
          </a:bodyPr>
          <a:lstStyle/>
          <a:p>
            <a:pPr algn="ctr"/>
            <a:r>
              <a:rPr lang="es-PE" sz="2400" b="1"/>
              <a:t>IDENTIFICA</a:t>
            </a:r>
            <a:endParaRPr lang="es-PE" sz="2400" b="1" dirty="0"/>
          </a:p>
        </p:txBody>
      </p:sp>
    </p:spTree>
    <p:extLst>
      <p:ext uri="{BB962C8B-B14F-4D97-AF65-F5344CB8AC3E}">
        <p14:creationId xmlns:p14="http://schemas.microsoft.com/office/powerpoint/2010/main" val="36680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F7D63847-EFDE-6E16-8285-C43A79E45063}"/>
              </a:ext>
            </a:extLst>
          </p:cNvPr>
          <p:cNvSpPr/>
          <p:nvPr/>
        </p:nvSpPr>
        <p:spPr>
          <a:xfrm>
            <a:off x="4010515" y="4111138"/>
            <a:ext cx="6430297" cy="2242528"/>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esquinas redondeadas 15">
            <a:extLst>
              <a:ext uri="{FF2B5EF4-FFF2-40B4-BE49-F238E27FC236}">
                <a16:creationId xmlns:a16="http://schemas.microsoft.com/office/drawing/2014/main" id="{CC8E163F-B2BE-AA1F-95BE-A415C890C1D8}"/>
              </a:ext>
            </a:extLst>
          </p:cNvPr>
          <p:cNvSpPr/>
          <p:nvPr/>
        </p:nvSpPr>
        <p:spPr>
          <a:xfrm>
            <a:off x="3995348" y="2879001"/>
            <a:ext cx="6445464" cy="108019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esquinas redondeadas 14">
            <a:extLst>
              <a:ext uri="{FF2B5EF4-FFF2-40B4-BE49-F238E27FC236}">
                <a16:creationId xmlns:a16="http://schemas.microsoft.com/office/drawing/2014/main" id="{395DCC75-2C76-3469-2253-A8E002E71E48}"/>
              </a:ext>
            </a:extLst>
          </p:cNvPr>
          <p:cNvSpPr/>
          <p:nvPr/>
        </p:nvSpPr>
        <p:spPr>
          <a:xfrm>
            <a:off x="3995348" y="1509305"/>
            <a:ext cx="6445464" cy="10801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9CBC0FA3-F298-464E-E763-3347AC2B8AB7}"/>
              </a:ext>
            </a:extLst>
          </p:cNvPr>
          <p:cNvSpPr txBox="1"/>
          <p:nvPr/>
        </p:nvSpPr>
        <p:spPr>
          <a:xfrm>
            <a:off x="4177663" y="1627905"/>
            <a:ext cx="6096000" cy="8309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sz="1600" dirty="0">
                <a:latin typeface="Book Antiqua" panose="02040602050305030304" pitchFamily="18" charset="0"/>
              </a:rPr>
              <a:t>Ofrece a los estudiantes la posibilidad de realizar o participar en procesos de investigación, aplicando la metodología para comprobar o no la veracidad de una hipótesis.</a:t>
            </a:r>
            <a:endParaRPr lang="es-PE" sz="1600" dirty="0">
              <a:latin typeface="Book Antiqua" panose="02040602050305030304" pitchFamily="18" charset="0"/>
            </a:endParaRPr>
          </a:p>
        </p:txBody>
      </p:sp>
      <p:sp>
        <p:nvSpPr>
          <p:cNvPr id="12" name="CuadroTexto 11">
            <a:extLst>
              <a:ext uri="{FF2B5EF4-FFF2-40B4-BE49-F238E27FC236}">
                <a16:creationId xmlns:a16="http://schemas.microsoft.com/office/drawing/2014/main" id="{C2CC5B2C-2518-609E-C371-BC7B7B12156A}"/>
              </a:ext>
            </a:extLst>
          </p:cNvPr>
          <p:cNvSpPr txBox="1"/>
          <p:nvPr/>
        </p:nvSpPr>
        <p:spPr>
          <a:xfrm>
            <a:off x="4139919" y="3015712"/>
            <a:ext cx="6086166" cy="82657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s-419"/>
            </a:defPPr>
            <a:lvl1pPr algn="just">
              <a:defRPr sz="1600">
                <a:latin typeface="Book Antiqua" panose="02040602050305030304" pitchFamily="18" charset="0"/>
              </a:defRPr>
            </a:lvl1pPr>
          </a:lstStyle>
          <a:p>
            <a:r>
              <a:rPr lang="es-MX" dirty="0"/>
              <a:t>Busca dar respuesta a un problema o para responder a una pregunta planteada, acompañándoles y supervisando todo el proceso.</a:t>
            </a:r>
            <a:endParaRPr lang="es-PE" dirty="0"/>
          </a:p>
        </p:txBody>
      </p:sp>
      <p:sp>
        <p:nvSpPr>
          <p:cNvPr id="14" name="CuadroTexto 13">
            <a:extLst>
              <a:ext uri="{FF2B5EF4-FFF2-40B4-BE49-F238E27FC236}">
                <a16:creationId xmlns:a16="http://schemas.microsoft.com/office/drawing/2014/main" id="{638B5FE0-EFC4-D2F4-D060-23793E5B698A}"/>
              </a:ext>
            </a:extLst>
          </p:cNvPr>
          <p:cNvSpPr txBox="1"/>
          <p:nvPr/>
        </p:nvSpPr>
        <p:spPr>
          <a:xfrm>
            <a:off x="4177663" y="4206087"/>
            <a:ext cx="6096000"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s-419"/>
            </a:defPPr>
            <a:lvl1pPr algn="just">
              <a:defRPr sz="1600">
                <a:latin typeface="Book Antiqua" panose="02040602050305030304" pitchFamily="18" charset="0"/>
              </a:defRPr>
            </a:lvl1pPr>
          </a:lstStyle>
          <a:p>
            <a:r>
              <a:rPr lang="es-MX" dirty="0"/>
              <a:t>El ABI es un modelo coherente con la didáctica actual, basado en la idea de que los estudiantes se apropien y construyan conocimientos cimentados en la experiencia práctica, el trabajo autónomo, el aprendizaje colaborativo y por descubrimiento, aspectos fundamentales para alcanzar los aprendizajes, desarrollar conocimientos y actitudes para la innovación científica, tecnológica, humanística y social (Peñaherrera et al. 2014).</a:t>
            </a:r>
            <a:endParaRPr lang="es-PE" dirty="0"/>
          </a:p>
        </p:txBody>
      </p:sp>
      <p:sp>
        <p:nvSpPr>
          <p:cNvPr id="19" name="Rectángulo: esquinas redondeadas 18">
            <a:extLst>
              <a:ext uri="{FF2B5EF4-FFF2-40B4-BE49-F238E27FC236}">
                <a16:creationId xmlns:a16="http://schemas.microsoft.com/office/drawing/2014/main" id="{2F83F926-CF1C-698F-AD7D-2614A16D8BDF}"/>
              </a:ext>
            </a:extLst>
          </p:cNvPr>
          <p:cNvSpPr/>
          <p:nvPr/>
        </p:nvSpPr>
        <p:spPr>
          <a:xfrm>
            <a:off x="383458" y="2958957"/>
            <a:ext cx="2743200" cy="11602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6298450A-D2F8-4EDE-D8B0-59E63E2A5109}"/>
              </a:ext>
            </a:extLst>
          </p:cNvPr>
          <p:cNvSpPr txBox="1"/>
          <p:nvPr/>
        </p:nvSpPr>
        <p:spPr>
          <a:xfrm>
            <a:off x="486697" y="3087236"/>
            <a:ext cx="2536722" cy="92333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b="1" dirty="0">
                <a:solidFill>
                  <a:srgbClr val="002060"/>
                </a:solidFill>
                <a:latin typeface="Book Antiqua" panose="02040602050305030304" pitchFamily="18" charset="0"/>
              </a:rPr>
              <a:t>El Aprendizaje Basado en Investigación (ABI)</a:t>
            </a:r>
            <a:endParaRPr lang="es-PE" b="1" dirty="0">
              <a:solidFill>
                <a:srgbClr val="002060"/>
              </a:solidFill>
              <a:latin typeface="Book Antiqua" panose="02040602050305030304" pitchFamily="18" charset="0"/>
            </a:endParaRPr>
          </a:p>
        </p:txBody>
      </p:sp>
      <p:sp>
        <p:nvSpPr>
          <p:cNvPr id="2" name="Flecha: a la derecha con muesca 1">
            <a:extLst>
              <a:ext uri="{FF2B5EF4-FFF2-40B4-BE49-F238E27FC236}">
                <a16:creationId xmlns:a16="http://schemas.microsoft.com/office/drawing/2014/main" id="{4E86AB16-97B3-5EF2-857F-9E38319B64FC}"/>
              </a:ext>
            </a:extLst>
          </p:cNvPr>
          <p:cNvSpPr/>
          <p:nvPr/>
        </p:nvSpPr>
        <p:spPr>
          <a:xfrm rot="19641875">
            <a:off x="2468938" y="2229170"/>
            <a:ext cx="1315441" cy="379379"/>
          </a:xfrm>
          <a:prstGeom prst="notchedRightArrow">
            <a:avLst>
              <a:gd name="adj1" fmla="val 40182"/>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Flecha: a la derecha con muesca 2">
            <a:extLst>
              <a:ext uri="{FF2B5EF4-FFF2-40B4-BE49-F238E27FC236}">
                <a16:creationId xmlns:a16="http://schemas.microsoft.com/office/drawing/2014/main" id="{01558584-3FDE-0B16-6458-FE5C10D986C0}"/>
              </a:ext>
            </a:extLst>
          </p:cNvPr>
          <p:cNvSpPr/>
          <p:nvPr/>
        </p:nvSpPr>
        <p:spPr>
          <a:xfrm>
            <a:off x="3198397" y="3239310"/>
            <a:ext cx="693712" cy="379379"/>
          </a:xfrm>
          <a:prstGeom prst="notchedRightArrow">
            <a:avLst>
              <a:gd name="adj1" fmla="val 40182"/>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Flecha: a la derecha con muesca 6">
            <a:extLst>
              <a:ext uri="{FF2B5EF4-FFF2-40B4-BE49-F238E27FC236}">
                <a16:creationId xmlns:a16="http://schemas.microsoft.com/office/drawing/2014/main" id="{9B678626-B99D-39B3-3282-C445A6C70D64}"/>
              </a:ext>
            </a:extLst>
          </p:cNvPr>
          <p:cNvSpPr/>
          <p:nvPr/>
        </p:nvSpPr>
        <p:spPr>
          <a:xfrm rot="1129129">
            <a:off x="2311028" y="4344792"/>
            <a:ext cx="1511549" cy="379379"/>
          </a:xfrm>
          <a:prstGeom prst="notchedRightArrow">
            <a:avLst>
              <a:gd name="adj1" fmla="val 40182"/>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a:extLst>
              <a:ext uri="{FF2B5EF4-FFF2-40B4-BE49-F238E27FC236}">
                <a16:creationId xmlns:a16="http://schemas.microsoft.com/office/drawing/2014/main" id="{0C6B40B1-945B-7776-39BF-9F5E1F99E232}"/>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98017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51B5481-A0AD-D90C-4338-8D091DFCA407}"/>
              </a:ext>
            </a:extLst>
          </p:cNvPr>
          <p:cNvSpPr txBox="1"/>
          <p:nvPr/>
        </p:nvSpPr>
        <p:spPr>
          <a:xfrm>
            <a:off x="3868181" y="1000412"/>
            <a:ext cx="3824749" cy="830997"/>
          </a:xfrm>
          <a:prstGeom prst="rect">
            <a:avLst/>
          </a:prstGeom>
          <a:noFill/>
        </p:spPr>
        <p:txBody>
          <a:bodyPr wrap="square">
            <a:spAutoFit/>
          </a:bodyPr>
          <a:lstStyle/>
          <a:p>
            <a:pPr algn="ctr"/>
            <a:r>
              <a:rPr lang="es-MX" sz="2400" b="1" dirty="0">
                <a:solidFill>
                  <a:srgbClr val="002060"/>
                </a:solidFill>
              </a:rPr>
              <a:t>El ABI y sus fases basado en investigación</a:t>
            </a:r>
            <a:endParaRPr lang="es-PE" sz="2400" b="1" dirty="0">
              <a:solidFill>
                <a:srgbClr val="002060"/>
              </a:solidFill>
            </a:endParaRPr>
          </a:p>
        </p:txBody>
      </p:sp>
      <p:sp>
        <p:nvSpPr>
          <p:cNvPr id="7" name="Rectángulo 6">
            <a:extLst>
              <a:ext uri="{FF2B5EF4-FFF2-40B4-BE49-F238E27FC236}">
                <a16:creationId xmlns:a16="http://schemas.microsoft.com/office/drawing/2014/main" id="{9C798C2E-2091-9F5D-FE56-64B8FD411381}"/>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graphicFrame>
        <p:nvGraphicFramePr>
          <p:cNvPr id="8" name="Diagrama 7">
            <a:extLst>
              <a:ext uri="{FF2B5EF4-FFF2-40B4-BE49-F238E27FC236}">
                <a16:creationId xmlns:a16="http://schemas.microsoft.com/office/drawing/2014/main" id="{044F08DF-55B8-6017-EC4A-9D6349192F7F}"/>
              </a:ext>
            </a:extLst>
          </p:cNvPr>
          <p:cNvGraphicFramePr/>
          <p:nvPr>
            <p:extLst>
              <p:ext uri="{D42A27DB-BD31-4B8C-83A1-F6EECF244321}">
                <p14:modId xmlns:p14="http://schemas.microsoft.com/office/powerpoint/2010/main" val="4039905105"/>
              </p:ext>
            </p:extLst>
          </p:nvPr>
        </p:nvGraphicFramePr>
        <p:xfrm>
          <a:off x="519286" y="1323480"/>
          <a:ext cx="11387579" cy="298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upo 26">
            <a:extLst>
              <a:ext uri="{FF2B5EF4-FFF2-40B4-BE49-F238E27FC236}">
                <a16:creationId xmlns:a16="http://schemas.microsoft.com/office/drawing/2014/main" id="{63D6A3C4-09B2-E01E-13F3-CD2526E54D88}"/>
              </a:ext>
            </a:extLst>
          </p:cNvPr>
          <p:cNvGrpSpPr/>
          <p:nvPr/>
        </p:nvGrpSpPr>
        <p:grpSpPr>
          <a:xfrm>
            <a:off x="5588220" y="3989814"/>
            <a:ext cx="3490451" cy="2668633"/>
            <a:chOff x="6342262" y="3712503"/>
            <a:chExt cx="3490451" cy="2668633"/>
          </a:xfrm>
        </p:grpSpPr>
        <p:sp>
          <p:nvSpPr>
            <p:cNvPr id="28" name="Diagrama de flujo: documento 27">
              <a:extLst>
                <a:ext uri="{FF2B5EF4-FFF2-40B4-BE49-F238E27FC236}">
                  <a16:creationId xmlns:a16="http://schemas.microsoft.com/office/drawing/2014/main" id="{5F5BEBBD-7043-F954-BBD5-FDAE5A8B83B6}"/>
                </a:ext>
              </a:extLst>
            </p:cNvPr>
            <p:cNvSpPr/>
            <p:nvPr/>
          </p:nvSpPr>
          <p:spPr>
            <a:xfrm>
              <a:off x="6342262" y="3712503"/>
              <a:ext cx="3490451"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Actividades por realizar</a:t>
              </a:r>
            </a:p>
          </p:txBody>
        </p:sp>
        <p:sp>
          <p:nvSpPr>
            <p:cNvPr id="29" name="Rectángulo 28">
              <a:extLst>
                <a:ext uri="{FF2B5EF4-FFF2-40B4-BE49-F238E27FC236}">
                  <a16:creationId xmlns:a16="http://schemas.microsoft.com/office/drawing/2014/main" id="{8EDCD12E-36E5-1A42-6898-FAA49A52245C}"/>
                </a:ext>
              </a:extLst>
            </p:cNvPr>
            <p:cNvSpPr/>
            <p:nvPr/>
          </p:nvSpPr>
          <p:spPr>
            <a:xfrm>
              <a:off x="6342262" y="4316361"/>
              <a:ext cx="3421625" cy="20647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Los estudiantes formulan preguntas de investigación significativa y relevante.</a:t>
              </a:r>
            </a:p>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Esto permite a los estudiantes razonar sobre cómo se plantean las preguntas, lo que es básico para definir los objetivos y el alcance de la investigación.</a:t>
              </a:r>
              <a:endParaRPr lang="es-PE" sz="1600" dirty="0">
                <a:solidFill>
                  <a:schemeClr val="tx1"/>
                </a:solidFill>
                <a:latin typeface="Book Antiqua" panose="02040602050305030304" pitchFamily="18" charset="0"/>
              </a:endParaRPr>
            </a:p>
          </p:txBody>
        </p:sp>
      </p:grpSp>
      <p:grpSp>
        <p:nvGrpSpPr>
          <p:cNvPr id="30" name="Grupo 29">
            <a:extLst>
              <a:ext uri="{FF2B5EF4-FFF2-40B4-BE49-F238E27FC236}">
                <a16:creationId xmlns:a16="http://schemas.microsoft.com/office/drawing/2014/main" id="{A05DE490-49F3-B7DE-39D9-F192A956F550}"/>
              </a:ext>
            </a:extLst>
          </p:cNvPr>
          <p:cNvGrpSpPr/>
          <p:nvPr/>
        </p:nvGrpSpPr>
        <p:grpSpPr>
          <a:xfrm>
            <a:off x="2055043" y="4801096"/>
            <a:ext cx="3145045" cy="1379798"/>
            <a:chOff x="2339" y="270353"/>
            <a:chExt cx="2506798" cy="1379798"/>
          </a:xfrm>
        </p:grpSpPr>
        <p:sp>
          <p:nvSpPr>
            <p:cNvPr id="31" name="Flecha: cheurón 30">
              <a:extLst>
                <a:ext uri="{FF2B5EF4-FFF2-40B4-BE49-F238E27FC236}">
                  <a16:creationId xmlns:a16="http://schemas.microsoft.com/office/drawing/2014/main" id="{11C1E077-08A1-51E6-8A45-43F8610B112C}"/>
                </a:ext>
              </a:extLst>
            </p:cNvPr>
            <p:cNvSpPr/>
            <p:nvPr/>
          </p:nvSpPr>
          <p:spPr>
            <a:xfrm>
              <a:off x="2339" y="270353"/>
              <a:ext cx="2506798" cy="1379798"/>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PE" b="1"/>
            </a:p>
          </p:txBody>
        </p:sp>
        <p:sp>
          <p:nvSpPr>
            <p:cNvPr id="32" name="Flecha: cheurón 4">
              <a:extLst>
                <a:ext uri="{FF2B5EF4-FFF2-40B4-BE49-F238E27FC236}">
                  <a16:creationId xmlns:a16="http://schemas.microsoft.com/office/drawing/2014/main" id="{EC46524F-62CB-EE03-1407-DB43531889F1}"/>
                </a:ext>
              </a:extLst>
            </p:cNvPr>
            <p:cNvSpPr txBox="1"/>
            <p:nvPr/>
          </p:nvSpPr>
          <p:spPr>
            <a:xfrm>
              <a:off x="692238" y="270353"/>
              <a:ext cx="1127000" cy="1379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badi" panose="020B0604020104020204" pitchFamily="34" charset="0"/>
                </a:rPr>
                <a:t>Planificación de </a:t>
              </a:r>
            </a:p>
            <a:p>
              <a:pPr marL="0" lvl="0" indent="0" algn="ctr" defTabSz="622300">
                <a:lnSpc>
                  <a:spcPct val="90000"/>
                </a:lnSpc>
                <a:spcBef>
                  <a:spcPct val="0"/>
                </a:spcBef>
                <a:spcAft>
                  <a:spcPct val="35000"/>
                </a:spcAft>
                <a:buNone/>
              </a:pPr>
              <a:r>
                <a:rPr lang="es-MX" sz="1400" b="1" kern="1200" dirty="0">
                  <a:latin typeface="Abadi" panose="020B0604020104020204" pitchFamily="34" charset="0"/>
                </a:rPr>
                <a:t>preguntas  de </a:t>
              </a:r>
            </a:p>
            <a:p>
              <a:pPr marL="0" lvl="0" indent="0" algn="ctr" defTabSz="622300">
                <a:lnSpc>
                  <a:spcPct val="90000"/>
                </a:lnSpc>
                <a:spcBef>
                  <a:spcPct val="0"/>
                </a:spcBef>
                <a:spcAft>
                  <a:spcPct val="35000"/>
                </a:spcAft>
                <a:buNone/>
              </a:pPr>
              <a:r>
                <a:rPr lang="es-MX" sz="1400" b="1" kern="1200" dirty="0">
                  <a:latin typeface="Abadi" panose="020B0604020104020204" pitchFamily="34" charset="0"/>
                </a:rPr>
                <a:t>investigación</a:t>
              </a:r>
              <a:endParaRPr lang="es-PE" sz="1400" b="1" kern="1200" dirty="0"/>
            </a:p>
          </p:txBody>
        </p:sp>
      </p:grpSp>
      <p:sp>
        <p:nvSpPr>
          <p:cNvPr id="33" name="Diagrama de flujo: documento 32">
            <a:extLst>
              <a:ext uri="{FF2B5EF4-FFF2-40B4-BE49-F238E27FC236}">
                <a16:creationId xmlns:a16="http://schemas.microsoft.com/office/drawing/2014/main" id="{9C9F0730-693B-5DDF-9248-D0DAD878B87E}"/>
              </a:ext>
            </a:extLst>
          </p:cNvPr>
          <p:cNvSpPr/>
          <p:nvPr/>
        </p:nvSpPr>
        <p:spPr>
          <a:xfrm>
            <a:off x="2055043" y="3989814"/>
            <a:ext cx="3170346"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Fases</a:t>
            </a:r>
          </a:p>
        </p:txBody>
      </p:sp>
      <p:sp>
        <p:nvSpPr>
          <p:cNvPr id="34" name="Rectángulo 33">
            <a:extLst>
              <a:ext uri="{FF2B5EF4-FFF2-40B4-BE49-F238E27FC236}">
                <a16:creationId xmlns:a16="http://schemas.microsoft.com/office/drawing/2014/main" id="{E9F9BFD2-2FCC-34FD-92B2-D3CA02F655F2}"/>
              </a:ext>
            </a:extLst>
          </p:cNvPr>
          <p:cNvSpPr/>
          <p:nvPr/>
        </p:nvSpPr>
        <p:spPr>
          <a:xfrm>
            <a:off x="0" y="3629320"/>
            <a:ext cx="12192000" cy="14413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4102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C1FF819-19C2-C79E-6BED-4ED388747F56}"/>
              </a:ext>
            </a:extLst>
          </p:cNvPr>
          <p:cNvSpPr txBox="1"/>
          <p:nvPr/>
        </p:nvSpPr>
        <p:spPr>
          <a:xfrm>
            <a:off x="3829711" y="823995"/>
            <a:ext cx="3824749" cy="830997"/>
          </a:xfrm>
          <a:prstGeom prst="rect">
            <a:avLst/>
          </a:prstGeom>
          <a:noFill/>
        </p:spPr>
        <p:txBody>
          <a:bodyPr wrap="square">
            <a:spAutoFit/>
          </a:bodyPr>
          <a:lstStyle/>
          <a:p>
            <a:pPr algn="ctr"/>
            <a:r>
              <a:rPr lang="es-MX" sz="2400" b="1" dirty="0">
                <a:solidFill>
                  <a:srgbClr val="002060"/>
                </a:solidFill>
              </a:rPr>
              <a:t>El ABI y sus fases basado en investigación</a:t>
            </a:r>
            <a:endParaRPr lang="es-PE" sz="2400" b="1" dirty="0">
              <a:solidFill>
                <a:srgbClr val="002060"/>
              </a:solidFill>
            </a:endParaRPr>
          </a:p>
        </p:txBody>
      </p:sp>
      <p:sp>
        <p:nvSpPr>
          <p:cNvPr id="8" name="Diagrama de flujo: documento 7">
            <a:extLst>
              <a:ext uri="{FF2B5EF4-FFF2-40B4-BE49-F238E27FC236}">
                <a16:creationId xmlns:a16="http://schemas.microsoft.com/office/drawing/2014/main" id="{BD57C1C3-EF72-E2C8-8791-5D9A819E00B4}"/>
              </a:ext>
            </a:extLst>
          </p:cNvPr>
          <p:cNvSpPr/>
          <p:nvPr/>
        </p:nvSpPr>
        <p:spPr>
          <a:xfrm>
            <a:off x="157317" y="2074606"/>
            <a:ext cx="3170346"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Fases</a:t>
            </a:r>
          </a:p>
        </p:txBody>
      </p:sp>
      <p:sp>
        <p:nvSpPr>
          <p:cNvPr id="9" name="Diagrama de flujo: documento 8">
            <a:extLst>
              <a:ext uri="{FF2B5EF4-FFF2-40B4-BE49-F238E27FC236}">
                <a16:creationId xmlns:a16="http://schemas.microsoft.com/office/drawing/2014/main" id="{4EE1BC21-688D-C955-7B7C-D419EEE18A97}"/>
              </a:ext>
            </a:extLst>
          </p:cNvPr>
          <p:cNvSpPr/>
          <p:nvPr/>
        </p:nvSpPr>
        <p:spPr>
          <a:xfrm>
            <a:off x="3516013" y="2079523"/>
            <a:ext cx="4046836"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Actividades por realizar</a:t>
            </a:r>
          </a:p>
        </p:txBody>
      </p:sp>
      <p:sp>
        <p:nvSpPr>
          <p:cNvPr id="11" name="Rectángulo 10">
            <a:extLst>
              <a:ext uri="{FF2B5EF4-FFF2-40B4-BE49-F238E27FC236}">
                <a16:creationId xmlns:a16="http://schemas.microsoft.com/office/drawing/2014/main" id="{E5274ABB-3BC5-33AF-DB20-AF913CB1CD4A}"/>
              </a:ext>
            </a:extLst>
          </p:cNvPr>
          <p:cNvSpPr/>
          <p:nvPr/>
        </p:nvSpPr>
        <p:spPr>
          <a:xfrm>
            <a:off x="3516012" y="2686358"/>
            <a:ext cx="4046837" cy="17403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Los estudiantes recopilan y analizan la información a través de técnicas adecuadas.</a:t>
            </a:r>
          </a:p>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Esto permite a los estudiantes evaluar la calidad y pertinencia de la información. </a:t>
            </a:r>
            <a:endParaRPr lang="es-PE" sz="1600" dirty="0">
              <a:solidFill>
                <a:schemeClr val="tx1"/>
              </a:solidFill>
              <a:latin typeface="Book Antiqua" panose="02040602050305030304" pitchFamily="18" charset="0"/>
            </a:endParaRPr>
          </a:p>
        </p:txBody>
      </p:sp>
      <p:sp>
        <p:nvSpPr>
          <p:cNvPr id="14" name="Rectángulo 13">
            <a:extLst>
              <a:ext uri="{FF2B5EF4-FFF2-40B4-BE49-F238E27FC236}">
                <a16:creationId xmlns:a16="http://schemas.microsoft.com/office/drawing/2014/main" id="{ADB46ECE-3BC0-4D3F-0D1A-627DF97112CE}"/>
              </a:ext>
            </a:extLst>
          </p:cNvPr>
          <p:cNvSpPr/>
          <p:nvPr/>
        </p:nvSpPr>
        <p:spPr>
          <a:xfrm>
            <a:off x="3516013" y="4540046"/>
            <a:ext cx="4046836" cy="20798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Los estudiantes elaboran conclusiones basadas en evidencia.</a:t>
            </a:r>
          </a:p>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Esto permite a los estudiantes desarrollar una comprensión profunda, habilidades de pensamiento crítico, entre otras, además de generar nuevas ideas o conocimientos respecto del tema desarrollado.</a:t>
            </a:r>
            <a:endParaRPr lang="es-PE" sz="1600" dirty="0">
              <a:solidFill>
                <a:schemeClr val="tx1"/>
              </a:solidFill>
              <a:latin typeface="Book Antiqua" panose="02040602050305030304" pitchFamily="18" charset="0"/>
            </a:endParaRPr>
          </a:p>
        </p:txBody>
      </p:sp>
      <p:pic>
        <p:nvPicPr>
          <p:cNvPr id="16" name="Imagen 15">
            <a:extLst>
              <a:ext uri="{FF2B5EF4-FFF2-40B4-BE49-F238E27FC236}">
                <a16:creationId xmlns:a16="http://schemas.microsoft.com/office/drawing/2014/main" id="{552A6781-2F99-5734-B81A-7CAC420924EE}"/>
              </a:ext>
            </a:extLst>
          </p:cNvPr>
          <p:cNvPicPr>
            <a:picLocks noChangeAspect="1"/>
          </p:cNvPicPr>
          <p:nvPr/>
        </p:nvPicPr>
        <p:blipFill>
          <a:blip r:embed="rId2"/>
          <a:stretch>
            <a:fillRect/>
          </a:stretch>
        </p:blipFill>
        <p:spPr>
          <a:xfrm>
            <a:off x="8275386" y="2552389"/>
            <a:ext cx="3569246" cy="3336209"/>
          </a:xfrm>
          <a:prstGeom prst="rect">
            <a:avLst/>
          </a:prstGeom>
        </p:spPr>
      </p:pic>
      <p:sp>
        <p:nvSpPr>
          <p:cNvPr id="3" name="Rectángulo 2">
            <a:extLst>
              <a:ext uri="{FF2B5EF4-FFF2-40B4-BE49-F238E27FC236}">
                <a16:creationId xmlns:a16="http://schemas.microsoft.com/office/drawing/2014/main" id="{BD96EBA3-9131-EED4-21D9-38401D0C9D8A}"/>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grpSp>
        <p:nvGrpSpPr>
          <p:cNvPr id="6" name="Grupo 5">
            <a:extLst>
              <a:ext uri="{FF2B5EF4-FFF2-40B4-BE49-F238E27FC236}">
                <a16:creationId xmlns:a16="http://schemas.microsoft.com/office/drawing/2014/main" id="{6371D582-7DC8-F8F1-580C-A2970D0B09FE}"/>
              </a:ext>
            </a:extLst>
          </p:cNvPr>
          <p:cNvGrpSpPr/>
          <p:nvPr/>
        </p:nvGrpSpPr>
        <p:grpSpPr>
          <a:xfrm>
            <a:off x="263951" y="2871230"/>
            <a:ext cx="3063711" cy="1088028"/>
            <a:chOff x="2297567" y="803796"/>
            <a:chExt cx="2415400" cy="1379798"/>
          </a:xfrm>
        </p:grpSpPr>
        <p:sp>
          <p:nvSpPr>
            <p:cNvPr id="12" name="Flecha: cheurón 11">
              <a:extLst>
                <a:ext uri="{FF2B5EF4-FFF2-40B4-BE49-F238E27FC236}">
                  <a16:creationId xmlns:a16="http://schemas.microsoft.com/office/drawing/2014/main" id="{31FF138B-742B-A471-B834-B6FDD78E7614}"/>
                </a:ext>
              </a:extLst>
            </p:cNvPr>
            <p:cNvSpPr/>
            <p:nvPr/>
          </p:nvSpPr>
          <p:spPr>
            <a:xfrm>
              <a:off x="2297567" y="803796"/>
              <a:ext cx="2415400" cy="1379798"/>
            </a:xfrm>
            <a:prstGeom prst="chevron">
              <a:avLst/>
            </a:prstGeom>
          </p:spPr>
          <p:style>
            <a:lnRef idx="2">
              <a:schemeClr val="lt1">
                <a:hueOff val="0"/>
                <a:satOff val="0"/>
                <a:lumOff val="0"/>
                <a:alphaOff val="0"/>
              </a:schemeClr>
            </a:lnRef>
            <a:fillRef idx="1">
              <a:schemeClr val="accent4">
                <a:hueOff val="1649984"/>
                <a:satOff val="-7300"/>
                <a:lumOff val="-1226"/>
                <a:alphaOff val="0"/>
              </a:schemeClr>
            </a:fillRef>
            <a:effectRef idx="0">
              <a:schemeClr val="accent4">
                <a:hueOff val="1649984"/>
                <a:satOff val="-7300"/>
                <a:lumOff val="-1226"/>
                <a:alphaOff val="0"/>
              </a:schemeClr>
            </a:effectRef>
            <a:fontRef idx="minor">
              <a:schemeClr val="lt1"/>
            </a:fontRef>
          </p:style>
          <p:txBody>
            <a:bodyPr/>
            <a:lstStyle/>
            <a:p>
              <a:endParaRPr lang="es-PE" sz="2000" b="1"/>
            </a:p>
          </p:txBody>
        </p:sp>
        <p:sp>
          <p:nvSpPr>
            <p:cNvPr id="15" name="Flecha: cheurón 4">
              <a:extLst>
                <a:ext uri="{FF2B5EF4-FFF2-40B4-BE49-F238E27FC236}">
                  <a16:creationId xmlns:a16="http://schemas.microsoft.com/office/drawing/2014/main" id="{B7579EA2-D00E-384C-A401-C2561B537354}"/>
                </a:ext>
              </a:extLst>
            </p:cNvPr>
            <p:cNvSpPr txBox="1"/>
            <p:nvPr/>
          </p:nvSpPr>
          <p:spPr>
            <a:xfrm>
              <a:off x="2987466" y="803796"/>
              <a:ext cx="1035602" cy="1379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600" b="1" kern="1200">
                  <a:latin typeface="Abadi" panose="020B0604020104020204" pitchFamily="34" charset="0"/>
                </a:rPr>
                <a:t>Recopilación y análisis de la información</a:t>
              </a:r>
              <a:endParaRPr lang="es-PE" sz="1600" b="1" kern="1200" dirty="0"/>
            </a:p>
          </p:txBody>
        </p:sp>
      </p:grpSp>
      <p:grpSp>
        <p:nvGrpSpPr>
          <p:cNvPr id="17" name="Grupo 16">
            <a:extLst>
              <a:ext uri="{FF2B5EF4-FFF2-40B4-BE49-F238E27FC236}">
                <a16:creationId xmlns:a16="http://schemas.microsoft.com/office/drawing/2014/main" id="{459946D9-9DA8-7A47-D338-97F47CAA5D73}"/>
              </a:ext>
            </a:extLst>
          </p:cNvPr>
          <p:cNvGrpSpPr/>
          <p:nvPr/>
        </p:nvGrpSpPr>
        <p:grpSpPr>
          <a:xfrm>
            <a:off x="263951" y="5148224"/>
            <a:ext cx="3063711" cy="1088028"/>
            <a:chOff x="4501396" y="803796"/>
            <a:chExt cx="2490021" cy="1379798"/>
          </a:xfrm>
        </p:grpSpPr>
        <p:sp>
          <p:nvSpPr>
            <p:cNvPr id="18" name="Flecha: cheurón 17">
              <a:extLst>
                <a:ext uri="{FF2B5EF4-FFF2-40B4-BE49-F238E27FC236}">
                  <a16:creationId xmlns:a16="http://schemas.microsoft.com/office/drawing/2014/main" id="{617AB4E0-D57F-DF2F-741E-5834BC3A935F}"/>
                </a:ext>
              </a:extLst>
            </p:cNvPr>
            <p:cNvSpPr/>
            <p:nvPr/>
          </p:nvSpPr>
          <p:spPr>
            <a:xfrm>
              <a:off x="4501396" y="803796"/>
              <a:ext cx="2490021" cy="1379798"/>
            </a:xfrm>
            <a:prstGeom prst="chevron">
              <a:avLst/>
            </a:prstGeom>
          </p:spPr>
          <p:style>
            <a:lnRef idx="2">
              <a:schemeClr val="lt1">
                <a:hueOff val="0"/>
                <a:satOff val="0"/>
                <a:lumOff val="0"/>
                <a:alphaOff val="0"/>
              </a:schemeClr>
            </a:lnRef>
            <a:fillRef idx="1">
              <a:schemeClr val="accent4">
                <a:hueOff val="3299968"/>
                <a:satOff val="-14601"/>
                <a:lumOff val="-2452"/>
                <a:alphaOff val="0"/>
              </a:schemeClr>
            </a:fillRef>
            <a:effectRef idx="0">
              <a:schemeClr val="accent4">
                <a:hueOff val="3299968"/>
                <a:satOff val="-14601"/>
                <a:lumOff val="-2452"/>
                <a:alphaOff val="0"/>
              </a:schemeClr>
            </a:effectRef>
            <a:fontRef idx="minor">
              <a:schemeClr val="lt1"/>
            </a:fontRef>
          </p:style>
          <p:txBody>
            <a:bodyPr/>
            <a:lstStyle/>
            <a:p>
              <a:endParaRPr lang="es-PE" sz="2000" b="1"/>
            </a:p>
          </p:txBody>
        </p:sp>
        <p:sp>
          <p:nvSpPr>
            <p:cNvPr id="19" name="Flecha: cheurón 4">
              <a:extLst>
                <a:ext uri="{FF2B5EF4-FFF2-40B4-BE49-F238E27FC236}">
                  <a16:creationId xmlns:a16="http://schemas.microsoft.com/office/drawing/2014/main" id="{06B8AEE0-E6AB-101A-75E4-A207D0654A30}"/>
                </a:ext>
              </a:extLst>
            </p:cNvPr>
            <p:cNvSpPr txBox="1"/>
            <p:nvPr/>
          </p:nvSpPr>
          <p:spPr>
            <a:xfrm>
              <a:off x="5191295" y="803796"/>
              <a:ext cx="1110223" cy="1379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600" b="1" kern="1200" dirty="0">
                  <a:latin typeface="Abadi" panose="020B0604020104020204" pitchFamily="34" charset="0"/>
                </a:rPr>
                <a:t>Generación conclusiones y resultados</a:t>
              </a:r>
            </a:p>
          </p:txBody>
        </p:sp>
      </p:grpSp>
    </p:spTree>
    <p:extLst>
      <p:ext uri="{BB962C8B-B14F-4D97-AF65-F5344CB8AC3E}">
        <p14:creationId xmlns:p14="http://schemas.microsoft.com/office/powerpoint/2010/main" val="92521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AB5B-E04C-BBAF-8335-659FA5BE6A5F}"/>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6CF866A2-EBB9-664E-BBD5-2ED9DA304785}"/>
              </a:ext>
            </a:extLst>
          </p:cNvPr>
          <p:cNvSpPr txBox="1"/>
          <p:nvPr/>
        </p:nvSpPr>
        <p:spPr>
          <a:xfrm>
            <a:off x="3847818" y="801957"/>
            <a:ext cx="3824749" cy="830997"/>
          </a:xfrm>
          <a:prstGeom prst="rect">
            <a:avLst/>
          </a:prstGeom>
          <a:noFill/>
        </p:spPr>
        <p:txBody>
          <a:bodyPr wrap="square">
            <a:spAutoFit/>
          </a:bodyPr>
          <a:lstStyle/>
          <a:p>
            <a:pPr algn="ctr"/>
            <a:r>
              <a:rPr lang="es-MX" sz="2400" b="1" dirty="0">
                <a:solidFill>
                  <a:srgbClr val="0070C0"/>
                </a:solidFill>
              </a:rPr>
              <a:t>El ABI y sus fases basado en investigación</a:t>
            </a:r>
            <a:endParaRPr lang="es-PE" sz="2400" b="1" dirty="0">
              <a:solidFill>
                <a:srgbClr val="0070C0"/>
              </a:solidFill>
            </a:endParaRPr>
          </a:p>
        </p:txBody>
      </p:sp>
      <p:sp>
        <p:nvSpPr>
          <p:cNvPr id="8" name="Diagrama de flujo: documento 7">
            <a:extLst>
              <a:ext uri="{FF2B5EF4-FFF2-40B4-BE49-F238E27FC236}">
                <a16:creationId xmlns:a16="http://schemas.microsoft.com/office/drawing/2014/main" id="{DEF576AC-9F48-F054-F3D5-63F16C15FBCD}"/>
              </a:ext>
            </a:extLst>
          </p:cNvPr>
          <p:cNvSpPr/>
          <p:nvPr/>
        </p:nvSpPr>
        <p:spPr>
          <a:xfrm>
            <a:off x="157317" y="2074606"/>
            <a:ext cx="3364474"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Fases</a:t>
            </a:r>
          </a:p>
        </p:txBody>
      </p:sp>
      <p:sp>
        <p:nvSpPr>
          <p:cNvPr id="9" name="Diagrama de flujo: documento 8">
            <a:extLst>
              <a:ext uri="{FF2B5EF4-FFF2-40B4-BE49-F238E27FC236}">
                <a16:creationId xmlns:a16="http://schemas.microsoft.com/office/drawing/2014/main" id="{49F5811F-A906-F569-6753-00055B68D994}"/>
              </a:ext>
            </a:extLst>
          </p:cNvPr>
          <p:cNvSpPr/>
          <p:nvPr/>
        </p:nvSpPr>
        <p:spPr>
          <a:xfrm>
            <a:off x="3721511" y="2079523"/>
            <a:ext cx="4334527" cy="550606"/>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a:t>Actividades por realizar</a:t>
            </a:r>
          </a:p>
        </p:txBody>
      </p:sp>
      <p:sp>
        <p:nvSpPr>
          <p:cNvPr id="14" name="Rectángulo 13">
            <a:extLst>
              <a:ext uri="{FF2B5EF4-FFF2-40B4-BE49-F238E27FC236}">
                <a16:creationId xmlns:a16="http://schemas.microsoft.com/office/drawing/2014/main" id="{F8AB6EF8-28AE-7083-D53F-512A7A347F16}"/>
              </a:ext>
            </a:extLst>
          </p:cNvPr>
          <p:cNvSpPr/>
          <p:nvPr/>
        </p:nvSpPr>
        <p:spPr>
          <a:xfrm>
            <a:off x="3721510" y="2807110"/>
            <a:ext cx="4334528" cy="17943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Los estudiantes presentan sus hallazgos a través informes escritos, presentaciones, etc.</a:t>
            </a:r>
          </a:p>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Esto permite a los estudiantes desarrollar habilidades de comunicación oral y escrita, presentación y argumentación.</a:t>
            </a:r>
            <a:endParaRPr lang="es-PE" sz="1600" dirty="0">
              <a:solidFill>
                <a:schemeClr val="tx1"/>
              </a:solidFill>
              <a:latin typeface="Book Antiqua" panose="02040602050305030304" pitchFamily="18" charset="0"/>
            </a:endParaRPr>
          </a:p>
        </p:txBody>
      </p:sp>
      <p:sp>
        <p:nvSpPr>
          <p:cNvPr id="3" name="Rectángulo 2">
            <a:extLst>
              <a:ext uri="{FF2B5EF4-FFF2-40B4-BE49-F238E27FC236}">
                <a16:creationId xmlns:a16="http://schemas.microsoft.com/office/drawing/2014/main" id="{8D3A393E-1C83-9865-7493-E79C5FCE8A4A}"/>
              </a:ext>
            </a:extLst>
          </p:cNvPr>
          <p:cNvSpPr/>
          <p:nvPr/>
        </p:nvSpPr>
        <p:spPr>
          <a:xfrm>
            <a:off x="3721510" y="4758813"/>
            <a:ext cx="4334528" cy="17943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Los estudiantes reflexionan sobre su experiencia en el proceso de aprendizaje, la evalúan y consideran los desafíos para mejorar en futuras investigaciones.</a:t>
            </a:r>
          </a:p>
          <a:p>
            <a:pPr marL="285750" indent="-285750" algn="just">
              <a:buFont typeface="Wingdings" panose="05000000000000000000" pitchFamily="2" charset="2"/>
              <a:buChar char="§"/>
            </a:pPr>
            <a:r>
              <a:rPr lang="es-MX" sz="1600" dirty="0">
                <a:solidFill>
                  <a:schemeClr val="tx1"/>
                </a:solidFill>
                <a:latin typeface="Book Antiqua" panose="02040602050305030304" pitchFamily="18" charset="0"/>
              </a:rPr>
              <a:t>Esto permite a los estudiantes la evaluación crítica y el aprendizaje continuo.</a:t>
            </a:r>
            <a:endParaRPr lang="es-PE" sz="1600" dirty="0">
              <a:solidFill>
                <a:schemeClr val="tx1"/>
              </a:solidFill>
              <a:latin typeface="Book Antiqua" panose="02040602050305030304" pitchFamily="18" charset="0"/>
            </a:endParaRPr>
          </a:p>
        </p:txBody>
      </p:sp>
      <p:grpSp>
        <p:nvGrpSpPr>
          <p:cNvPr id="6" name="Grupo 5">
            <a:extLst>
              <a:ext uri="{FF2B5EF4-FFF2-40B4-BE49-F238E27FC236}">
                <a16:creationId xmlns:a16="http://schemas.microsoft.com/office/drawing/2014/main" id="{F943CF75-74FB-3898-7829-5E8EAD984C84}"/>
              </a:ext>
            </a:extLst>
          </p:cNvPr>
          <p:cNvGrpSpPr/>
          <p:nvPr/>
        </p:nvGrpSpPr>
        <p:grpSpPr>
          <a:xfrm>
            <a:off x="275411" y="2978077"/>
            <a:ext cx="3246379" cy="1254712"/>
            <a:chOff x="6779846" y="803796"/>
            <a:chExt cx="2535276" cy="1379798"/>
          </a:xfrm>
        </p:grpSpPr>
        <p:sp>
          <p:nvSpPr>
            <p:cNvPr id="11" name="Flecha: cheurón 10">
              <a:extLst>
                <a:ext uri="{FF2B5EF4-FFF2-40B4-BE49-F238E27FC236}">
                  <a16:creationId xmlns:a16="http://schemas.microsoft.com/office/drawing/2014/main" id="{6B85DF40-88AC-F150-86EC-5EA44A192336}"/>
                </a:ext>
              </a:extLst>
            </p:cNvPr>
            <p:cNvSpPr/>
            <p:nvPr/>
          </p:nvSpPr>
          <p:spPr>
            <a:xfrm>
              <a:off x="6779846" y="803796"/>
              <a:ext cx="2535276" cy="1379798"/>
            </a:xfrm>
            <a:prstGeom prst="chevron">
              <a:avLst/>
            </a:prstGeom>
          </p:spPr>
          <p:style>
            <a:lnRef idx="2">
              <a:schemeClr val="lt1">
                <a:hueOff val="0"/>
                <a:satOff val="0"/>
                <a:lumOff val="0"/>
                <a:alphaOff val="0"/>
              </a:schemeClr>
            </a:lnRef>
            <a:fillRef idx="1">
              <a:schemeClr val="accent4">
                <a:hueOff val="4949952"/>
                <a:satOff val="-21901"/>
                <a:lumOff val="-3677"/>
                <a:alphaOff val="0"/>
              </a:schemeClr>
            </a:fillRef>
            <a:effectRef idx="0">
              <a:schemeClr val="accent4">
                <a:hueOff val="4949952"/>
                <a:satOff val="-21901"/>
                <a:lumOff val="-3677"/>
                <a:alphaOff val="0"/>
              </a:schemeClr>
            </a:effectRef>
            <a:fontRef idx="minor">
              <a:schemeClr val="lt1"/>
            </a:fontRef>
          </p:style>
          <p:txBody>
            <a:bodyPr/>
            <a:lstStyle/>
            <a:p>
              <a:endParaRPr lang="es-PE"/>
            </a:p>
          </p:txBody>
        </p:sp>
        <p:sp>
          <p:nvSpPr>
            <p:cNvPr id="12" name="Flecha: cheurón 4">
              <a:extLst>
                <a:ext uri="{FF2B5EF4-FFF2-40B4-BE49-F238E27FC236}">
                  <a16:creationId xmlns:a16="http://schemas.microsoft.com/office/drawing/2014/main" id="{1E5D209E-727B-D7DA-F13C-816B54FE02F4}"/>
                </a:ext>
              </a:extLst>
            </p:cNvPr>
            <p:cNvSpPr txBox="1"/>
            <p:nvPr/>
          </p:nvSpPr>
          <p:spPr>
            <a:xfrm>
              <a:off x="7469745" y="803796"/>
              <a:ext cx="1155478" cy="1379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600" kern="1200" dirty="0">
                  <a:latin typeface="Book Antiqua" panose="02040602050305030304" pitchFamily="18" charset="0"/>
                </a:rPr>
                <a:t>Comunicación y presentación de la investigación</a:t>
              </a:r>
            </a:p>
          </p:txBody>
        </p:sp>
      </p:grpSp>
      <p:pic>
        <p:nvPicPr>
          <p:cNvPr id="19" name="Imagen 18">
            <a:extLst>
              <a:ext uri="{FF2B5EF4-FFF2-40B4-BE49-F238E27FC236}">
                <a16:creationId xmlns:a16="http://schemas.microsoft.com/office/drawing/2014/main" id="{3614C0A1-CD0F-3F49-5719-75A67BDB0914}"/>
              </a:ext>
            </a:extLst>
          </p:cNvPr>
          <p:cNvPicPr>
            <a:picLocks noChangeAspect="1"/>
          </p:cNvPicPr>
          <p:nvPr/>
        </p:nvPicPr>
        <p:blipFill>
          <a:blip r:embed="rId2"/>
          <a:stretch>
            <a:fillRect/>
          </a:stretch>
        </p:blipFill>
        <p:spPr>
          <a:xfrm>
            <a:off x="8347343" y="2471419"/>
            <a:ext cx="3569246" cy="3336209"/>
          </a:xfrm>
          <a:prstGeom prst="rect">
            <a:avLst/>
          </a:prstGeom>
        </p:spPr>
      </p:pic>
      <p:grpSp>
        <p:nvGrpSpPr>
          <p:cNvPr id="20" name="Grupo 19">
            <a:extLst>
              <a:ext uri="{FF2B5EF4-FFF2-40B4-BE49-F238E27FC236}">
                <a16:creationId xmlns:a16="http://schemas.microsoft.com/office/drawing/2014/main" id="{7BEE227A-B51D-41D6-9342-0EDFB00C7D52}"/>
              </a:ext>
            </a:extLst>
          </p:cNvPr>
          <p:cNvGrpSpPr/>
          <p:nvPr/>
        </p:nvGrpSpPr>
        <p:grpSpPr>
          <a:xfrm>
            <a:off x="275411" y="4868673"/>
            <a:ext cx="3246379" cy="1061503"/>
            <a:chOff x="9103552" y="803796"/>
            <a:chExt cx="2281687" cy="1379798"/>
          </a:xfrm>
        </p:grpSpPr>
        <p:sp>
          <p:nvSpPr>
            <p:cNvPr id="21" name="Flecha: cheurón 20">
              <a:extLst>
                <a:ext uri="{FF2B5EF4-FFF2-40B4-BE49-F238E27FC236}">
                  <a16:creationId xmlns:a16="http://schemas.microsoft.com/office/drawing/2014/main" id="{5CD96A6C-ECDA-8D8D-E2B1-444AA6A29A2A}"/>
                </a:ext>
              </a:extLst>
            </p:cNvPr>
            <p:cNvSpPr/>
            <p:nvPr/>
          </p:nvSpPr>
          <p:spPr>
            <a:xfrm>
              <a:off x="9103552" y="803796"/>
              <a:ext cx="2281687" cy="1379798"/>
            </a:xfrm>
            <a:prstGeom prst="chevron">
              <a:avLst/>
            </a:prstGeom>
          </p:spPr>
          <p:style>
            <a:lnRef idx="2">
              <a:schemeClr val="lt1">
                <a:hueOff val="0"/>
                <a:satOff val="0"/>
                <a:lumOff val="0"/>
                <a:alphaOff val="0"/>
              </a:schemeClr>
            </a:lnRef>
            <a:fillRef idx="1">
              <a:schemeClr val="accent4">
                <a:hueOff val="6599937"/>
                <a:satOff val="-29202"/>
                <a:lumOff val="-4903"/>
                <a:alphaOff val="0"/>
              </a:schemeClr>
            </a:fillRef>
            <a:effectRef idx="0">
              <a:schemeClr val="accent4">
                <a:hueOff val="6599937"/>
                <a:satOff val="-29202"/>
                <a:lumOff val="-4903"/>
                <a:alphaOff val="0"/>
              </a:schemeClr>
            </a:effectRef>
            <a:fontRef idx="minor">
              <a:schemeClr val="lt1"/>
            </a:fontRef>
          </p:style>
          <p:txBody>
            <a:bodyPr/>
            <a:lstStyle/>
            <a:p>
              <a:endParaRPr lang="es-PE" sz="1600">
                <a:latin typeface="Book Antiqua" panose="02040602050305030304" pitchFamily="18" charset="0"/>
              </a:endParaRPr>
            </a:p>
          </p:txBody>
        </p:sp>
        <p:sp>
          <p:nvSpPr>
            <p:cNvPr id="22" name="Flecha: cheurón 4">
              <a:extLst>
                <a:ext uri="{FF2B5EF4-FFF2-40B4-BE49-F238E27FC236}">
                  <a16:creationId xmlns:a16="http://schemas.microsoft.com/office/drawing/2014/main" id="{B79F4572-84C7-B2A8-847D-1D50FFF6E479}"/>
                </a:ext>
              </a:extLst>
            </p:cNvPr>
            <p:cNvSpPr txBox="1"/>
            <p:nvPr/>
          </p:nvSpPr>
          <p:spPr>
            <a:xfrm>
              <a:off x="9652861" y="803796"/>
              <a:ext cx="1042480" cy="1379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buNone/>
              </a:pPr>
              <a:r>
                <a:rPr lang="es-MX" sz="1600" kern="1200" dirty="0">
                  <a:latin typeface="Book Antiqua" panose="02040602050305030304" pitchFamily="18" charset="0"/>
                </a:rPr>
                <a:t>Reflexión	y </a:t>
              </a:r>
              <a:r>
                <a:rPr lang="es-MX" sz="1500" kern="1200" dirty="0">
                  <a:latin typeface="Book Antiqua" panose="02040602050305030304" pitchFamily="18" charset="0"/>
                </a:rPr>
                <a:t>metacognición</a:t>
              </a:r>
            </a:p>
          </p:txBody>
        </p:sp>
      </p:grpSp>
      <p:sp>
        <p:nvSpPr>
          <p:cNvPr id="23" name="Rectángulo 22">
            <a:extLst>
              <a:ext uri="{FF2B5EF4-FFF2-40B4-BE49-F238E27FC236}">
                <a16:creationId xmlns:a16="http://schemas.microsoft.com/office/drawing/2014/main" id="{B4118C22-A068-8E42-44C0-626B90A18AEB}"/>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26370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8095-5CBC-D20A-71C1-D52200BAD56A}"/>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62367531-D7D7-B049-96C0-1535FEBA10EB}"/>
              </a:ext>
            </a:extLst>
          </p:cNvPr>
          <p:cNvSpPr txBox="1"/>
          <p:nvPr/>
        </p:nvSpPr>
        <p:spPr>
          <a:xfrm>
            <a:off x="3847818" y="801957"/>
            <a:ext cx="6300523" cy="830997"/>
          </a:xfrm>
          <a:prstGeom prst="rect">
            <a:avLst/>
          </a:prstGeom>
          <a:noFill/>
        </p:spPr>
        <p:txBody>
          <a:bodyPr wrap="square">
            <a:spAutoFit/>
          </a:bodyPr>
          <a:lstStyle/>
          <a:p>
            <a:pPr algn="ctr"/>
            <a:r>
              <a:rPr lang="es-419" sz="2400" b="1" dirty="0">
                <a:solidFill>
                  <a:srgbClr val="002060"/>
                </a:solidFill>
                <a:latin typeface="Book Antiqua" panose="02040602050305030304" pitchFamily="18" charset="0"/>
              </a:rPr>
              <a:t>Cuatro vías de trabajo para acercar la investigación a los estudiantes</a:t>
            </a:r>
            <a:endParaRPr lang="es-PE" sz="2400" b="1" dirty="0">
              <a:solidFill>
                <a:srgbClr val="002060"/>
              </a:solidFill>
              <a:latin typeface="Book Antiqua" panose="02040602050305030304" pitchFamily="18" charset="0"/>
            </a:endParaRPr>
          </a:p>
        </p:txBody>
      </p:sp>
      <p:sp>
        <p:nvSpPr>
          <p:cNvPr id="15" name="CuadroTexto 14">
            <a:extLst>
              <a:ext uri="{FF2B5EF4-FFF2-40B4-BE49-F238E27FC236}">
                <a16:creationId xmlns:a16="http://schemas.microsoft.com/office/drawing/2014/main" id="{2496A7CF-7BF1-0098-A83E-0F194074DA6D}"/>
              </a:ext>
            </a:extLst>
          </p:cNvPr>
          <p:cNvSpPr txBox="1"/>
          <p:nvPr/>
        </p:nvSpPr>
        <p:spPr>
          <a:xfrm>
            <a:off x="1267340" y="2945722"/>
            <a:ext cx="4371050" cy="830997"/>
          </a:xfrm>
          <a:prstGeom prst="rect">
            <a:avLst/>
          </a:prstGeom>
          <a:solidFill>
            <a:srgbClr val="E3F6FD"/>
          </a:solidFill>
          <a:ln>
            <a:noFill/>
          </a:ln>
        </p:spPr>
        <p:txBody>
          <a:bodyPr wrap="square">
            <a:spAutoFit/>
          </a:bodyPr>
          <a:lstStyle>
            <a:defPPr>
              <a:defRPr lang="es-419"/>
            </a:defPPr>
            <a:lvl1pPr>
              <a:defRPr sz="1600" b="1">
                <a:latin typeface="Book Antiqua" panose="02040602050305030304" pitchFamily="18" charset="0"/>
              </a:defRPr>
            </a:lvl1pPr>
          </a:lstStyle>
          <a:p>
            <a:r>
              <a:rPr lang="es-419" dirty="0"/>
              <a:t>El foco está en aprender sobre los resultados de la investigación actual en una materia o disciplina ya realizada.</a:t>
            </a:r>
          </a:p>
        </p:txBody>
      </p:sp>
      <p:sp>
        <p:nvSpPr>
          <p:cNvPr id="20" name="CuadroTexto 19">
            <a:extLst>
              <a:ext uri="{FF2B5EF4-FFF2-40B4-BE49-F238E27FC236}">
                <a16:creationId xmlns:a16="http://schemas.microsoft.com/office/drawing/2014/main" id="{FEFAC1BF-32AB-B6E2-EFF8-4F387F5F8375}"/>
              </a:ext>
            </a:extLst>
          </p:cNvPr>
          <p:cNvSpPr txBox="1"/>
          <p:nvPr/>
        </p:nvSpPr>
        <p:spPr>
          <a:xfrm>
            <a:off x="1113912" y="5204254"/>
            <a:ext cx="4524477" cy="830997"/>
          </a:xfrm>
          <a:prstGeom prst="rect">
            <a:avLst/>
          </a:prstGeom>
          <a:solidFill>
            <a:srgbClr val="FFF8E3"/>
          </a:solidFill>
        </p:spPr>
        <p:txBody>
          <a:bodyPr wrap="square">
            <a:spAutoFit/>
          </a:bodyPr>
          <a:lstStyle>
            <a:defPPr>
              <a:defRPr lang="es-419"/>
            </a:defPPr>
            <a:lvl1pPr>
              <a:defRPr sz="1600" b="1">
                <a:latin typeface="Book Antiqua" panose="02040602050305030304" pitchFamily="18" charset="0"/>
              </a:defRPr>
            </a:lvl1pPr>
          </a:lstStyle>
          <a:p>
            <a:pPr algn="just"/>
            <a:r>
              <a:rPr lang="es-419" dirty="0"/>
              <a:t>El foco se dirige a conocer y desarrollar habilidades y técnicas de investigación, para provocar su interés por la investigación.</a:t>
            </a:r>
          </a:p>
        </p:txBody>
      </p:sp>
      <p:sp>
        <p:nvSpPr>
          <p:cNvPr id="24" name="CuadroTexto 23">
            <a:extLst>
              <a:ext uri="{FF2B5EF4-FFF2-40B4-BE49-F238E27FC236}">
                <a16:creationId xmlns:a16="http://schemas.microsoft.com/office/drawing/2014/main" id="{8AB882C7-1308-8B8F-C837-4D136166EA6F}"/>
              </a:ext>
            </a:extLst>
          </p:cNvPr>
          <p:cNvSpPr txBox="1"/>
          <p:nvPr/>
        </p:nvSpPr>
        <p:spPr>
          <a:xfrm>
            <a:off x="6876693" y="2988366"/>
            <a:ext cx="4252860" cy="830997"/>
          </a:xfrm>
          <a:prstGeom prst="rect">
            <a:avLst/>
          </a:prstGeom>
          <a:solidFill>
            <a:srgbClr val="FFF8E3"/>
          </a:solidFill>
        </p:spPr>
        <p:txBody>
          <a:bodyPr wrap="square">
            <a:spAutoFit/>
          </a:bodyPr>
          <a:lstStyle>
            <a:defPPr>
              <a:defRPr lang="es-419"/>
            </a:defPPr>
            <a:lvl1pPr>
              <a:defRPr b="1">
                <a:latin typeface="Book Antiqua" panose="02040602050305030304" pitchFamily="18" charset="0"/>
              </a:defRPr>
            </a:lvl1pPr>
          </a:lstStyle>
          <a:p>
            <a:pPr algn="just"/>
            <a:r>
              <a:rPr lang="es-419" sz="1600" dirty="0"/>
              <a:t>Los estudiantes son investigadores y se llevan a cabo investigaciones e indagaciones.</a:t>
            </a:r>
          </a:p>
        </p:txBody>
      </p:sp>
      <p:sp>
        <p:nvSpPr>
          <p:cNvPr id="28" name="CuadroTexto 27">
            <a:extLst>
              <a:ext uri="{FF2B5EF4-FFF2-40B4-BE49-F238E27FC236}">
                <a16:creationId xmlns:a16="http://schemas.microsoft.com/office/drawing/2014/main" id="{E9158822-5C14-442D-E7AA-17F3C5CE2511}"/>
              </a:ext>
            </a:extLst>
          </p:cNvPr>
          <p:cNvSpPr txBox="1"/>
          <p:nvPr/>
        </p:nvSpPr>
        <p:spPr>
          <a:xfrm>
            <a:off x="6845911" y="5170815"/>
            <a:ext cx="4252860" cy="1077218"/>
          </a:xfrm>
          <a:prstGeom prst="rect">
            <a:avLst/>
          </a:prstGeom>
          <a:solidFill>
            <a:srgbClr val="E3F6FD"/>
          </a:solidFill>
        </p:spPr>
        <p:txBody>
          <a:bodyPr wrap="square">
            <a:spAutoFit/>
          </a:bodyPr>
          <a:lstStyle>
            <a:defPPr>
              <a:defRPr lang="es-419"/>
            </a:defPPr>
            <a:lvl1pPr>
              <a:defRPr sz="1600" b="1">
                <a:latin typeface="Book Antiqua" panose="02040602050305030304" pitchFamily="18" charset="0"/>
              </a:defRPr>
            </a:lvl1pPr>
          </a:lstStyle>
          <a:p>
            <a:pPr algn="just"/>
            <a:r>
              <a:rPr lang="es-419" dirty="0"/>
              <a:t>El aprendizaje ocurre a través de la participación de los estudiantes en debates con investigadores sobre los resultados de trabajos (suyos y ajenos) de investigación.</a:t>
            </a:r>
          </a:p>
        </p:txBody>
      </p:sp>
      <p:sp>
        <p:nvSpPr>
          <p:cNvPr id="2" name="Rectángulo 1">
            <a:extLst>
              <a:ext uri="{FF2B5EF4-FFF2-40B4-BE49-F238E27FC236}">
                <a16:creationId xmlns:a16="http://schemas.microsoft.com/office/drawing/2014/main" id="{2E10C20C-06A5-D8D2-227F-381A685BCB57}"/>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grpSp>
        <p:nvGrpSpPr>
          <p:cNvPr id="16" name="Grupo 15">
            <a:extLst>
              <a:ext uri="{FF2B5EF4-FFF2-40B4-BE49-F238E27FC236}">
                <a16:creationId xmlns:a16="http://schemas.microsoft.com/office/drawing/2014/main" id="{61ACA4E7-68E9-923B-34B8-3982F8C745A8}"/>
              </a:ext>
            </a:extLst>
          </p:cNvPr>
          <p:cNvGrpSpPr/>
          <p:nvPr/>
        </p:nvGrpSpPr>
        <p:grpSpPr>
          <a:xfrm>
            <a:off x="1299157" y="1827673"/>
            <a:ext cx="4253369" cy="932428"/>
            <a:chOff x="651134" y="1827673"/>
            <a:chExt cx="4253369" cy="932428"/>
          </a:xfrm>
        </p:grpSpPr>
        <p:sp>
          <p:nvSpPr>
            <p:cNvPr id="6" name="Google Shape;151;p17">
              <a:extLst>
                <a:ext uri="{FF2B5EF4-FFF2-40B4-BE49-F238E27FC236}">
                  <a16:creationId xmlns:a16="http://schemas.microsoft.com/office/drawing/2014/main" id="{041DA636-906B-8D4C-1E9B-609AAC871BA9}"/>
                </a:ext>
              </a:extLst>
            </p:cNvPr>
            <p:cNvSpPr/>
            <p:nvPr/>
          </p:nvSpPr>
          <p:spPr>
            <a:xfrm>
              <a:off x="651134" y="1827673"/>
              <a:ext cx="4153988" cy="856535"/>
            </a:xfrm>
            <a:prstGeom prst="roundRect">
              <a:avLst>
                <a:gd name="adj" fmla="val 10000"/>
              </a:avLst>
            </a:prstGeom>
            <a:solidFill>
              <a:srgbClr val="FFC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8" name="Google Shape;152;p17">
              <a:extLst>
                <a:ext uri="{FF2B5EF4-FFF2-40B4-BE49-F238E27FC236}">
                  <a16:creationId xmlns:a16="http://schemas.microsoft.com/office/drawing/2014/main" id="{F5A0E88E-4E5B-D96E-4BE2-5A35D9E3F219}"/>
                </a:ext>
              </a:extLst>
            </p:cNvPr>
            <p:cNvSpPr/>
            <p:nvPr/>
          </p:nvSpPr>
          <p:spPr>
            <a:xfrm>
              <a:off x="890966" y="1894468"/>
              <a:ext cx="3982756" cy="865633"/>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9" name="Google Shape;153;p17">
              <a:extLst>
                <a:ext uri="{FF2B5EF4-FFF2-40B4-BE49-F238E27FC236}">
                  <a16:creationId xmlns:a16="http://schemas.microsoft.com/office/drawing/2014/main" id="{A31AEB7F-B867-A9D2-F27F-E29785C78477}"/>
                </a:ext>
              </a:extLst>
            </p:cNvPr>
            <p:cNvSpPr txBox="1"/>
            <p:nvPr/>
          </p:nvSpPr>
          <p:spPr>
            <a:xfrm>
              <a:off x="822426" y="2142465"/>
              <a:ext cx="4082077" cy="503765"/>
            </a:xfrm>
            <a:prstGeom prst="rect">
              <a:avLst/>
            </a:prstGeom>
            <a:noFill/>
            <a:ln>
              <a:noFill/>
            </a:ln>
          </p:spPr>
          <p:txBody>
            <a:bodyPr spcFirstLastPara="1" wrap="square" lIns="99050" tIns="99050" rIns="99050" bIns="99050" anchor="ctr" anchorCtr="0">
              <a:noAutofit/>
            </a:bodyPr>
            <a:lstStyle/>
            <a:p>
              <a:pPr algn="ctr">
                <a:lnSpc>
                  <a:spcPct val="90000"/>
                </a:lnSpc>
                <a:buClr>
                  <a:schemeClr val="dk1"/>
                </a:buClr>
                <a:buSzPts val="2600"/>
              </a:pPr>
              <a:r>
                <a:rPr lang="es-419" b="1" dirty="0">
                  <a:latin typeface="Book Antiqua" panose="02040602050305030304" pitchFamily="18" charset="0"/>
                </a:rPr>
                <a:t>Enseñanza basada en la investigación guiada (</a:t>
              </a:r>
              <a:r>
                <a:rPr lang="es-419" b="1" dirty="0" err="1">
                  <a:latin typeface="Book Antiqua" panose="02040602050305030304" pitchFamily="18" charset="0"/>
                </a:rPr>
                <a:t>research</a:t>
              </a:r>
              <a:r>
                <a:rPr lang="es-419" b="1" dirty="0">
                  <a:latin typeface="Book Antiqua" panose="02040602050305030304" pitchFamily="18" charset="0"/>
                </a:rPr>
                <a:t>-led):</a:t>
              </a:r>
            </a:p>
            <a:p>
              <a:pPr marL="0" marR="0" lvl="0" indent="0" algn="ctr" rtl="0">
                <a:lnSpc>
                  <a:spcPct val="90000"/>
                </a:lnSpc>
                <a:spcBef>
                  <a:spcPts val="0"/>
                </a:spcBef>
                <a:spcAft>
                  <a:spcPts val="0"/>
                </a:spcAft>
                <a:buClr>
                  <a:schemeClr val="dk1"/>
                </a:buClr>
                <a:buSzPts val="2600"/>
                <a:buFont typeface="Arial" panose="020B0604020202020204"/>
                <a:buNone/>
              </a:pPr>
              <a:endParaRPr lang="es-PE" b="1" i="0" u="none" strike="noStrike" cap="none" noProof="0" dirty="0">
                <a:solidFill>
                  <a:schemeClr val="dk1"/>
                </a:solidFill>
                <a:latin typeface="Book Antiqua" panose="02040602050305030304" pitchFamily="18" charset="0"/>
                <a:sym typeface="Arial" panose="020B0604020202020204"/>
              </a:endParaRPr>
            </a:p>
          </p:txBody>
        </p:sp>
      </p:grpSp>
      <p:grpSp>
        <p:nvGrpSpPr>
          <p:cNvPr id="21" name="Grupo 20">
            <a:extLst>
              <a:ext uri="{FF2B5EF4-FFF2-40B4-BE49-F238E27FC236}">
                <a16:creationId xmlns:a16="http://schemas.microsoft.com/office/drawing/2014/main" id="{8D4C8944-6DD2-E5F7-FA42-AC6ACD2CD624}"/>
              </a:ext>
            </a:extLst>
          </p:cNvPr>
          <p:cNvGrpSpPr/>
          <p:nvPr/>
        </p:nvGrpSpPr>
        <p:grpSpPr>
          <a:xfrm>
            <a:off x="6876183" y="1807941"/>
            <a:ext cx="4253369" cy="932428"/>
            <a:chOff x="651134" y="1827673"/>
            <a:chExt cx="4253369" cy="932428"/>
          </a:xfrm>
        </p:grpSpPr>
        <p:sp>
          <p:nvSpPr>
            <p:cNvPr id="23" name="Google Shape;151;p17">
              <a:extLst>
                <a:ext uri="{FF2B5EF4-FFF2-40B4-BE49-F238E27FC236}">
                  <a16:creationId xmlns:a16="http://schemas.microsoft.com/office/drawing/2014/main" id="{1A6A37DB-B678-23F2-F6A1-85A8A849BD1F}"/>
                </a:ext>
              </a:extLst>
            </p:cNvPr>
            <p:cNvSpPr/>
            <p:nvPr/>
          </p:nvSpPr>
          <p:spPr>
            <a:xfrm>
              <a:off x="651134" y="1827673"/>
              <a:ext cx="4153988" cy="856535"/>
            </a:xfrm>
            <a:prstGeom prst="roundRect">
              <a:avLst>
                <a:gd name="adj" fmla="val 10000"/>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25" name="Google Shape;152;p17">
              <a:extLst>
                <a:ext uri="{FF2B5EF4-FFF2-40B4-BE49-F238E27FC236}">
                  <a16:creationId xmlns:a16="http://schemas.microsoft.com/office/drawing/2014/main" id="{52A03E81-22AF-3B74-6C24-E899F56C2DF2}"/>
                </a:ext>
              </a:extLst>
            </p:cNvPr>
            <p:cNvSpPr/>
            <p:nvPr/>
          </p:nvSpPr>
          <p:spPr>
            <a:xfrm>
              <a:off x="890966" y="1894468"/>
              <a:ext cx="3982756" cy="865633"/>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27" name="Google Shape;153;p17">
              <a:extLst>
                <a:ext uri="{FF2B5EF4-FFF2-40B4-BE49-F238E27FC236}">
                  <a16:creationId xmlns:a16="http://schemas.microsoft.com/office/drawing/2014/main" id="{F7037CD9-DC3B-7728-E751-202336787A6D}"/>
                </a:ext>
              </a:extLst>
            </p:cNvPr>
            <p:cNvSpPr txBox="1"/>
            <p:nvPr/>
          </p:nvSpPr>
          <p:spPr>
            <a:xfrm>
              <a:off x="822426" y="2142465"/>
              <a:ext cx="4082077" cy="503765"/>
            </a:xfrm>
            <a:prstGeom prst="rect">
              <a:avLst/>
            </a:prstGeom>
            <a:noFill/>
            <a:ln>
              <a:noFill/>
            </a:ln>
          </p:spPr>
          <p:txBody>
            <a:bodyPr spcFirstLastPara="1" wrap="square" lIns="99050" tIns="99050" rIns="99050" bIns="99050" anchor="ctr" anchorCtr="0">
              <a:noAutofit/>
            </a:bodyPr>
            <a:lstStyle/>
            <a:p>
              <a:pPr algn="ctr">
                <a:lnSpc>
                  <a:spcPct val="90000"/>
                </a:lnSpc>
                <a:buClr>
                  <a:schemeClr val="dk1"/>
                </a:buClr>
                <a:buSzPts val="2600"/>
              </a:pPr>
              <a:r>
                <a:rPr lang="es-419" b="1" dirty="0">
                  <a:latin typeface="Book Antiqua" panose="02040602050305030304" pitchFamily="18" charset="0"/>
                </a:rPr>
                <a:t>Enseñanza basada en la investigación (research-based):</a:t>
              </a:r>
            </a:p>
            <a:p>
              <a:pPr marL="0" marR="0" lvl="0" indent="0" algn="ctr" rtl="0">
                <a:lnSpc>
                  <a:spcPct val="90000"/>
                </a:lnSpc>
                <a:spcBef>
                  <a:spcPts val="0"/>
                </a:spcBef>
                <a:spcAft>
                  <a:spcPts val="0"/>
                </a:spcAft>
                <a:buClr>
                  <a:schemeClr val="dk1"/>
                </a:buClr>
                <a:buSzPts val="2600"/>
                <a:buFont typeface="Arial" panose="020B0604020202020204"/>
                <a:buNone/>
              </a:pPr>
              <a:endParaRPr lang="es-PE" b="1" i="0" u="none" strike="noStrike" cap="none" noProof="0" dirty="0">
                <a:solidFill>
                  <a:schemeClr val="dk1"/>
                </a:solidFill>
                <a:latin typeface="Book Antiqua" panose="02040602050305030304" pitchFamily="18" charset="0"/>
                <a:sym typeface="Arial" panose="020B0604020202020204"/>
              </a:endParaRPr>
            </a:p>
          </p:txBody>
        </p:sp>
      </p:grpSp>
      <p:grpSp>
        <p:nvGrpSpPr>
          <p:cNvPr id="29" name="Grupo 28">
            <a:extLst>
              <a:ext uri="{FF2B5EF4-FFF2-40B4-BE49-F238E27FC236}">
                <a16:creationId xmlns:a16="http://schemas.microsoft.com/office/drawing/2014/main" id="{5A8D955A-A366-C15F-7C5B-5B363831C014}"/>
              </a:ext>
            </a:extLst>
          </p:cNvPr>
          <p:cNvGrpSpPr/>
          <p:nvPr/>
        </p:nvGrpSpPr>
        <p:grpSpPr>
          <a:xfrm>
            <a:off x="6877250" y="3910570"/>
            <a:ext cx="4222588" cy="932428"/>
            <a:chOff x="651134" y="1827673"/>
            <a:chExt cx="4222588" cy="932428"/>
          </a:xfrm>
        </p:grpSpPr>
        <p:sp>
          <p:nvSpPr>
            <p:cNvPr id="30" name="Google Shape;151;p17">
              <a:extLst>
                <a:ext uri="{FF2B5EF4-FFF2-40B4-BE49-F238E27FC236}">
                  <a16:creationId xmlns:a16="http://schemas.microsoft.com/office/drawing/2014/main" id="{54E4EEFD-0969-3918-0A1E-1723D3506915}"/>
                </a:ext>
              </a:extLst>
            </p:cNvPr>
            <p:cNvSpPr/>
            <p:nvPr/>
          </p:nvSpPr>
          <p:spPr>
            <a:xfrm>
              <a:off x="651134" y="1827673"/>
              <a:ext cx="4153988" cy="856535"/>
            </a:xfrm>
            <a:prstGeom prst="roundRect">
              <a:avLst>
                <a:gd name="adj" fmla="val 10000"/>
              </a:avLst>
            </a:prstGeom>
            <a:solidFill>
              <a:srgbClr val="FFC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31" name="Google Shape;152;p17">
              <a:extLst>
                <a:ext uri="{FF2B5EF4-FFF2-40B4-BE49-F238E27FC236}">
                  <a16:creationId xmlns:a16="http://schemas.microsoft.com/office/drawing/2014/main" id="{565FEE2A-566C-52D9-57A0-864B220D0880}"/>
                </a:ext>
              </a:extLst>
            </p:cNvPr>
            <p:cNvSpPr/>
            <p:nvPr/>
          </p:nvSpPr>
          <p:spPr>
            <a:xfrm>
              <a:off x="890966" y="1894468"/>
              <a:ext cx="3982756" cy="865633"/>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32" name="Google Shape;153;p17">
              <a:extLst>
                <a:ext uri="{FF2B5EF4-FFF2-40B4-BE49-F238E27FC236}">
                  <a16:creationId xmlns:a16="http://schemas.microsoft.com/office/drawing/2014/main" id="{8AF2BA31-7F56-8641-C20F-C5E540E197F0}"/>
                </a:ext>
              </a:extLst>
            </p:cNvPr>
            <p:cNvSpPr txBox="1"/>
            <p:nvPr/>
          </p:nvSpPr>
          <p:spPr>
            <a:xfrm>
              <a:off x="890967" y="2180443"/>
              <a:ext cx="3914156" cy="503765"/>
            </a:xfrm>
            <a:prstGeom prst="rect">
              <a:avLst/>
            </a:prstGeom>
            <a:noFill/>
            <a:ln>
              <a:noFill/>
            </a:ln>
          </p:spPr>
          <p:txBody>
            <a:bodyPr spcFirstLastPara="1" wrap="square" lIns="99050" tIns="99050" rIns="99050" bIns="99050" anchor="ctr" anchorCtr="0">
              <a:noAutofit/>
            </a:bodyPr>
            <a:lstStyle/>
            <a:p>
              <a:pPr algn="ctr"/>
              <a:r>
                <a:rPr lang="es-419" b="1" dirty="0">
                  <a:latin typeface="Book Antiqua" panose="02040602050305030304" pitchFamily="18" charset="0"/>
                </a:rPr>
                <a:t>Investigación tutelada (research-tutored):</a:t>
              </a:r>
            </a:p>
            <a:p>
              <a:pPr marL="0" marR="0" lvl="0" indent="0" algn="just" rtl="0">
                <a:lnSpc>
                  <a:spcPct val="90000"/>
                </a:lnSpc>
                <a:spcBef>
                  <a:spcPts val="0"/>
                </a:spcBef>
                <a:spcAft>
                  <a:spcPts val="0"/>
                </a:spcAft>
                <a:buClr>
                  <a:schemeClr val="dk1"/>
                </a:buClr>
                <a:buSzPts val="2600"/>
                <a:buFont typeface="Arial" panose="020B0604020202020204"/>
                <a:buNone/>
              </a:pPr>
              <a:endParaRPr lang="es-PE" b="1" i="0" u="none" strike="noStrike" cap="none" noProof="0" dirty="0">
                <a:solidFill>
                  <a:schemeClr val="dk1"/>
                </a:solidFill>
                <a:latin typeface="Book Antiqua" panose="02040602050305030304" pitchFamily="18" charset="0"/>
                <a:sym typeface="Arial" panose="020B0604020202020204"/>
              </a:endParaRPr>
            </a:p>
          </p:txBody>
        </p:sp>
      </p:grpSp>
      <p:grpSp>
        <p:nvGrpSpPr>
          <p:cNvPr id="33" name="Grupo 32">
            <a:extLst>
              <a:ext uri="{FF2B5EF4-FFF2-40B4-BE49-F238E27FC236}">
                <a16:creationId xmlns:a16="http://schemas.microsoft.com/office/drawing/2014/main" id="{68E54A50-A84D-334E-0802-33B15ACF5D93}"/>
              </a:ext>
            </a:extLst>
          </p:cNvPr>
          <p:cNvGrpSpPr/>
          <p:nvPr/>
        </p:nvGrpSpPr>
        <p:grpSpPr>
          <a:xfrm>
            <a:off x="1268376" y="3990212"/>
            <a:ext cx="4253369" cy="932428"/>
            <a:chOff x="651134" y="1827673"/>
            <a:chExt cx="4253369" cy="932428"/>
          </a:xfrm>
        </p:grpSpPr>
        <p:sp>
          <p:nvSpPr>
            <p:cNvPr id="34" name="Google Shape;151;p17">
              <a:extLst>
                <a:ext uri="{FF2B5EF4-FFF2-40B4-BE49-F238E27FC236}">
                  <a16:creationId xmlns:a16="http://schemas.microsoft.com/office/drawing/2014/main" id="{B8BB12DE-057A-36AC-2C97-94BF92B10AB0}"/>
                </a:ext>
              </a:extLst>
            </p:cNvPr>
            <p:cNvSpPr/>
            <p:nvPr/>
          </p:nvSpPr>
          <p:spPr>
            <a:xfrm>
              <a:off x="651134" y="1827673"/>
              <a:ext cx="4153988" cy="856535"/>
            </a:xfrm>
            <a:prstGeom prst="roundRect">
              <a:avLst>
                <a:gd name="adj" fmla="val 10000"/>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35" name="Google Shape;152;p17">
              <a:extLst>
                <a:ext uri="{FF2B5EF4-FFF2-40B4-BE49-F238E27FC236}">
                  <a16:creationId xmlns:a16="http://schemas.microsoft.com/office/drawing/2014/main" id="{CADAB7A4-C847-4CA2-09E8-CA051067A0C3}"/>
                </a:ext>
              </a:extLst>
            </p:cNvPr>
            <p:cNvSpPr/>
            <p:nvPr/>
          </p:nvSpPr>
          <p:spPr>
            <a:xfrm>
              <a:off x="890966" y="1894468"/>
              <a:ext cx="3982756" cy="865633"/>
            </a:xfrm>
            <a:prstGeom prst="roundRect">
              <a:avLst>
                <a:gd name="adj" fmla="val 10000"/>
              </a:avLst>
            </a:prstGeom>
            <a:solidFill>
              <a:schemeClr val="lt1">
                <a:alpha val="89019"/>
              </a:schemeClr>
            </a:solidFill>
            <a:ln w="19050" cap="flat" cmpd="sng">
              <a:solidFill>
                <a:srgbClr val="1260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lang="es-PE" sz="2200" b="1" i="0" u="none" strike="noStrike" cap="none" noProof="0" dirty="0">
                <a:solidFill>
                  <a:srgbClr val="000000"/>
                </a:solidFill>
                <a:latin typeface="Book Antiqua" panose="02040602050305030304" pitchFamily="18" charset="0"/>
                <a:sym typeface="Arial" panose="020B0604020202020204"/>
              </a:endParaRPr>
            </a:p>
          </p:txBody>
        </p:sp>
        <p:sp>
          <p:nvSpPr>
            <p:cNvPr id="36" name="Google Shape;153;p17">
              <a:extLst>
                <a:ext uri="{FF2B5EF4-FFF2-40B4-BE49-F238E27FC236}">
                  <a16:creationId xmlns:a16="http://schemas.microsoft.com/office/drawing/2014/main" id="{6193802D-C4C0-BD1C-733C-B851DDAB6CFD}"/>
                </a:ext>
              </a:extLst>
            </p:cNvPr>
            <p:cNvSpPr txBox="1"/>
            <p:nvPr/>
          </p:nvSpPr>
          <p:spPr>
            <a:xfrm>
              <a:off x="822426" y="2142465"/>
              <a:ext cx="4082077" cy="503765"/>
            </a:xfrm>
            <a:prstGeom prst="rect">
              <a:avLst/>
            </a:prstGeom>
            <a:noFill/>
            <a:ln>
              <a:noFill/>
            </a:ln>
          </p:spPr>
          <p:txBody>
            <a:bodyPr spcFirstLastPara="1" wrap="square" lIns="99050" tIns="99050" rIns="99050" bIns="99050" anchor="ctr" anchorCtr="0">
              <a:noAutofit/>
            </a:bodyPr>
            <a:lstStyle/>
            <a:p>
              <a:pPr algn="ctr"/>
              <a:r>
                <a:rPr lang="es-419" b="1" dirty="0">
                  <a:latin typeface="Book Antiqua" panose="02040602050305030304" pitchFamily="18" charset="0"/>
                </a:rPr>
                <a:t>Enseñanza orientada a la investigación (</a:t>
              </a:r>
              <a:r>
                <a:rPr lang="es-419" b="1" dirty="0" err="1">
                  <a:latin typeface="Book Antiqua" panose="02040602050305030304" pitchFamily="18" charset="0"/>
                </a:rPr>
                <a:t>research-oriented</a:t>
              </a:r>
              <a:r>
                <a:rPr lang="es-419" b="1" dirty="0">
                  <a:latin typeface="Book Antiqua" panose="02040602050305030304" pitchFamily="18" charset="0"/>
                </a:rPr>
                <a:t>):</a:t>
              </a:r>
            </a:p>
            <a:p>
              <a:pPr marL="0" marR="0" lvl="0" indent="0" algn="ctr" rtl="0">
                <a:lnSpc>
                  <a:spcPct val="90000"/>
                </a:lnSpc>
                <a:spcBef>
                  <a:spcPts val="0"/>
                </a:spcBef>
                <a:spcAft>
                  <a:spcPts val="0"/>
                </a:spcAft>
                <a:buClr>
                  <a:schemeClr val="dk1"/>
                </a:buClr>
                <a:buSzPts val="2600"/>
                <a:buFont typeface="Arial" panose="020B0604020202020204"/>
                <a:buNone/>
              </a:pPr>
              <a:endParaRPr lang="es-PE" b="1" i="0" u="none" strike="noStrike" cap="none" noProof="0" dirty="0">
                <a:solidFill>
                  <a:schemeClr val="dk1"/>
                </a:solidFill>
                <a:latin typeface="Book Antiqua" panose="02040602050305030304" pitchFamily="18" charset="0"/>
                <a:sym typeface="Arial" panose="020B0604020202020204"/>
              </a:endParaRPr>
            </a:p>
          </p:txBody>
        </p:sp>
      </p:grpSp>
    </p:spTree>
    <p:extLst>
      <p:ext uri="{BB962C8B-B14F-4D97-AF65-F5344CB8AC3E}">
        <p14:creationId xmlns:p14="http://schemas.microsoft.com/office/powerpoint/2010/main" val="16729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E973-0C50-B6D5-6532-4B31E1E6B785}"/>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9A24DC87-C396-867F-4911-9CB1D96C7158}"/>
              </a:ext>
            </a:extLst>
          </p:cNvPr>
          <p:cNvSpPr txBox="1"/>
          <p:nvPr/>
        </p:nvSpPr>
        <p:spPr>
          <a:xfrm>
            <a:off x="3847818" y="801957"/>
            <a:ext cx="6300523" cy="830997"/>
          </a:xfrm>
          <a:prstGeom prst="rect">
            <a:avLst/>
          </a:prstGeom>
          <a:noFill/>
        </p:spPr>
        <p:txBody>
          <a:bodyPr wrap="square">
            <a:spAutoFit/>
          </a:bodyPr>
          <a:lstStyle/>
          <a:p>
            <a:pPr algn="ctr"/>
            <a:r>
              <a:rPr lang="es-419" sz="2400" b="1" dirty="0">
                <a:solidFill>
                  <a:srgbClr val="002060"/>
                </a:solidFill>
              </a:rPr>
              <a:t>Cuatro vías de trabajo para acercar la investigación a los estudiantes</a:t>
            </a:r>
            <a:endParaRPr lang="es-PE" sz="2400" b="1" dirty="0">
              <a:solidFill>
                <a:srgbClr val="002060"/>
              </a:solidFill>
            </a:endParaRPr>
          </a:p>
        </p:txBody>
      </p:sp>
      <p:pic>
        <p:nvPicPr>
          <p:cNvPr id="3" name="Imagen 2">
            <a:extLst>
              <a:ext uri="{FF2B5EF4-FFF2-40B4-BE49-F238E27FC236}">
                <a16:creationId xmlns:a16="http://schemas.microsoft.com/office/drawing/2014/main" id="{CAFC61F3-C15C-E17D-4582-F5ED20DD3FD8}"/>
              </a:ext>
            </a:extLst>
          </p:cNvPr>
          <p:cNvPicPr>
            <a:picLocks noChangeAspect="1"/>
          </p:cNvPicPr>
          <p:nvPr/>
        </p:nvPicPr>
        <p:blipFill>
          <a:blip r:embed="rId2"/>
          <a:stretch>
            <a:fillRect/>
          </a:stretch>
        </p:blipFill>
        <p:spPr>
          <a:xfrm>
            <a:off x="2043659" y="1633264"/>
            <a:ext cx="8147623" cy="4822644"/>
          </a:xfrm>
          <a:prstGeom prst="rect">
            <a:avLst/>
          </a:prstGeom>
        </p:spPr>
      </p:pic>
      <p:sp>
        <p:nvSpPr>
          <p:cNvPr id="6" name="Rectángulo 5">
            <a:extLst>
              <a:ext uri="{FF2B5EF4-FFF2-40B4-BE49-F238E27FC236}">
                <a16:creationId xmlns:a16="http://schemas.microsoft.com/office/drawing/2014/main" id="{9E0BCD3C-1FEC-2D91-0529-DDDF5E214011}"/>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138003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Imagen 6" descr="Un hombre con un traje de color negro&#10;&#10;El contenido generado por IA puede ser incorrecto.">
            <a:extLst>
              <a:ext uri="{FF2B5EF4-FFF2-40B4-BE49-F238E27FC236}">
                <a16:creationId xmlns:a16="http://schemas.microsoft.com/office/drawing/2014/main" id="{9A1BBC24-6597-F733-7B21-83E3B8EBB160}"/>
              </a:ext>
            </a:extLst>
          </p:cNvPr>
          <p:cNvPicPr>
            <a:picLocks noChangeAspect="1"/>
          </p:cNvPicPr>
          <p:nvPr/>
        </p:nvPicPr>
        <p:blipFill>
          <a:blip r:embed="rId3"/>
          <a:stretch>
            <a:fillRect/>
          </a:stretch>
        </p:blipFill>
        <p:spPr>
          <a:xfrm>
            <a:off x="5317332" y="1201003"/>
            <a:ext cx="1817778" cy="4107976"/>
          </a:xfrm>
          <a:prstGeom prst="rect">
            <a:avLst/>
          </a:prstGeom>
        </p:spPr>
      </p:pic>
      <p:sp>
        <p:nvSpPr>
          <p:cNvPr id="8" name="Rectángulo 7">
            <a:extLst>
              <a:ext uri="{FF2B5EF4-FFF2-40B4-BE49-F238E27FC236}">
                <a16:creationId xmlns:a16="http://schemas.microsoft.com/office/drawing/2014/main" id="{78379E96-4F33-A518-7786-A91B0F3E9C85}"/>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
        <p:nvSpPr>
          <p:cNvPr id="13" name="CuadroTexto 12">
            <a:extLst>
              <a:ext uri="{FF2B5EF4-FFF2-40B4-BE49-F238E27FC236}">
                <a16:creationId xmlns:a16="http://schemas.microsoft.com/office/drawing/2014/main" id="{F1664984-F980-561E-BF28-5CF7910EA8D3}"/>
              </a:ext>
            </a:extLst>
          </p:cNvPr>
          <p:cNvSpPr txBox="1"/>
          <p:nvPr/>
        </p:nvSpPr>
        <p:spPr>
          <a:xfrm>
            <a:off x="1138622" y="1330448"/>
            <a:ext cx="4178710"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de formulación de problemas y pensamiento crítico.</a:t>
            </a:r>
            <a:endParaRPr lang="es-PE" dirty="0"/>
          </a:p>
        </p:txBody>
      </p:sp>
      <p:sp>
        <p:nvSpPr>
          <p:cNvPr id="16" name="CuadroTexto 15">
            <a:extLst>
              <a:ext uri="{FF2B5EF4-FFF2-40B4-BE49-F238E27FC236}">
                <a16:creationId xmlns:a16="http://schemas.microsoft.com/office/drawing/2014/main" id="{BBCF2395-BE31-3916-BC47-5B072FAB59A3}"/>
              </a:ext>
            </a:extLst>
          </p:cNvPr>
          <p:cNvSpPr txBox="1"/>
          <p:nvPr/>
        </p:nvSpPr>
        <p:spPr>
          <a:xfrm>
            <a:off x="777006" y="2508444"/>
            <a:ext cx="3942735"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de la búsqueda y evaluación de información.</a:t>
            </a:r>
            <a:endParaRPr lang="es-PE" dirty="0"/>
          </a:p>
        </p:txBody>
      </p:sp>
      <p:sp>
        <p:nvSpPr>
          <p:cNvPr id="18" name="CuadroTexto 17">
            <a:extLst>
              <a:ext uri="{FF2B5EF4-FFF2-40B4-BE49-F238E27FC236}">
                <a16:creationId xmlns:a16="http://schemas.microsoft.com/office/drawing/2014/main" id="{F2575603-E270-E3B3-C675-0B6A7EA4F98B}"/>
              </a:ext>
            </a:extLst>
          </p:cNvPr>
          <p:cNvSpPr txBox="1"/>
          <p:nvPr/>
        </p:nvSpPr>
        <p:spPr>
          <a:xfrm>
            <a:off x="757342" y="3686440"/>
            <a:ext cx="3962399"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para el diseño de la investigación.</a:t>
            </a:r>
            <a:endParaRPr lang="es-PE" dirty="0"/>
          </a:p>
        </p:txBody>
      </p:sp>
      <p:sp>
        <p:nvSpPr>
          <p:cNvPr id="20" name="CuadroTexto 19">
            <a:extLst>
              <a:ext uri="{FF2B5EF4-FFF2-40B4-BE49-F238E27FC236}">
                <a16:creationId xmlns:a16="http://schemas.microsoft.com/office/drawing/2014/main" id="{6F46AD60-31E4-CBAF-405B-54F9335C30B8}"/>
              </a:ext>
            </a:extLst>
          </p:cNvPr>
          <p:cNvSpPr txBox="1"/>
          <p:nvPr/>
        </p:nvSpPr>
        <p:spPr>
          <a:xfrm>
            <a:off x="1069795" y="5146036"/>
            <a:ext cx="4247537"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para el análisis de datos (cuantitativo y cualitativo).</a:t>
            </a:r>
            <a:endParaRPr lang="es-PE" dirty="0"/>
          </a:p>
        </p:txBody>
      </p:sp>
      <p:sp>
        <p:nvSpPr>
          <p:cNvPr id="22" name="CuadroTexto 21">
            <a:extLst>
              <a:ext uri="{FF2B5EF4-FFF2-40B4-BE49-F238E27FC236}">
                <a16:creationId xmlns:a16="http://schemas.microsoft.com/office/drawing/2014/main" id="{B2EE5552-0DCA-AA14-337B-927A572A5B49}"/>
              </a:ext>
            </a:extLst>
          </p:cNvPr>
          <p:cNvSpPr txBox="1"/>
          <p:nvPr/>
        </p:nvSpPr>
        <p:spPr>
          <a:xfrm>
            <a:off x="7056086" y="1274002"/>
            <a:ext cx="3657601"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para la comunicación efectiva</a:t>
            </a:r>
            <a:endParaRPr lang="es-PE" dirty="0"/>
          </a:p>
        </p:txBody>
      </p:sp>
      <p:sp>
        <p:nvSpPr>
          <p:cNvPr id="24" name="CuadroTexto 23">
            <a:extLst>
              <a:ext uri="{FF2B5EF4-FFF2-40B4-BE49-F238E27FC236}">
                <a16:creationId xmlns:a16="http://schemas.microsoft.com/office/drawing/2014/main" id="{1CE0BD08-26D4-7FE9-8704-F17543BD3079}"/>
              </a:ext>
            </a:extLst>
          </p:cNvPr>
          <p:cNvSpPr txBox="1"/>
          <p:nvPr/>
        </p:nvSpPr>
        <p:spPr>
          <a:xfrm>
            <a:off x="7065740" y="3222409"/>
            <a:ext cx="3510117" cy="338554"/>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PE" dirty="0"/>
              <a:t>Competencias de metacognición.</a:t>
            </a:r>
          </a:p>
        </p:txBody>
      </p:sp>
      <p:sp>
        <p:nvSpPr>
          <p:cNvPr id="26" name="CuadroTexto 25">
            <a:extLst>
              <a:ext uri="{FF2B5EF4-FFF2-40B4-BE49-F238E27FC236}">
                <a16:creationId xmlns:a16="http://schemas.microsoft.com/office/drawing/2014/main" id="{847F93A9-09D8-176A-0819-AB159A552924}"/>
              </a:ext>
            </a:extLst>
          </p:cNvPr>
          <p:cNvSpPr txBox="1"/>
          <p:nvPr/>
        </p:nvSpPr>
        <p:spPr>
          <a:xfrm>
            <a:off x="7006934" y="5084817"/>
            <a:ext cx="3627730" cy="584775"/>
          </a:xfrm>
          <a:prstGeom prst="rect">
            <a:avLst/>
          </a:prstGeom>
          <a:solidFill>
            <a:srgbClr val="E3F6FD"/>
          </a:solidFill>
          <a:ln w="28575">
            <a:solidFill>
              <a:srgbClr val="002060"/>
            </a:solidFill>
            <a:prstDash val="dashDot"/>
          </a:ln>
        </p:spPr>
        <p:txBody>
          <a:bodyPr wrap="square">
            <a:spAutoFit/>
          </a:bodyPr>
          <a:lstStyle>
            <a:defPPr>
              <a:defRPr lang="es-419"/>
            </a:defPPr>
            <a:lvl1pPr algn="ctr">
              <a:defRPr sz="1600">
                <a:solidFill>
                  <a:srgbClr val="002060"/>
                </a:solidFill>
                <a:latin typeface="Abadi" panose="020B0604020104020204" pitchFamily="34" charset="0"/>
              </a:defRPr>
            </a:lvl1pPr>
          </a:lstStyle>
          <a:p>
            <a:r>
              <a:rPr lang="es-MX" dirty="0"/>
              <a:t>Competencias para la interpretación de datos.</a:t>
            </a:r>
            <a:endParaRPr lang="es-PE" dirty="0"/>
          </a:p>
        </p:txBody>
      </p:sp>
    </p:spTree>
    <p:extLst>
      <p:ext uri="{BB962C8B-B14F-4D97-AF65-F5344CB8AC3E}">
        <p14:creationId xmlns:p14="http://schemas.microsoft.com/office/powerpoint/2010/main" val="7250271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TotalTime>
  <Words>1326</Words>
  <Application>Microsoft Office PowerPoint</Application>
  <PresentationFormat>Panorámica</PresentationFormat>
  <Paragraphs>126</Paragraphs>
  <Slides>13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Abadi</vt:lpstr>
      <vt:lpstr>ADLaM Display</vt:lpstr>
      <vt:lpstr>Aptos</vt:lpstr>
      <vt:lpstr>Aptos Display</vt:lpstr>
      <vt:lpstr>Arial</vt:lpstr>
      <vt:lpstr>Book Antiqua</vt:lpstr>
      <vt:lpstr>Eras Bold ITC</vt:lpstr>
      <vt:lpstr>Lucida Sans Unicode</vt:lpstr>
      <vt:lpstr>Wingdings</vt:lpstr>
      <vt:lpstr>Tema de Office</vt:lpstr>
      <vt:lpstr>Presentación de PowerPoint</vt:lpstr>
      <vt:lpstr>¿De dónde debemos de partir para aplicar adecuadamente el AB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Diseña el esquema donde se evidencia las fases del AB Investigación y una sesión de aprendizaje con las actividades consideradas para el desarrollo de dicha metodología activa.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RAÚL DALGUERRE TUEROS</dc:creator>
  <cp:lastModifiedBy>DANIEL DE LA CRUZ GONZALES</cp:lastModifiedBy>
  <cp:revision>56</cp:revision>
  <dcterms:created xsi:type="dcterms:W3CDTF">2025-05-13T16:46:36Z</dcterms:created>
  <dcterms:modified xsi:type="dcterms:W3CDTF">2025-05-13T23:33:18Z</dcterms:modified>
</cp:coreProperties>
</file>