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6" r:id="rId2"/>
    <p:sldId id="256" r:id="rId3"/>
    <p:sldId id="284" r:id="rId4"/>
    <p:sldId id="285" r:id="rId5"/>
    <p:sldId id="305" r:id="rId6"/>
    <p:sldId id="286" r:id="rId7"/>
    <p:sldId id="287" r:id="rId8"/>
    <p:sldId id="289" r:id="rId9"/>
    <p:sldId id="290" r:id="rId10"/>
    <p:sldId id="291" r:id="rId11"/>
    <p:sldId id="292" r:id="rId12"/>
    <p:sldId id="293" r:id="rId13"/>
    <p:sldId id="288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99D3"/>
    <a:srgbClr val="46DDBD"/>
    <a:srgbClr val="30E744"/>
    <a:srgbClr val="93F118"/>
    <a:srgbClr val="FFBF00"/>
    <a:srgbClr val="5E9CD5"/>
    <a:srgbClr val="FFFFFF"/>
    <a:srgbClr val="94F319"/>
    <a:srgbClr val="EDFFFF"/>
    <a:srgbClr val="46D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B1100-B961-4E19-B66D-64457F4B0B9A}" type="doc">
      <dgm:prSet loTypeId="urn:microsoft.com/office/officeart/2005/8/layout/chevron1" loCatId="process" qsTypeId="urn:microsoft.com/office/officeart/2005/8/quickstyle/3d3" qsCatId="3D" csTypeId="urn:microsoft.com/office/officeart/2005/8/colors/colorful4" csCatId="colorful" phldr="1"/>
      <dgm:spPr/>
    </dgm:pt>
    <dgm:pt modelId="{A6376598-03D4-4A23-8076-C7F0912522FC}">
      <dgm:prSet phldrT="[Texto]" custT="1"/>
      <dgm:spPr/>
      <dgm:t>
        <a:bodyPr/>
        <a:lstStyle/>
        <a:p>
          <a:r>
            <a:rPr lang="es-ES" sz="1600" dirty="0">
              <a:solidFill>
                <a:srgbClr val="002060"/>
              </a:solidFill>
              <a:latin typeface="Book Antiqua" panose="02040602050305030304" pitchFamily="18" charset="0"/>
            </a:rPr>
            <a:t>Análisis del problema</a:t>
          </a:r>
          <a:endParaRPr lang="es-PE" sz="1600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7F4AF0D9-4E21-4D7F-B94A-E141000E94FD}" type="parTrans" cxnId="{725725DA-E92B-430C-A2E8-01C841B7EF3F}">
      <dgm:prSet/>
      <dgm:spPr/>
      <dgm:t>
        <a:bodyPr/>
        <a:lstStyle/>
        <a:p>
          <a:endParaRPr lang="es-PE" sz="160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6071DC50-F5B0-4026-B9BA-8DC09F793681}" type="sibTrans" cxnId="{725725DA-E92B-430C-A2E8-01C841B7EF3F}">
      <dgm:prSet/>
      <dgm:spPr/>
      <dgm:t>
        <a:bodyPr/>
        <a:lstStyle/>
        <a:p>
          <a:endParaRPr lang="es-PE" sz="160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5E4B4686-D99D-4722-8B9F-28ABD80F2110}">
      <dgm:prSet phldrT="[Texto]" custT="1"/>
      <dgm:spPr/>
      <dgm:t>
        <a:bodyPr/>
        <a:lstStyle/>
        <a:p>
          <a:r>
            <a:rPr lang="es-ES" sz="1600">
              <a:solidFill>
                <a:srgbClr val="002060"/>
              </a:solidFill>
              <a:latin typeface="Book Antiqua" panose="02040602050305030304" pitchFamily="18" charset="0"/>
            </a:rPr>
            <a:t>Planificación </a:t>
          </a:r>
          <a:endParaRPr lang="es-PE" sz="1600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99AFB77A-B355-4163-BB1D-729DC563DE09}" type="parTrans" cxnId="{4A0FF048-7AFF-4D1F-952D-4EDC46D4920E}">
      <dgm:prSet/>
      <dgm:spPr/>
      <dgm:t>
        <a:bodyPr/>
        <a:lstStyle/>
        <a:p>
          <a:endParaRPr lang="es-PE" sz="160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14C69B54-9CA2-4BD6-BCDC-48AEB5F077E2}" type="sibTrans" cxnId="{4A0FF048-7AFF-4D1F-952D-4EDC46D4920E}">
      <dgm:prSet/>
      <dgm:spPr/>
      <dgm:t>
        <a:bodyPr/>
        <a:lstStyle/>
        <a:p>
          <a:endParaRPr lang="es-PE" sz="160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433D5852-1602-459B-8F11-FF7F5348A396}">
      <dgm:prSet phldrT="[Texto]" custT="1"/>
      <dgm:spPr/>
      <dgm:t>
        <a:bodyPr/>
        <a:lstStyle/>
        <a:p>
          <a:r>
            <a:rPr lang="es-ES" sz="1600" dirty="0">
              <a:solidFill>
                <a:srgbClr val="002060"/>
              </a:solidFill>
              <a:latin typeface="Book Antiqua" panose="02040602050305030304" pitchFamily="18" charset="0"/>
            </a:rPr>
            <a:t>Investigación </a:t>
          </a:r>
          <a:endParaRPr lang="es-PE" sz="1600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7006DF73-1E25-4CD4-BAC7-2C9AC6F99767}" type="parTrans" cxnId="{100D9D8F-685E-4CB3-8C31-72020D72BA92}">
      <dgm:prSet/>
      <dgm:spPr/>
      <dgm:t>
        <a:bodyPr/>
        <a:lstStyle/>
        <a:p>
          <a:endParaRPr lang="es-PE" sz="160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3C255E7F-5AD7-420A-8375-837C616A87A4}" type="sibTrans" cxnId="{100D9D8F-685E-4CB3-8C31-72020D72BA92}">
      <dgm:prSet/>
      <dgm:spPr/>
      <dgm:t>
        <a:bodyPr/>
        <a:lstStyle/>
        <a:p>
          <a:endParaRPr lang="es-PE" sz="160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28E6DB90-19F0-45BC-93E2-631171A69B80}">
      <dgm:prSet phldrT="[Texto]" custT="1"/>
      <dgm:spPr/>
      <dgm:t>
        <a:bodyPr/>
        <a:lstStyle/>
        <a:p>
          <a:r>
            <a:rPr lang="es-ES" sz="1600">
              <a:solidFill>
                <a:srgbClr val="002060"/>
              </a:solidFill>
              <a:latin typeface="Book Antiqua" panose="02040602050305030304" pitchFamily="18" charset="0"/>
            </a:rPr>
            <a:t>Diseño de la propuesta</a:t>
          </a:r>
          <a:endParaRPr lang="es-PE" sz="1600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407A18CA-ED03-4F6F-9ADA-B25467B4154A}" type="parTrans" cxnId="{A1FBF09D-C06C-46A4-A7C8-9178B2B36EFF}">
      <dgm:prSet/>
      <dgm:spPr/>
      <dgm:t>
        <a:bodyPr/>
        <a:lstStyle/>
        <a:p>
          <a:endParaRPr lang="es-PE" sz="160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652EE5D4-7659-4A09-86FE-F23884C22081}" type="sibTrans" cxnId="{A1FBF09D-C06C-46A4-A7C8-9178B2B36EFF}">
      <dgm:prSet/>
      <dgm:spPr/>
      <dgm:t>
        <a:bodyPr/>
        <a:lstStyle/>
        <a:p>
          <a:endParaRPr lang="es-PE" sz="160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C79AD200-074B-4C1E-9283-9C9BE08FCC2D}">
      <dgm:prSet phldrT="[Texto]" custT="1"/>
      <dgm:spPr/>
      <dgm:t>
        <a:bodyPr/>
        <a:lstStyle/>
        <a:p>
          <a:r>
            <a:rPr lang="es-ES" sz="1600">
              <a:solidFill>
                <a:srgbClr val="002060"/>
              </a:solidFill>
              <a:latin typeface="Book Antiqua" panose="02040602050305030304" pitchFamily="18" charset="0"/>
            </a:rPr>
            <a:t>Presentación</a:t>
          </a:r>
          <a:endParaRPr lang="es-PE" sz="1600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B70B099F-9F27-417F-90ED-3C1E88C95FDC}" type="parTrans" cxnId="{33734A74-83C6-4002-8302-8B74928CA17D}">
      <dgm:prSet/>
      <dgm:spPr/>
      <dgm:t>
        <a:bodyPr/>
        <a:lstStyle/>
        <a:p>
          <a:endParaRPr lang="es-PE" sz="160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31DCD754-F7B7-46DE-BC1C-04912827F6C0}" type="sibTrans" cxnId="{33734A74-83C6-4002-8302-8B74928CA17D}">
      <dgm:prSet/>
      <dgm:spPr/>
      <dgm:t>
        <a:bodyPr/>
        <a:lstStyle/>
        <a:p>
          <a:endParaRPr lang="es-PE" sz="160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C175374F-350B-42C0-9087-F4CEB3D6833C}" type="pres">
      <dgm:prSet presAssocID="{5CDB1100-B961-4E19-B66D-64457F4B0B9A}" presName="Name0" presStyleCnt="0">
        <dgm:presLayoutVars>
          <dgm:dir/>
          <dgm:animLvl val="lvl"/>
          <dgm:resizeHandles val="exact"/>
        </dgm:presLayoutVars>
      </dgm:prSet>
      <dgm:spPr/>
    </dgm:pt>
    <dgm:pt modelId="{1BDAD12C-B9B5-4493-B014-40547913D35A}" type="pres">
      <dgm:prSet presAssocID="{A6376598-03D4-4A23-8076-C7F0912522FC}" presName="parTxOnly" presStyleLbl="node1" presStyleIdx="0" presStyleCnt="5" custScaleY="125848">
        <dgm:presLayoutVars>
          <dgm:chMax val="0"/>
          <dgm:chPref val="0"/>
          <dgm:bulletEnabled val="1"/>
        </dgm:presLayoutVars>
      </dgm:prSet>
      <dgm:spPr/>
    </dgm:pt>
    <dgm:pt modelId="{94F13E32-DCA6-400B-9C99-35CB7D80607A}" type="pres">
      <dgm:prSet presAssocID="{6071DC50-F5B0-4026-B9BA-8DC09F793681}" presName="parTxOnlySpace" presStyleCnt="0"/>
      <dgm:spPr/>
    </dgm:pt>
    <dgm:pt modelId="{D28DC052-7830-43AB-875F-9DB78262B25F}" type="pres">
      <dgm:prSet presAssocID="{5E4B4686-D99D-4722-8B9F-28ABD80F2110}" presName="parTxOnly" presStyleLbl="node1" presStyleIdx="1" presStyleCnt="5" custScaleX="118107" custScaleY="125848">
        <dgm:presLayoutVars>
          <dgm:chMax val="0"/>
          <dgm:chPref val="0"/>
          <dgm:bulletEnabled val="1"/>
        </dgm:presLayoutVars>
      </dgm:prSet>
      <dgm:spPr/>
    </dgm:pt>
    <dgm:pt modelId="{3F58B3A1-AD4D-463F-A26D-0DD85022FB14}" type="pres">
      <dgm:prSet presAssocID="{14C69B54-9CA2-4BD6-BCDC-48AEB5F077E2}" presName="parTxOnlySpace" presStyleCnt="0"/>
      <dgm:spPr/>
    </dgm:pt>
    <dgm:pt modelId="{25E92C8D-412D-4EFF-B945-C5B34C8D25D5}" type="pres">
      <dgm:prSet presAssocID="{433D5852-1602-459B-8F11-FF7F5348A396}" presName="parTxOnly" presStyleLbl="node1" presStyleIdx="2" presStyleCnt="5" custScaleX="115838" custScaleY="125848">
        <dgm:presLayoutVars>
          <dgm:chMax val="0"/>
          <dgm:chPref val="0"/>
          <dgm:bulletEnabled val="1"/>
        </dgm:presLayoutVars>
      </dgm:prSet>
      <dgm:spPr/>
    </dgm:pt>
    <dgm:pt modelId="{0A1BF3E7-8C91-4258-9EBB-1AA617C736CF}" type="pres">
      <dgm:prSet presAssocID="{3C255E7F-5AD7-420A-8375-837C616A87A4}" presName="parTxOnlySpace" presStyleCnt="0"/>
      <dgm:spPr/>
    </dgm:pt>
    <dgm:pt modelId="{249BFF60-BAD6-4EBC-A36D-573A49B219B0}" type="pres">
      <dgm:prSet presAssocID="{28E6DB90-19F0-45BC-93E2-631171A69B80}" presName="parTxOnly" presStyleLbl="node1" presStyleIdx="3" presStyleCnt="5" custScaleX="108113" custScaleY="125848">
        <dgm:presLayoutVars>
          <dgm:chMax val="0"/>
          <dgm:chPref val="0"/>
          <dgm:bulletEnabled val="1"/>
        </dgm:presLayoutVars>
      </dgm:prSet>
      <dgm:spPr/>
    </dgm:pt>
    <dgm:pt modelId="{DA84CC17-A4CC-4BB3-9DF2-E6360AA25933}" type="pres">
      <dgm:prSet presAssocID="{652EE5D4-7659-4A09-86FE-F23884C22081}" presName="parTxOnlySpace" presStyleCnt="0"/>
      <dgm:spPr/>
    </dgm:pt>
    <dgm:pt modelId="{00BF8AEB-8ED1-4C33-AD40-9EEC42F95757}" type="pres">
      <dgm:prSet presAssocID="{C79AD200-074B-4C1E-9283-9C9BE08FCC2D}" presName="parTxOnly" presStyleLbl="node1" presStyleIdx="4" presStyleCnt="5" custScaleX="115945" custScaleY="125848">
        <dgm:presLayoutVars>
          <dgm:chMax val="0"/>
          <dgm:chPref val="0"/>
          <dgm:bulletEnabled val="1"/>
        </dgm:presLayoutVars>
      </dgm:prSet>
      <dgm:spPr/>
    </dgm:pt>
  </dgm:ptLst>
  <dgm:cxnLst>
    <dgm:cxn modelId="{4A0FF048-7AFF-4D1F-952D-4EDC46D4920E}" srcId="{5CDB1100-B961-4E19-B66D-64457F4B0B9A}" destId="{5E4B4686-D99D-4722-8B9F-28ABD80F2110}" srcOrd="1" destOrd="0" parTransId="{99AFB77A-B355-4163-BB1D-729DC563DE09}" sibTransId="{14C69B54-9CA2-4BD6-BCDC-48AEB5F077E2}"/>
    <dgm:cxn modelId="{33734A74-83C6-4002-8302-8B74928CA17D}" srcId="{5CDB1100-B961-4E19-B66D-64457F4B0B9A}" destId="{C79AD200-074B-4C1E-9283-9C9BE08FCC2D}" srcOrd="4" destOrd="0" parTransId="{B70B099F-9F27-417F-90ED-3C1E88C95FDC}" sibTransId="{31DCD754-F7B7-46DE-BC1C-04912827F6C0}"/>
    <dgm:cxn modelId="{6961738B-3D51-4961-8AE9-ED0A67B8E21D}" type="presOf" srcId="{28E6DB90-19F0-45BC-93E2-631171A69B80}" destId="{249BFF60-BAD6-4EBC-A36D-573A49B219B0}" srcOrd="0" destOrd="0" presId="urn:microsoft.com/office/officeart/2005/8/layout/chevron1"/>
    <dgm:cxn modelId="{100D9D8F-685E-4CB3-8C31-72020D72BA92}" srcId="{5CDB1100-B961-4E19-B66D-64457F4B0B9A}" destId="{433D5852-1602-459B-8F11-FF7F5348A396}" srcOrd="2" destOrd="0" parTransId="{7006DF73-1E25-4CD4-BAC7-2C9AC6F99767}" sibTransId="{3C255E7F-5AD7-420A-8375-837C616A87A4}"/>
    <dgm:cxn modelId="{A1FBF09D-C06C-46A4-A7C8-9178B2B36EFF}" srcId="{5CDB1100-B961-4E19-B66D-64457F4B0B9A}" destId="{28E6DB90-19F0-45BC-93E2-631171A69B80}" srcOrd="3" destOrd="0" parTransId="{407A18CA-ED03-4F6F-9ADA-B25467B4154A}" sibTransId="{652EE5D4-7659-4A09-86FE-F23884C22081}"/>
    <dgm:cxn modelId="{9FF315B4-368B-4472-BE84-9C66E80FE2BF}" type="presOf" srcId="{5CDB1100-B961-4E19-B66D-64457F4B0B9A}" destId="{C175374F-350B-42C0-9087-F4CEB3D6833C}" srcOrd="0" destOrd="0" presId="urn:microsoft.com/office/officeart/2005/8/layout/chevron1"/>
    <dgm:cxn modelId="{6E33CABC-319F-40E1-BC11-51251C25128A}" type="presOf" srcId="{433D5852-1602-459B-8F11-FF7F5348A396}" destId="{25E92C8D-412D-4EFF-B945-C5B34C8D25D5}" srcOrd="0" destOrd="0" presId="urn:microsoft.com/office/officeart/2005/8/layout/chevron1"/>
    <dgm:cxn modelId="{2FFD5FD1-4090-4BE4-8216-DC47D8C69816}" type="presOf" srcId="{A6376598-03D4-4A23-8076-C7F0912522FC}" destId="{1BDAD12C-B9B5-4493-B014-40547913D35A}" srcOrd="0" destOrd="0" presId="urn:microsoft.com/office/officeart/2005/8/layout/chevron1"/>
    <dgm:cxn modelId="{CDC841D5-15FB-413B-BDE8-02B4FFDCD992}" type="presOf" srcId="{C79AD200-074B-4C1E-9283-9C9BE08FCC2D}" destId="{00BF8AEB-8ED1-4C33-AD40-9EEC42F95757}" srcOrd="0" destOrd="0" presId="urn:microsoft.com/office/officeart/2005/8/layout/chevron1"/>
    <dgm:cxn modelId="{725725DA-E92B-430C-A2E8-01C841B7EF3F}" srcId="{5CDB1100-B961-4E19-B66D-64457F4B0B9A}" destId="{A6376598-03D4-4A23-8076-C7F0912522FC}" srcOrd="0" destOrd="0" parTransId="{7F4AF0D9-4E21-4D7F-B94A-E141000E94FD}" sibTransId="{6071DC50-F5B0-4026-B9BA-8DC09F793681}"/>
    <dgm:cxn modelId="{808982F5-C934-440C-A07C-345EF873C8A9}" type="presOf" srcId="{5E4B4686-D99D-4722-8B9F-28ABD80F2110}" destId="{D28DC052-7830-43AB-875F-9DB78262B25F}" srcOrd="0" destOrd="0" presId="urn:microsoft.com/office/officeart/2005/8/layout/chevron1"/>
    <dgm:cxn modelId="{78EB720C-0A98-4829-9A0E-D235CBB92DCE}" type="presParOf" srcId="{C175374F-350B-42C0-9087-F4CEB3D6833C}" destId="{1BDAD12C-B9B5-4493-B014-40547913D35A}" srcOrd="0" destOrd="0" presId="urn:microsoft.com/office/officeart/2005/8/layout/chevron1"/>
    <dgm:cxn modelId="{8AF17C1A-59FB-468F-BFB4-01BD85514B79}" type="presParOf" srcId="{C175374F-350B-42C0-9087-F4CEB3D6833C}" destId="{94F13E32-DCA6-400B-9C99-35CB7D80607A}" srcOrd="1" destOrd="0" presId="urn:microsoft.com/office/officeart/2005/8/layout/chevron1"/>
    <dgm:cxn modelId="{D50106CE-69D6-40A6-9577-6F28CF5C0C0D}" type="presParOf" srcId="{C175374F-350B-42C0-9087-F4CEB3D6833C}" destId="{D28DC052-7830-43AB-875F-9DB78262B25F}" srcOrd="2" destOrd="0" presId="urn:microsoft.com/office/officeart/2005/8/layout/chevron1"/>
    <dgm:cxn modelId="{1AEF2299-7C31-4147-8592-09130A132A1C}" type="presParOf" srcId="{C175374F-350B-42C0-9087-F4CEB3D6833C}" destId="{3F58B3A1-AD4D-463F-A26D-0DD85022FB14}" srcOrd="3" destOrd="0" presId="urn:microsoft.com/office/officeart/2005/8/layout/chevron1"/>
    <dgm:cxn modelId="{5BFEFC84-B9BB-46DD-9D48-A1FDFDC28379}" type="presParOf" srcId="{C175374F-350B-42C0-9087-F4CEB3D6833C}" destId="{25E92C8D-412D-4EFF-B945-C5B34C8D25D5}" srcOrd="4" destOrd="0" presId="urn:microsoft.com/office/officeart/2005/8/layout/chevron1"/>
    <dgm:cxn modelId="{4ED4706C-1FC8-4CC2-BE91-E1A4430BD55D}" type="presParOf" srcId="{C175374F-350B-42C0-9087-F4CEB3D6833C}" destId="{0A1BF3E7-8C91-4258-9EBB-1AA617C736CF}" srcOrd="5" destOrd="0" presId="urn:microsoft.com/office/officeart/2005/8/layout/chevron1"/>
    <dgm:cxn modelId="{4CCEBD14-FB7E-4017-A9F5-9E4CBBE075C4}" type="presParOf" srcId="{C175374F-350B-42C0-9087-F4CEB3D6833C}" destId="{249BFF60-BAD6-4EBC-A36D-573A49B219B0}" srcOrd="6" destOrd="0" presId="urn:microsoft.com/office/officeart/2005/8/layout/chevron1"/>
    <dgm:cxn modelId="{8D249254-F6A5-4C13-B02A-35BFBA5A6F1C}" type="presParOf" srcId="{C175374F-350B-42C0-9087-F4CEB3D6833C}" destId="{DA84CC17-A4CC-4BB3-9DF2-E6360AA25933}" srcOrd="7" destOrd="0" presId="urn:microsoft.com/office/officeart/2005/8/layout/chevron1"/>
    <dgm:cxn modelId="{A2B668AF-7C8C-40EE-ADC8-1370D72E89E2}" type="presParOf" srcId="{C175374F-350B-42C0-9087-F4CEB3D6833C}" destId="{00BF8AEB-8ED1-4C33-AD40-9EEC42F9575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10D777-5947-45D7-9573-84746E7656F8}" type="doc">
      <dgm:prSet loTypeId="urn:microsoft.com/office/officeart/2005/8/layout/bProcess3" loCatId="process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s-PE"/>
        </a:p>
      </dgm:t>
    </dgm:pt>
    <dgm:pt modelId="{6D2EBDF3-5AED-418C-8534-EA3EAD5BEB72}">
      <dgm:prSet phldrT="[Texto]" custT="1"/>
      <dgm:spPr>
        <a:ln>
          <a:solidFill>
            <a:srgbClr val="FFBF00"/>
          </a:solidFill>
        </a:ln>
      </dgm:spPr>
      <dgm:t>
        <a:bodyPr/>
        <a:lstStyle/>
        <a:p>
          <a:r>
            <a:rPr lang="es-ES" sz="1200">
              <a:latin typeface="Book Antiqua" panose="02040602050305030304" pitchFamily="18" charset="0"/>
            </a:rPr>
            <a:t>Leen y discuten sobre el problema, sus características, sus causas e implicancias</a:t>
          </a:r>
          <a:endParaRPr lang="es-PE" sz="1200" dirty="0">
            <a:latin typeface="Book Antiqua" panose="02040602050305030304" pitchFamily="18" charset="0"/>
          </a:endParaRPr>
        </a:p>
      </dgm:t>
    </dgm:pt>
    <dgm:pt modelId="{8943DE8E-4739-494D-AD47-4CE5B2C10BF4}" type="parTrans" cxnId="{3F9BFDC9-105E-4D53-9C7C-E15565DBD391}">
      <dgm:prSet/>
      <dgm:spPr/>
      <dgm:t>
        <a:bodyPr/>
        <a:lstStyle/>
        <a:p>
          <a:endParaRPr lang="es-PE">
            <a:latin typeface="Book Antiqua" panose="02040602050305030304" pitchFamily="18" charset="0"/>
          </a:endParaRPr>
        </a:p>
      </dgm:t>
    </dgm:pt>
    <dgm:pt modelId="{D0123842-6948-470E-95D8-411BDB1DC611}" type="sibTrans" cxnId="{3F9BFDC9-105E-4D53-9C7C-E15565DBD391}">
      <dgm:prSet/>
      <dgm:spPr/>
      <dgm:t>
        <a:bodyPr/>
        <a:lstStyle/>
        <a:p>
          <a:endParaRPr lang="es-PE">
            <a:latin typeface="Book Antiqua" panose="02040602050305030304" pitchFamily="18" charset="0"/>
          </a:endParaRPr>
        </a:p>
      </dgm:t>
    </dgm:pt>
    <dgm:pt modelId="{4E2A0E78-4061-4A0D-8B4E-48342172CF21}">
      <dgm:prSet phldrT="[Texto]"/>
      <dgm:spPr>
        <a:ln>
          <a:solidFill>
            <a:srgbClr val="30E744"/>
          </a:solidFill>
        </a:ln>
      </dgm:spPr>
      <dgm:t>
        <a:bodyPr/>
        <a:lstStyle/>
        <a:p>
          <a:r>
            <a:rPr lang="es-ES" dirty="0">
              <a:latin typeface="Book Antiqua" panose="02040602050305030304" pitchFamily="18" charset="0"/>
            </a:rPr>
            <a:t>En esta fase los estudiantes exploran diferentes enforques y opciones, evalúan los pros y contra antes de sustentarlas</a:t>
          </a:r>
        </a:p>
        <a:p>
          <a:endParaRPr lang="es-PE" dirty="0">
            <a:latin typeface="Book Antiqua" panose="02040602050305030304" pitchFamily="18" charset="0"/>
          </a:endParaRPr>
        </a:p>
      </dgm:t>
    </dgm:pt>
    <dgm:pt modelId="{96809400-830D-44A4-BC23-53B8C218DECB}" type="parTrans" cxnId="{0F1F1BE8-2041-44DB-A77E-1E6F92DF520C}">
      <dgm:prSet/>
      <dgm:spPr/>
      <dgm:t>
        <a:bodyPr/>
        <a:lstStyle/>
        <a:p>
          <a:endParaRPr lang="es-PE">
            <a:latin typeface="Book Antiqua" panose="02040602050305030304" pitchFamily="18" charset="0"/>
          </a:endParaRPr>
        </a:p>
      </dgm:t>
    </dgm:pt>
    <dgm:pt modelId="{26FD8318-A925-4702-A025-182C50E7FB30}" type="sibTrans" cxnId="{0F1F1BE8-2041-44DB-A77E-1E6F92DF520C}">
      <dgm:prSet/>
      <dgm:spPr/>
      <dgm:t>
        <a:bodyPr/>
        <a:lstStyle/>
        <a:p>
          <a:endParaRPr lang="es-PE">
            <a:latin typeface="Book Antiqua" panose="02040602050305030304" pitchFamily="18" charset="0"/>
          </a:endParaRPr>
        </a:p>
      </dgm:t>
    </dgm:pt>
    <dgm:pt modelId="{D6E3211F-2F98-47EA-B3F2-15B25DEC04FE}">
      <dgm:prSet phldrT="[Texto]" custT="1"/>
      <dgm:spPr>
        <a:ln>
          <a:solidFill>
            <a:srgbClr val="46DDBD"/>
          </a:solidFill>
        </a:ln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>
              <a:latin typeface="Book Antiqua" panose="02040602050305030304" pitchFamily="18" charset="0"/>
            </a:rPr>
            <a:t>Los estudiantes requieren analizar, comparar para poder tomar decisiones</a:t>
          </a:r>
          <a:endParaRPr lang="es-PE" sz="1300" kern="1200" dirty="0">
            <a:latin typeface="Book Antiqua" panose="02040602050305030304" pitchFamily="18" charset="0"/>
            <a:ea typeface="+mn-ea"/>
            <a:cs typeface="+mn-cs"/>
          </a:endParaRPr>
        </a:p>
      </dgm:t>
    </dgm:pt>
    <dgm:pt modelId="{8F11A10F-2C08-4ACA-A762-E9E30DC8DF86}" type="parTrans" cxnId="{2EC4769A-5561-4E09-8CC5-4EA829E7F679}">
      <dgm:prSet/>
      <dgm:spPr/>
      <dgm:t>
        <a:bodyPr/>
        <a:lstStyle/>
        <a:p>
          <a:endParaRPr lang="es-PE">
            <a:latin typeface="Book Antiqua" panose="02040602050305030304" pitchFamily="18" charset="0"/>
          </a:endParaRPr>
        </a:p>
      </dgm:t>
    </dgm:pt>
    <dgm:pt modelId="{AA289F7B-B833-4E6B-BCF5-6E3B1C94DED9}" type="sibTrans" cxnId="{2EC4769A-5561-4E09-8CC5-4EA829E7F679}">
      <dgm:prSet/>
      <dgm:spPr/>
      <dgm:t>
        <a:bodyPr/>
        <a:lstStyle/>
        <a:p>
          <a:endParaRPr lang="es-PE">
            <a:latin typeface="Book Antiqua" panose="02040602050305030304" pitchFamily="18" charset="0"/>
          </a:endParaRPr>
        </a:p>
      </dgm:t>
    </dgm:pt>
    <dgm:pt modelId="{782F3D35-E0A2-4FC4-9DEC-B7A194151FEE}">
      <dgm:prSet phldrT="[Texto]" custT="1"/>
      <dgm:spPr>
        <a:ln>
          <a:solidFill>
            <a:srgbClr val="5A99D3"/>
          </a:solidFill>
        </a:ln>
      </dgm:spPr>
      <dgm:t>
        <a:bodyPr/>
        <a:lstStyle/>
        <a:p>
          <a:r>
            <a:rPr lang="es-ES" sz="1200" dirty="0">
              <a:latin typeface="Book Antiqua" panose="02040602050305030304" pitchFamily="18" charset="0"/>
            </a:rPr>
            <a:t>Comparten el proceso experimentado y las lecciones aprendidas (reflexionan). La propuesta se somete a la evaluación del profesor y de la clase</a:t>
          </a:r>
          <a:r>
            <a:rPr lang="es-ES" sz="1000" dirty="0">
              <a:latin typeface="Book Antiqua" panose="02040602050305030304" pitchFamily="18" charset="0"/>
            </a:rPr>
            <a:t>.</a:t>
          </a:r>
          <a:endParaRPr lang="es-PE" sz="1000" dirty="0">
            <a:latin typeface="Book Antiqua" panose="02040602050305030304" pitchFamily="18" charset="0"/>
          </a:endParaRPr>
        </a:p>
      </dgm:t>
    </dgm:pt>
    <dgm:pt modelId="{B19B3839-6E2E-4C0B-A10A-61B947EE23E5}" type="parTrans" cxnId="{2CDDF794-7677-4AE4-ADEA-A2D4D4484347}">
      <dgm:prSet/>
      <dgm:spPr/>
      <dgm:t>
        <a:bodyPr/>
        <a:lstStyle/>
        <a:p>
          <a:endParaRPr lang="es-PE">
            <a:latin typeface="Book Antiqua" panose="02040602050305030304" pitchFamily="18" charset="0"/>
          </a:endParaRPr>
        </a:p>
      </dgm:t>
    </dgm:pt>
    <dgm:pt modelId="{8F469A68-29DC-4372-9B50-384488F5527A}" type="sibTrans" cxnId="{2CDDF794-7677-4AE4-ADEA-A2D4D4484347}">
      <dgm:prSet/>
      <dgm:spPr/>
      <dgm:t>
        <a:bodyPr/>
        <a:lstStyle/>
        <a:p>
          <a:endParaRPr lang="es-PE">
            <a:latin typeface="Book Antiqua" panose="02040602050305030304" pitchFamily="18" charset="0"/>
          </a:endParaRPr>
        </a:p>
      </dgm:t>
    </dgm:pt>
    <dgm:pt modelId="{551A3075-9E0B-4B7E-8EC7-D77616D9B4CC}">
      <dgm:prSet phldrT="[Texto]" custT="1"/>
      <dgm:spPr>
        <a:ln>
          <a:solidFill>
            <a:srgbClr val="93F118"/>
          </a:solidFill>
        </a:ln>
      </dgm:spPr>
      <dgm:t>
        <a:bodyPr/>
        <a:lstStyle/>
        <a:p>
          <a:r>
            <a:rPr lang="es-ES" sz="1200" dirty="0">
              <a:latin typeface="Book Antiqua" panose="02040602050305030304" pitchFamily="18" charset="0"/>
            </a:rPr>
            <a:t>Los equipos de trabajo diseñan preguntas, seleccionan fuentes, medios, toman decisiones sobre los procedimientos y los recursos, asumen responsabilidades, roles y estiman los tiempos necesarios.</a:t>
          </a:r>
          <a:endParaRPr lang="es-PE" sz="1200" dirty="0">
            <a:latin typeface="Book Antiqua" panose="02040602050305030304" pitchFamily="18" charset="0"/>
          </a:endParaRPr>
        </a:p>
      </dgm:t>
    </dgm:pt>
    <dgm:pt modelId="{614A79F5-6125-4767-BB20-753715BE8631}" type="parTrans" cxnId="{4C05F89B-D37D-446A-9394-CD9240CF72B6}">
      <dgm:prSet/>
      <dgm:spPr/>
      <dgm:t>
        <a:bodyPr/>
        <a:lstStyle/>
        <a:p>
          <a:endParaRPr lang="es-PE">
            <a:latin typeface="Book Antiqua" panose="02040602050305030304" pitchFamily="18" charset="0"/>
          </a:endParaRPr>
        </a:p>
      </dgm:t>
    </dgm:pt>
    <dgm:pt modelId="{0837028D-2D23-4866-A69F-B809AA96C680}" type="sibTrans" cxnId="{4C05F89B-D37D-446A-9394-CD9240CF72B6}">
      <dgm:prSet/>
      <dgm:spPr/>
      <dgm:t>
        <a:bodyPr/>
        <a:lstStyle/>
        <a:p>
          <a:endParaRPr lang="es-PE">
            <a:latin typeface="Book Antiqua" panose="02040602050305030304" pitchFamily="18" charset="0"/>
          </a:endParaRPr>
        </a:p>
      </dgm:t>
    </dgm:pt>
    <dgm:pt modelId="{64C8F3FC-ECEE-4551-A69A-E600B8700D0F}" type="pres">
      <dgm:prSet presAssocID="{B410D777-5947-45D7-9573-84746E7656F8}" presName="Name0" presStyleCnt="0">
        <dgm:presLayoutVars>
          <dgm:dir/>
          <dgm:resizeHandles val="exact"/>
        </dgm:presLayoutVars>
      </dgm:prSet>
      <dgm:spPr/>
    </dgm:pt>
    <dgm:pt modelId="{7F81207B-D167-49A2-82B8-73FAF9459946}" type="pres">
      <dgm:prSet presAssocID="{6D2EBDF3-5AED-418C-8534-EA3EAD5BEB72}" presName="node" presStyleLbl="node1" presStyleIdx="0" presStyleCnt="5" custScaleY="153151" custLinFactNeighborX="8055" custLinFactNeighborY="-503">
        <dgm:presLayoutVars>
          <dgm:bulletEnabled val="1"/>
        </dgm:presLayoutVars>
      </dgm:prSet>
      <dgm:spPr/>
    </dgm:pt>
    <dgm:pt modelId="{E9035BCD-10EA-418A-A7C5-4B7D5F9352C8}" type="pres">
      <dgm:prSet presAssocID="{D0123842-6948-470E-95D8-411BDB1DC611}" presName="sibTrans" presStyleLbl="sibTrans1D1" presStyleIdx="0" presStyleCnt="4"/>
      <dgm:spPr/>
    </dgm:pt>
    <dgm:pt modelId="{B00CDAEC-60D7-4E90-8568-009B1B110255}" type="pres">
      <dgm:prSet presAssocID="{D0123842-6948-470E-95D8-411BDB1DC611}" presName="connectorText" presStyleLbl="sibTrans1D1" presStyleIdx="0" presStyleCnt="4"/>
      <dgm:spPr/>
    </dgm:pt>
    <dgm:pt modelId="{26FDFC2C-02EC-46B6-B8B9-328B22DA789E}" type="pres">
      <dgm:prSet presAssocID="{551A3075-9E0B-4B7E-8EC7-D77616D9B4CC}" presName="node" presStyleLbl="node1" presStyleIdx="1" presStyleCnt="5" custScaleX="113896" custScaleY="153151" custLinFactNeighborX="1498">
        <dgm:presLayoutVars>
          <dgm:bulletEnabled val="1"/>
        </dgm:presLayoutVars>
      </dgm:prSet>
      <dgm:spPr/>
    </dgm:pt>
    <dgm:pt modelId="{7E37466E-9D16-43A9-8677-ACA1B24DFAF1}" type="pres">
      <dgm:prSet presAssocID="{0837028D-2D23-4866-A69F-B809AA96C680}" presName="sibTrans" presStyleLbl="sibTrans1D1" presStyleIdx="1" presStyleCnt="4"/>
      <dgm:spPr/>
    </dgm:pt>
    <dgm:pt modelId="{FCA6BB0A-16FD-4113-948F-2E1927F5A2B0}" type="pres">
      <dgm:prSet presAssocID="{0837028D-2D23-4866-A69F-B809AA96C680}" presName="connectorText" presStyleLbl="sibTrans1D1" presStyleIdx="1" presStyleCnt="4"/>
      <dgm:spPr/>
    </dgm:pt>
    <dgm:pt modelId="{CDBB0C7E-8B42-46BD-B3A2-664142977240}" type="pres">
      <dgm:prSet presAssocID="{4E2A0E78-4061-4A0D-8B4E-48342172CF21}" presName="node" presStyleLbl="node1" presStyleIdx="2" presStyleCnt="5" custScaleY="153151" custLinFactNeighborX="1498">
        <dgm:presLayoutVars>
          <dgm:bulletEnabled val="1"/>
        </dgm:presLayoutVars>
      </dgm:prSet>
      <dgm:spPr/>
    </dgm:pt>
    <dgm:pt modelId="{F5C25D44-4EDA-4AAF-B221-45570FC7B671}" type="pres">
      <dgm:prSet presAssocID="{26FD8318-A925-4702-A025-182C50E7FB30}" presName="sibTrans" presStyleLbl="sibTrans1D1" presStyleIdx="2" presStyleCnt="4"/>
      <dgm:spPr/>
    </dgm:pt>
    <dgm:pt modelId="{CA30F923-A3DC-4522-BCEB-7916F1A61BF0}" type="pres">
      <dgm:prSet presAssocID="{26FD8318-A925-4702-A025-182C50E7FB30}" presName="connectorText" presStyleLbl="sibTrans1D1" presStyleIdx="2" presStyleCnt="4"/>
      <dgm:spPr/>
    </dgm:pt>
    <dgm:pt modelId="{AFAF4C32-348A-417F-90D8-3FB0FF575920}" type="pres">
      <dgm:prSet presAssocID="{D6E3211F-2F98-47EA-B3F2-15B25DEC04FE}" presName="node" presStyleLbl="node1" presStyleIdx="3" presStyleCnt="5" custScaleY="153151" custLinFactNeighborX="1498">
        <dgm:presLayoutVars>
          <dgm:bulletEnabled val="1"/>
        </dgm:presLayoutVars>
      </dgm:prSet>
      <dgm:spPr/>
    </dgm:pt>
    <dgm:pt modelId="{FF2CBBE5-4A69-4A00-882A-64801163D040}" type="pres">
      <dgm:prSet presAssocID="{AA289F7B-B833-4E6B-BCF5-6E3B1C94DED9}" presName="sibTrans" presStyleLbl="sibTrans1D1" presStyleIdx="3" presStyleCnt="4"/>
      <dgm:spPr/>
    </dgm:pt>
    <dgm:pt modelId="{96AAEBB2-1DA6-492B-AAF2-CE8D6223677E}" type="pres">
      <dgm:prSet presAssocID="{AA289F7B-B833-4E6B-BCF5-6E3B1C94DED9}" presName="connectorText" presStyleLbl="sibTrans1D1" presStyleIdx="3" presStyleCnt="4"/>
      <dgm:spPr/>
    </dgm:pt>
    <dgm:pt modelId="{100DBC3E-FF0F-4B29-8B08-74C68A292845}" type="pres">
      <dgm:prSet presAssocID="{782F3D35-E0A2-4FC4-9DEC-B7A194151FEE}" presName="node" presStyleLbl="node1" presStyleIdx="4" presStyleCnt="5" custScaleX="126142" custScaleY="153151" custLinFactNeighborX="-3500">
        <dgm:presLayoutVars>
          <dgm:bulletEnabled val="1"/>
        </dgm:presLayoutVars>
      </dgm:prSet>
      <dgm:spPr/>
    </dgm:pt>
  </dgm:ptLst>
  <dgm:cxnLst>
    <dgm:cxn modelId="{B0632B1E-2709-4C7F-AF5B-150F516961FA}" type="presOf" srcId="{26FD8318-A925-4702-A025-182C50E7FB30}" destId="{F5C25D44-4EDA-4AAF-B221-45570FC7B671}" srcOrd="0" destOrd="0" presId="urn:microsoft.com/office/officeart/2005/8/layout/bProcess3"/>
    <dgm:cxn modelId="{4B4FBC3E-F892-40DD-A7E3-0F3517EB4FED}" type="presOf" srcId="{6D2EBDF3-5AED-418C-8534-EA3EAD5BEB72}" destId="{7F81207B-D167-49A2-82B8-73FAF9459946}" srcOrd="0" destOrd="0" presId="urn:microsoft.com/office/officeart/2005/8/layout/bProcess3"/>
    <dgm:cxn modelId="{1395E54A-FF2D-4D46-A449-CA4912FDBED6}" type="presOf" srcId="{0837028D-2D23-4866-A69F-B809AA96C680}" destId="{7E37466E-9D16-43A9-8677-ACA1B24DFAF1}" srcOrd="0" destOrd="0" presId="urn:microsoft.com/office/officeart/2005/8/layout/bProcess3"/>
    <dgm:cxn modelId="{A7551F6E-DD52-4221-BAE2-2A5DA1C8B6CE}" type="presOf" srcId="{4E2A0E78-4061-4A0D-8B4E-48342172CF21}" destId="{CDBB0C7E-8B42-46BD-B3A2-664142977240}" srcOrd="0" destOrd="0" presId="urn:microsoft.com/office/officeart/2005/8/layout/bProcess3"/>
    <dgm:cxn modelId="{E6E80387-4141-4088-AB8D-BB37AAF2B93C}" type="presOf" srcId="{AA289F7B-B833-4E6B-BCF5-6E3B1C94DED9}" destId="{96AAEBB2-1DA6-492B-AAF2-CE8D6223677E}" srcOrd="1" destOrd="0" presId="urn:microsoft.com/office/officeart/2005/8/layout/bProcess3"/>
    <dgm:cxn modelId="{2CDDF794-7677-4AE4-ADEA-A2D4D4484347}" srcId="{B410D777-5947-45D7-9573-84746E7656F8}" destId="{782F3D35-E0A2-4FC4-9DEC-B7A194151FEE}" srcOrd="4" destOrd="0" parTransId="{B19B3839-6E2E-4C0B-A10A-61B947EE23E5}" sibTransId="{8F469A68-29DC-4372-9B50-384488F5527A}"/>
    <dgm:cxn modelId="{2EC4769A-5561-4E09-8CC5-4EA829E7F679}" srcId="{B410D777-5947-45D7-9573-84746E7656F8}" destId="{D6E3211F-2F98-47EA-B3F2-15B25DEC04FE}" srcOrd="3" destOrd="0" parTransId="{8F11A10F-2C08-4ACA-A762-E9E30DC8DF86}" sibTransId="{AA289F7B-B833-4E6B-BCF5-6E3B1C94DED9}"/>
    <dgm:cxn modelId="{4C05F89B-D37D-446A-9394-CD9240CF72B6}" srcId="{B410D777-5947-45D7-9573-84746E7656F8}" destId="{551A3075-9E0B-4B7E-8EC7-D77616D9B4CC}" srcOrd="1" destOrd="0" parTransId="{614A79F5-6125-4767-BB20-753715BE8631}" sibTransId="{0837028D-2D23-4866-A69F-B809AA96C680}"/>
    <dgm:cxn modelId="{46A3389F-E65F-4F77-A269-697CE7E59513}" type="presOf" srcId="{B410D777-5947-45D7-9573-84746E7656F8}" destId="{64C8F3FC-ECEE-4551-A69A-E600B8700D0F}" srcOrd="0" destOrd="0" presId="urn:microsoft.com/office/officeart/2005/8/layout/bProcess3"/>
    <dgm:cxn modelId="{3B3807B2-4471-4D73-B677-2E7310574456}" type="presOf" srcId="{D6E3211F-2F98-47EA-B3F2-15B25DEC04FE}" destId="{AFAF4C32-348A-417F-90D8-3FB0FF575920}" srcOrd="0" destOrd="0" presId="urn:microsoft.com/office/officeart/2005/8/layout/bProcess3"/>
    <dgm:cxn modelId="{79CF0ABD-B47A-4730-A70A-B31B7AFCCF76}" type="presOf" srcId="{26FD8318-A925-4702-A025-182C50E7FB30}" destId="{CA30F923-A3DC-4522-BCEB-7916F1A61BF0}" srcOrd="1" destOrd="0" presId="urn:microsoft.com/office/officeart/2005/8/layout/bProcess3"/>
    <dgm:cxn modelId="{BE3FE5C0-D500-4DAD-812D-2CFC2721DBEC}" type="presOf" srcId="{551A3075-9E0B-4B7E-8EC7-D77616D9B4CC}" destId="{26FDFC2C-02EC-46B6-B8B9-328B22DA789E}" srcOrd="0" destOrd="0" presId="urn:microsoft.com/office/officeart/2005/8/layout/bProcess3"/>
    <dgm:cxn modelId="{3F9BFDC9-105E-4D53-9C7C-E15565DBD391}" srcId="{B410D777-5947-45D7-9573-84746E7656F8}" destId="{6D2EBDF3-5AED-418C-8534-EA3EAD5BEB72}" srcOrd="0" destOrd="0" parTransId="{8943DE8E-4739-494D-AD47-4CE5B2C10BF4}" sibTransId="{D0123842-6948-470E-95D8-411BDB1DC611}"/>
    <dgm:cxn modelId="{C421B0D7-0DC4-4F2C-8964-5C7CFAA62E87}" type="presOf" srcId="{0837028D-2D23-4866-A69F-B809AA96C680}" destId="{FCA6BB0A-16FD-4113-948F-2E1927F5A2B0}" srcOrd="1" destOrd="0" presId="urn:microsoft.com/office/officeart/2005/8/layout/bProcess3"/>
    <dgm:cxn modelId="{1EDD00DA-AB5E-4A01-AD31-ABC7E4F3455F}" type="presOf" srcId="{D0123842-6948-470E-95D8-411BDB1DC611}" destId="{B00CDAEC-60D7-4E90-8568-009B1B110255}" srcOrd="1" destOrd="0" presId="urn:microsoft.com/office/officeart/2005/8/layout/bProcess3"/>
    <dgm:cxn modelId="{AB58D7DB-392F-451D-B51C-40E8D3E83769}" type="presOf" srcId="{AA289F7B-B833-4E6B-BCF5-6E3B1C94DED9}" destId="{FF2CBBE5-4A69-4A00-882A-64801163D040}" srcOrd="0" destOrd="0" presId="urn:microsoft.com/office/officeart/2005/8/layout/bProcess3"/>
    <dgm:cxn modelId="{0F1F1BE8-2041-44DB-A77E-1E6F92DF520C}" srcId="{B410D777-5947-45D7-9573-84746E7656F8}" destId="{4E2A0E78-4061-4A0D-8B4E-48342172CF21}" srcOrd="2" destOrd="0" parTransId="{96809400-830D-44A4-BC23-53B8C218DECB}" sibTransId="{26FD8318-A925-4702-A025-182C50E7FB30}"/>
    <dgm:cxn modelId="{A1541AF2-75F2-4098-91FE-332BADAA71C6}" type="presOf" srcId="{782F3D35-E0A2-4FC4-9DEC-B7A194151FEE}" destId="{100DBC3E-FF0F-4B29-8B08-74C68A292845}" srcOrd="0" destOrd="0" presId="urn:microsoft.com/office/officeart/2005/8/layout/bProcess3"/>
    <dgm:cxn modelId="{96498BFD-ADBE-4287-8A36-1136D44B40BB}" type="presOf" srcId="{D0123842-6948-470E-95D8-411BDB1DC611}" destId="{E9035BCD-10EA-418A-A7C5-4B7D5F9352C8}" srcOrd="0" destOrd="0" presId="urn:microsoft.com/office/officeart/2005/8/layout/bProcess3"/>
    <dgm:cxn modelId="{36595D6E-3878-4444-B1E0-95FF2FDE8F97}" type="presParOf" srcId="{64C8F3FC-ECEE-4551-A69A-E600B8700D0F}" destId="{7F81207B-D167-49A2-82B8-73FAF9459946}" srcOrd="0" destOrd="0" presId="urn:microsoft.com/office/officeart/2005/8/layout/bProcess3"/>
    <dgm:cxn modelId="{EEAEBC80-AE51-434D-ADC7-2C338B5DB9E7}" type="presParOf" srcId="{64C8F3FC-ECEE-4551-A69A-E600B8700D0F}" destId="{E9035BCD-10EA-418A-A7C5-4B7D5F9352C8}" srcOrd="1" destOrd="0" presId="urn:microsoft.com/office/officeart/2005/8/layout/bProcess3"/>
    <dgm:cxn modelId="{2138A6E7-5E85-49DE-88DD-DFBCEAE7D07F}" type="presParOf" srcId="{E9035BCD-10EA-418A-A7C5-4B7D5F9352C8}" destId="{B00CDAEC-60D7-4E90-8568-009B1B110255}" srcOrd="0" destOrd="0" presId="urn:microsoft.com/office/officeart/2005/8/layout/bProcess3"/>
    <dgm:cxn modelId="{5B9BF430-6279-4EB1-BF82-421A0F8C345C}" type="presParOf" srcId="{64C8F3FC-ECEE-4551-A69A-E600B8700D0F}" destId="{26FDFC2C-02EC-46B6-B8B9-328B22DA789E}" srcOrd="2" destOrd="0" presId="urn:microsoft.com/office/officeart/2005/8/layout/bProcess3"/>
    <dgm:cxn modelId="{8C4FA076-3543-46A5-8E5E-4AEBA966AB7F}" type="presParOf" srcId="{64C8F3FC-ECEE-4551-A69A-E600B8700D0F}" destId="{7E37466E-9D16-43A9-8677-ACA1B24DFAF1}" srcOrd="3" destOrd="0" presId="urn:microsoft.com/office/officeart/2005/8/layout/bProcess3"/>
    <dgm:cxn modelId="{1EE781E2-F686-45AC-AAFF-A0A70EC1644A}" type="presParOf" srcId="{7E37466E-9D16-43A9-8677-ACA1B24DFAF1}" destId="{FCA6BB0A-16FD-4113-948F-2E1927F5A2B0}" srcOrd="0" destOrd="0" presId="urn:microsoft.com/office/officeart/2005/8/layout/bProcess3"/>
    <dgm:cxn modelId="{9F6E9C9E-7E3E-4A91-B811-A9AF9F2171BD}" type="presParOf" srcId="{64C8F3FC-ECEE-4551-A69A-E600B8700D0F}" destId="{CDBB0C7E-8B42-46BD-B3A2-664142977240}" srcOrd="4" destOrd="0" presId="urn:microsoft.com/office/officeart/2005/8/layout/bProcess3"/>
    <dgm:cxn modelId="{E16693CE-117E-4E6A-BC7F-E3A8E1490126}" type="presParOf" srcId="{64C8F3FC-ECEE-4551-A69A-E600B8700D0F}" destId="{F5C25D44-4EDA-4AAF-B221-45570FC7B671}" srcOrd="5" destOrd="0" presId="urn:microsoft.com/office/officeart/2005/8/layout/bProcess3"/>
    <dgm:cxn modelId="{A0777A14-77B3-4D5B-A45A-FFA7E1E8E483}" type="presParOf" srcId="{F5C25D44-4EDA-4AAF-B221-45570FC7B671}" destId="{CA30F923-A3DC-4522-BCEB-7916F1A61BF0}" srcOrd="0" destOrd="0" presId="urn:microsoft.com/office/officeart/2005/8/layout/bProcess3"/>
    <dgm:cxn modelId="{CE4FFAFE-9390-4F80-A9D8-DE48F64D1BC3}" type="presParOf" srcId="{64C8F3FC-ECEE-4551-A69A-E600B8700D0F}" destId="{AFAF4C32-348A-417F-90D8-3FB0FF575920}" srcOrd="6" destOrd="0" presId="urn:microsoft.com/office/officeart/2005/8/layout/bProcess3"/>
    <dgm:cxn modelId="{8281D225-E15A-4416-A098-CB7FB1B15439}" type="presParOf" srcId="{64C8F3FC-ECEE-4551-A69A-E600B8700D0F}" destId="{FF2CBBE5-4A69-4A00-882A-64801163D040}" srcOrd="7" destOrd="0" presId="urn:microsoft.com/office/officeart/2005/8/layout/bProcess3"/>
    <dgm:cxn modelId="{BCE158C8-1BD0-418C-8355-F3138162F523}" type="presParOf" srcId="{FF2CBBE5-4A69-4A00-882A-64801163D040}" destId="{96AAEBB2-1DA6-492B-AAF2-CE8D6223677E}" srcOrd="0" destOrd="0" presId="urn:microsoft.com/office/officeart/2005/8/layout/bProcess3"/>
    <dgm:cxn modelId="{514844CF-9B1D-40DF-8EB9-5F7E2C8815EC}" type="presParOf" srcId="{64C8F3FC-ECEE-4551-A69A-E600B8700D0F}" destId="{100DBC3E-FF0F-4B29-8B08-74C68A292845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DB1100-B961-4E19-B66D-64457F4B0B9A}" type="doc">
      <dgm:prSet loTypeId="urn:microsoft.com/office/officeart/2005/8/layout/chevron1" loCatId="process" qsTypeId="urn:microsoft.com/office/officeart/2005/8/quickstyle/3d3" qsCatId="3D" csTypeId="urn:microsoft.com/office/officeart/2005/8/colors/colorful4" csCatId="colorful" phldr="1"/>
      <dgm:spPr/>
    </dgm:pt>
    <dgm:pt modelId="{A6376598-03D4-4A23-8076-C7F0912522FC}">
      <dgm:prSet phldrT="[Texto]" custT="1"/>
      <dgm:spPr/>
      <dgm:t>
        <a:bodyPr/>
        <a:lstStyle/>
        <a:p>
          <a:r>
            <a:rPr lang="es-ES" sz="2200" b="1" dirty="0">
              <a:solidFill>
                <a:srgbClr val="002060"/>
              </a:solidFill>
              <a:latin typeface="Book Antiqua" panose="02040602050305030304" pitchFamily="18" charset="0"/>
            </a:rPr>
            <a:t>Análisis del problema</a:t>
          </a:r>
          <a:endParaRPr lang="es-PE" sz="2200" b="1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7F4AF0D9-4E21-4D7F-B94A-E141000E94FD}" type="parTrans" cxnId="{725725DA-E92B-430C-A2E8-01C841B7EF3F}">
      <dgm:prSet/>
      <dgm:spPr/>
      <dgm:t>
        <a:bodyPr/>
        <a:lstStyle/>
        <a:p>
          <a:endParaRPr lang="es-PE" sz="1600" b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6071DC50-F5B0-4026-B9BA-8DC09F793681}" type="sibTrans" cxnId="{725725DA-E92B-430C-A2E8-01C841B7EF3F}">
      <dgm:prSet/>
      <dgm:spPr/>
      <dgm:t>
        <a:bodyPr/>
        <a:lstStyle/>
        <a:p>
          <a:endParaRPr lang="es-PE" sz="1600" b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C175374F-350B-42C0-9087-F4CEB3D6833C}" type="pres">
      <dgm:prSet presAssocID="{5CDB1100-B961-4E19-B66D-64457F4B0B9A}" presName="Name0" presStyleCnt="0">
        <dgm:presLayoutVars>
          <dgm:dir/>
          <dgm:animLvl val="lvl"/>
          <dgm:resizeHandles val="exact"/>
        </dgm:presLayoutVars>
      </dgm:prSet>
      <dgm:spPr/>
    </dgm:pt>
    <dgm:pt modelId="{1BDAD12C-B9B5-4493-B014-40547913D35A}" type="pres">
      <dgm:prSet presAssocID="{A6376598-03D4-4A23-8076-C7F0912522FC}" presName="parTxOnly" presStyleLbl="node1" presStyleIdx="0" presStyleCnt="1" custScaleY="125848" custLinFactNeighborX="-15195" custLinFactNeighborY="-24015">
        <dgm:presLayoutVars>
          <dgm:chMax val="0"/>
          <dgm:chPref val="0"/>
          <dgm:bulletEnabled val="1"/>
        </dgm:presLayoutVars>
      </dgm:prSet>
      <dgm:spPr/>
    </dgm:pt>
  </dgm:ptLst>
  <dgm:cxnLst>
    <dgm:cxn modelId="{9FF315B4-368B-4472-BE84-9C66E80FE2BF}" type="presOf" srcId="{5CDB1100-B961-4E19-B66D-64457F4B0B9A}" destId="{C175374F-350B-42C0-9087-F4CEB3D6833C}" srcOrd="0" destOrd="0" presId="urn:microsoft.com/office/officeart/2005/8/layout/chevron1"/>
    <dgm:cxn modelId="{2FFD5FD1-4090-4BE4-8216-DC47D8C69816}" type="presOf" srcId="{A6376598-03D4-4A23-8076-C7F0912522FC}" destId="{1BDAD12C-B9B5-4493-B014-40547913D35A}" srcOrd="0" destOrd="0" presId="urn:microsoft.com/office/officeart/2005/8/layout/chevron1"/>
    <dgm:cxn modelId="{725725DA-E92B-430C-A2E8-01C841B7EF3F}" srcId="{5CDB1100-B961-4E19-B66D-64457F4B0B9A}" destId="{A6376598-03D4-4A23-8076-C7F0912522FC}" srcOrd="0" destOrd="0" parTransId="{7F4AF0D9-4E21-4D7F-B94A-E141000E94FD}" sibTransId="{6071DC50-F5B0-4026-B9BA-8DC09F793681}"/>
    <dgm:cxn modelId="{78EB720C-0A98-4829-9A0E-D235CBB92DCE}" type="presParOf" srcId="{C175374F-350B-42C0-9087-F4CEB3D6833C}" destId="{1BDAD12C-B9B5-4493-B014-40547913D35A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AD12C-B9B5-4493-B014-40547913D35A}">
      <dsp:nvSpPr>
        <dsp:cNvPr id="0" name=""/>
        <dsp:cNvSpPr/>
      </dsp:nvSpPr>
      <dsp:spPr>
        <a:xfrm>
          <a:off x="5379" y="428612"/>
          <a:ext cx="2250879" cy="11330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rgbClr val="002060"/>
              </a:solidFill>
              <a:latin typeface="Book Antiqua" panose="02040602050305030304" pitchFamily="18" charset="0"/>
            </a:rPr>
            <a:t>Análisis del problema</a:t>
          </a:r>
          <a:endParaRPr lang="es-PE" sz="1600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571916" y="428612"/>
        <a:ext cx="1117805" cy="1133074"/>
      </dsp:txXfrm>
    </dsp:sp>
    <dsp:sp modelId="{D28DC052-7830-43AB-875F-9DB78262B25F}">
      <dsp:nvSpPr>
        <dsp:cNvPr id="0" name=""/>
        <dsp:cNvSpPr/>
      </dsp:nvSpPr>
      <dsp:spPr>
        <a:xfrm>
          <a:off x="2031171" y="428612"/>
          <a:ext cx="2658446" cy="1133074"/>
        </a:xfrm>
        <a:prstGeom prst="chevron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solidFill>
                <a:srgbClr val="002060"/>
              </a:solidFill>
              <a:latin typeface="Book Antiqua" panose="02040602050305030304" pitchFamily="18" charset="0"/>
            </a:rPr>
            <a:t>Planificación </a:t>
          </a:r>
          <a:endParaRPr lang="es-PE" sz="1600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2597708" y="428612"/>
        <a:ext cx="1525372" cy="1133074"/>
      </dsp:txXfrm>
    </dsp:sp>
    <dsp:sp modelId="{25E92C8D-412D-4EFF-B945-C5B34C8D25D5}">
      <dsp:nvSpPr>
        <dsp:cNvPr id="0" name=""/>
        <dsp:cNvSpPr/>
      </dsp:nvSpPr>
      <dsp:spPr>
        <a:xfrm>
          <a:off x="4464530" y="428612"/>
          <a:ext cx="2607374" cy="1133074"/>
        </a:xfrm>
        <a:prstGeom prst="chevron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rgbClr val="002060"/>
              </a:solidFill>
              <a:latin typeface="Book Antiqua" panose="02040602050305030304" pitchFamily="18" charset="0"/>
            </a:rPr>
            <a:t>Investigación </a:t>
          </a:r>
          <a:endParaRPr lang="es-PE" sz="1600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5031067" y="428612"/>
        <a:ext cx="1474300" cy="1133074"/>
      </dsp:txXfrm>
    </dsp:sp>
    <dsp:sp modelId="{249BFF60-BAD6-4EBC-A36D-573A49B219B0}">
      <dsp:nvSpPr>
        <dsp:cNvPr id="0" name=""/>
        <dsp:cNvSpPr/>
      </dsp:nvSpPr>
      <dsp:spPr>
        <a:xfrm>
          <a:off x="6846816" y="428612"/>
          <a:ext cx="2433493" cy="1133074"/>
        </a:xfrm>
        <a:prstGeom prst="chevron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solidFill>
                <a:srgbClr val="002060"/>
              </a:solidFill>
              <a:latin typeface="Book Antiqua" panose="02040602050305030304" pitchFamily="18" charset="0"/>
            </a:rPr>
            <a:t>Diseño de la propuesta</a:t>
          </a:r>
          <a:endParaRPr lang="es-PE" sz="1600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7413353" y="428612"/>
        <a:ext cx="1300419" cy="1133074"/>
      </dsp:txXfrm>
    </dsp:sp>
    <dsp:sp modelId="{00BF8AEB-8ED1-4C33-AD40-9EEC42F95757}">
      <dsp:nvSpPr>
        <dsp:cNvPr id="0" name=""/>
        <dsp:cNvSpPr/>
      </dsp:nvSpPr>
      <dsp:spPr>
        <a:xfrm>
          <a:off x="9055221" y="428612"/>
          <a:ext cx="2609782" cy="1133074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solidFill>
                <a:srgbClr val="002060"/>
              </a:solidFill>
              <a:latin typeface="Book Antiqua" panose="02040602050305030304" pitchFamily="18" charset="0"/>
            </a:rPr>
            <a:t>Presentación</a:t>
          </a:r>
          <a:endParaRPr lang="es-PE" sz="1600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9621758" y="428612"/>
        <a:ext cx="1476708" cy="11330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35BCD-10EA-418A-A7C5-4B7D5F9352C8}">
      <dsp:nvSpPr>
        <dsp:cNvPr id="0" name=""/>
        <dsp:cNvSpPr/>
      </dsp:nvSpPr>
      <dsp:spPr>
        <a:xfrm>
          <a:off x="2042108" y="1192861"/>
          <a:ext cx="2794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56826" y="45720"/>
              </a:lnTo>
              <a:lnTo>
                <a:pt x="156826" y="51410"/>
              </a:lnTo>
              <a:lnTo>
                <a:pt x="279452" y="5141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>
            <a:latin typeface="Book Antiqua" panose="02040602050305030304" pitchFamily="18" charset="0"/>
          </a:endParaRPr>
        </a:p>
      </dsp:txBody>
      <dsp:txXfrm>
        <a:off x="2174082" y="1236411"/>
        <a:ext cx="15505" cy="4341"/>
      </dsp:txXfrm>
    </dsp:sp>
    <dsp:sp modelId="{7F81207B-D167-49A2-82B8-73FAF9459946}">
      <dsp:nvSpPr>
        <dsp:cNvPr id="0" name=""/>
        <dsp:cNvSpPr/>
      </dsp:nvSpPr>
      <dsp:spPr>
        <a:xfrm>
          <a:off x="158285" y="372226"/>
          <a:ext cx="1885622" cy="17327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FFBF0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>
              <a:latin typeface="Book Antiqua" panose="02040602050305030304" pitchFamily="18" charset="0"/>
            </a:rPr>
            <a:t>Leen y discuten sobre el problema, sus características, sus causas e implicancias</a:t>
          </a:r>
          <a:endParaRPr lang="es-PE" sz="1200" kern="1200" dirty="0">
            <a:latin typeface="Book Antiqua" panose="02040602050305030304" pitchFamily="18" charset="0"/>
          </a:endParaRPr>
        </a:p>
      </dsp:txBody>
      <dsp:txXfrm>
        <a:off x="158285" y="372226"/>
        <a:ext cx="1885622" cy="1732710"/>
      </dsp:txXfrm>
    </dsp:sp>
    <dsp:sp modelId="{7E37466E-9D16-43A9-8677-ACA1B24DFAF1}">
      <dsp:nvSpPr>
        <dsp:cNvPr id="0" name=""/>
        <dsp:cNvSpPr/>
      </dsp:nvSpPr>
      <dsp:spPr>
        <a:xfrm>
          <a:off x="4499810" y="1198552"/>
          <a:ext cx="403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309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>
            <a:latin typeface="Book Antiqua" panose="02040602050305030304" pitchFamily="18" charset="0"/>
          </a:endParaRPr>
        </a:p>
      </dsp:txBody>
      <dsp:txXfrm>
        <a:off x="4690514" y="1242101"/>
        <a:ext cx="21684" cy="4341"/>
      </dsp:txXfrm>
    </dsp:sp>
    <dsp:sp modelId="{26FDFC2C-02EC-46B6-B8B9-328B22DA789E}">
      <dsp:nvSpPr>
        <dsp:cNvPr id="0" name=""/>
        <dsp:cNvSpPr/>
      </dsp:nvSpPr>
      <dsp:spPr>
        <a:xfrm>
          <a:off x="2353961" y="377917"/>
          <a:ext cx="2147649" cy="17327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93F118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Book Antiqua" panose="02040602050305030304" pitchFamily="18" charset="0"/>
            </a:rPr>
            <a:t>Los equipos de trabajo diseñan preguntas, seleccionan fuentes, medios, toman decisiones sobre los procedimientos y los recursos, asumen responsabilidades, roles y estiman los tiempos necesarios.</a:t>
          </a:r>
          <a:endParaRPr lang="es-PE" sz="1200" kern="1200" dirty="0">
            <a:latin typeface="Book Antiqua" panose="02040602050305030304" pitchFamily="18" charset="0"/>
          </a:endParaRPr>
        </a:p>
      </dsp:txBody>
      <dsp:txXfrm>
        <a:off x="2353961" y="377917"/>
        <a:ext cx="2147649" cy="1732710"/>
      </dsp:txXfrm>
    </dsp:sp>
    <dsp:sp modelId="{F5C25D44-4EDA-4AAF-B221-45570FC7B671}">
      <dsp:nvSpPr>
        <dsp:cNvPr id="0" name=""/>
        <dsp:cNvSpPr/>
      </dsp:nvSpPr>
      <dsp:spPr>
        <a:xfrm>
          <a:off x="6819126" y="1198552"/>
          <a:ext cx="403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309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>
            <a:latin typeface="Book Antiqua" panose="02040602050305030304" pitchFamily="18" charset="0"/>
          </a:endParaRPr>
        </a:p>
      </dsp:txBody>
      <dsp:txXfrm>
        <a:off x="7009830" y="1242101"/>
        <a:ext cx="21684" cy="4341"/>
      </dsp:txXfrm>
    </dsp:sp>
    <dsp:sp modelId="{CDBB0C7E-8B42-46BD-B3A2-664142977240}">
      <dsp:nvSpPr>
        <dsp:cNvPr id="0" name=""/>
        <dsp:cNvSpPr/>
      </dsp:nvSpPr>
      <dsp:spPr>
        <a:xfrm>
          <a:off x="4935303" y="377917"/>
          <a:ext cx="1885622" cy="17327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30E744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latin typeface="Book Antiqua" panose="02040602050305030304" pitchFamily="18" charset="0"/>
            </a:rPr>
            <a:t>En esta fase los estudiantes exploran diferentes enforques y opciones, evalúan los pros y contra antes de sustentarlas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300" kern="1200" dirty="0">
            <a:latin typeface="Book Antiqua" panose="02040602050305030304" pitchFamily="18" charset="0"/>
          </a:endParaRPr>
        </a:p>
      </dsp:txBody>
      <dsp:txXfrm>
        <a:off x="4935303" y="377917"/>
        <a:ext cx="1885622" cy="1732710"/>
      </dsp:txXfrm>
    </dsp:sp>
    <dsp:sp modelId="{FF2CBBE5-4A69-4A00-882A-64801163D040}">
      <dsp:nvSpPr>
        <dsp:cNvPr id="0" name=""/>
        <dsp:cNvSpPr/>
      </dsp:nvSpPr>
      <dsp:spPr>
        <a:xfrm>
          <a:off x="9138442" y="1198552"/>
          <a:ext cx="3088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884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>
            <a:latin typeface="Book Antiqua" panose="02040602050305030304" pitchFamily="18" charset="0"/>
          </a:endParaRPr>
        </a:p>
      </dsp:txBody>
      <dsp:txXfrm>
        <a:off x="9284381" y="1242101"/>
        <a:ext cx="16972" cy="4341"/>
      </dsp:txXfrm>
    </dsp:sp>
    <dsp:sp modelId="{AFAF4C32-348A-417F-90D8-3FB0FF575920}">
      <dsp:nvSpPr>
        <dsp:cNvPr id="0" name=""/>
        <dsp:cNvSpPr/>
      </dsp:nvSpPr>
      <dsp:spPr>
        <a:xfrm>
          <a:off x="7254619" y="377917"/>
          <a:ext cx="1885622" cy="17327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46DDBD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>
              <a:latin typeface="Book Antiqua" panose="02040602050305030304" pitchFamily="18" charset="0"/>
            </a:rPr>
            <a:t>Los estudiantes requieren analizar, comparar para poder tomar decisiones</a:t>
          </a:r>
          <a:endParaRPr lang="es-PE" sz="1300" kern="1200" dirty="0">
            <a:latin typeface="Book Antiqua" panose="02040602050305030304" pitchFamily="18" charset="0"/>
            <a:ea typeface="+mn-ea"/>
            <a:cs typeface="+mn-cs"/>
          </a:endParaRPr>
        </a:p>
      </dsp:txBody>
      <dsp:txXfrm>
        <a:off x="7254619" y="377917"/>
        <a:ext cx="1885622" cy="1732710"/>
      </dsp:txXfrm>
    </dsp:sp>
    <dsp:sp modelId="{100DBC3E-FF0F-4B29-8B08-74C68A292845}">
      <dsp:nvSpPr>
        <dsp:cNvPr id="0" name=""/>
        <dsp:cNvSpPr/>
      </dsp:nvSpPr>
      <dsp:spPr>
        <a:xfrm>
          <a:off x="9479692" y="377917"/>
          <a:ext cx="2378562" cy="17327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5A99D3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Book Antiqua" panose="02040602050305030304" pitchFamily="18" charset="0"/>
            </a:rPr>
            <a:t>Comparten el proceso experimentado y las lecciones aprendidas (reflexionan). La propuesta se somete a la evaluación del profesor y de la clase</a:t>
          </a:r>
          <a:r>
            <a:rPr lang="es-ES" sz="1000" kern="1200" dirty="0">
              <a:latin typeface="Book Antiqua" panose="02040602050305030304" pitchFamily="18" charset="0"/>
            </a:rPr>
            <a:t>.</a:t>
          </a:r>
          <a:endParaRPr lang="es-PE" sz="1000" kern="1200" dirty="0">
            <a:latin typeface="Book Antiqua" panose="02040602050305030304" pitchFamily="18" charset="0"/>
          </a:endParaRPr>
        </a:p>
      </dsp:txBody>
      <dsp:txXfrm>
        <a:off x="9479692" y="377917"/>
        <a:ext cx="2378562" cy="17327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AD12C-B9B5-4493-B014-40547913D35A}">
      <dsp:nvSpPr>
        <dsp:cNvPr id="0" name=""/>
        <dsp:cNvSpPr/>
      </dsp:nvSpPr>
      <dsp:spPr>
        <a:xfrm>
          <a:off x="0" y="0"/>
          <a:ext cx="3993978" cy="67592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solidFill>
                <a:srgbClr val="002060"/>
              </a:solidFill>
              <a:latin typeface="Book Antiqua" panose="02040602050305030304" pitchFamily="18" charset="0"/>
            </a:rPr>
            <a:t>Análisis del problema</a:t>
          </a:r>
          <a:endParaRPr lang="es-PE" sz="2200" b="1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337961" y="0"/>
        <a:ext cx="3318057" cy="675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C3284-BCC2-44B0-936C-92025EC14BD3}" type="datetimeFigureOut">
              <a:rPr lang="es-PE" smtClean="0"/>
              <a:t>14/05/2025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12324-7B5B-4CD4-BD2C-C62AEE5497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96517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12324-7B5B-4CD4-BD2C-C62AEE549761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614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9FCA7D-A1B2-A72D-B9ED-2314AB9BA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84005F-827F-CA95-A3F3-5907A6EA8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E7152E-A788-D6D4-BE13-CC733565C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4DD1-F624-4C45-8C03-3F06ACE70E10}" type="datetimeFigureOut">
              <a:rPr lang="es-PE" smtClean="0"/>
              <a:t>14/05/2025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30D7CC-B70A-026B-546D-4FA9DB332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B6FA7F-F642-A213-6B6F-933C37CD6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08D8-2218-40BC-9C80-FC940DFBA8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332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AA859-BA29-30D4-F56B-82389FA03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567714-EAF5-263B-72B9-E2499A6C7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584796-14A9-5468-9CE0-A2C0A97E2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4DD1-F624-4C45-8C03-3F06ACE70E10}" type="datetimeFigureOut">
              <a:rPr lang="es-PE" smtClean="0"/>
              <a:t>14/05/2025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3E58FF-39A2-99A4-55B5-195CFB0BD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076779-3C27-0635-8198-2AFF92E6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08D8-2218-40BC-9C80-FC940DFBA8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735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557E572-BD6B-C833-2F73-327208E6F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D11703-5B94-F48E-38D0-F50F01154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CE4488-F8AF-E20A-0398-989CBC8A1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4DD1-F624-4C45-8C03-3F06ACE70E10}" type="datetimeFigureOut">
              <a:rPr lang="es-PE" smtClean="0"/>
              <a:t>14/05/2025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906804-5E5E-739E-A47B-215448D94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9AA97C-0636-84B5-6F85-B388A19DA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08D8-2218-40BC-9C80-FC940DFBA8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7535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70DC6-E727-EA63-EBE4-2897D7C9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926977-19B2-BB5F-F487-0260AF02B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B1CFC9-DD54-C4F3-B794-0747E271E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4DD1-F624-4C45-8C03-3F06ACE70E10}" type="datetimeFigureOut">
              <a:rPr lang="es-PE" smtClean="0"/>
              <a:t>14/05/2025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098231-619D-7EA6-5CE8-EA3BC68C7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582F1C-8133-4861-3E0A-F110DCD0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08D8-2218-40BC-9C80-FC940DFBA8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441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79305-85A8-F311-CF1F-DA0ADDE9F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16079F-5462-028C-5CD5-E4AC5C7CC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0A9852-B7E8-73CE-4F6A-417C1F80F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4DD1-F624-4C45-8C03-3F06ACE70E10}" type="datetimeFigureOut">
              <a:rPr lang="es-PE" smtClean="0"/>
              <a:t>14/05/2025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71C51B-A5B9-F1F7-9A80-349FD890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3FAA08-DA2F-103B-EBC2-7394D04E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08D8-2218-40BC-9C80-FC940DFBA8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180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C9D484-041A-CCBF-0230-1AA6412CB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D42AAA-E4D2-A587-4BFB-6DA71F90C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A0485C-78F1-60A7-7382-FE3EFBE63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B7ADAC-E55C-D126-427B-970C50457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4DD1-F624-4C45-8C03-3F06ACE70E10}" type="datetimeFigureOut">
              <a:rPr lang="es-PE" smtClean="0"/>
              <a:t>14/05/2025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07DB26-6C0F-351E-10C6-79375A4B1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F05F47-94BE-3AE7-F603-563FFDAD8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08D8-2218-40BC-9C80-FC940DFBA8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0188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D731B0-26A7-39FE-DC43-61241EF81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3EB98B-E743-BCD9-6B34-E248FA3C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481B2B-67C0-AFB9-BD0B-847926C9D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3FFCE9B-C2C4-0F0B-5815-1014C39A9E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34B9A7C-E917-900D-2882-7BFF7F800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1CE53B5-6491-DDF4-91E0-1B4AAF28A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4DD1-F624-4C45-8C03-3F06ACE70E10}" type="datetimeFigureOut">
              <a:rPr lang="es-PE" smtClean="0"/>
              <a:t>14/05/2025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2FE06BB-BC4A-A7FB-3503-8686BA6C3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8C917D-FEC1-01B0-2682-71D8AE54A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08D8-2218-40BC-9C80-FC940DFBA8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276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9D64C-9BC2-0514-173C-CF2CE4C6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6621311-14D2-29A9-DAA6-63D3A9AF1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4DD1-F624-4C45-8C03-3F06ACE70E10}" type="datetimeFigureOut">
              <a:rPr lang="es-PE" smtClean="0"/>
              <a:t>14/05/2025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E30646A-305C-BBD1-4B73-42F606633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4074FB-4823-EDEB-0683-093320BBD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08D8-2218-40BC-9C80-FC940DFBA8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205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108FB93-64A4-84B4-9322-98798FC1C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4DD1-F624-4C45-8C03-3F06ACE70E10}" type="datetimeFigureOut">
              <a:rPr lang="es-PE" smtClean="0"/>
              <a:t>14/05/2025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A308AC-8637-323C-2C30-003975F30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78A685-F359-D035-38A0-5E9E6F971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08D8-2218-40BC-9C80-FC940DFBA8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9799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BF698-AC6A-4725-C26E-C0F15448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6126EF-089C-00D7-EF62-F784EC2DE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D0AC7C-6FF1-6F45-B91A-DBF847998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B7C563-797A-F935-B304-58D920665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4DD1-F624-4C45-8C03-3F06ACE70E10}" type="datetimeFigureOut">
              <a:rPr lang="es-PE" smtClean="0"/>
              <a:t>14/05/2025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7F3D69-1C5F-C804-AB5F-EBB75C636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DA1DD9-EA0C-9DA2-37A4-09B028F7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08D8-2218-40BC-9C80-FC940DFBA8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856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C3B75-5594-F025-3780-0898B2251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A15200E-66AA-08BF-4C66-FE06AED5F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A0C2FE-DC0F-88BA-46C7-189062E02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A75669-67D5-974D-46B4-9A9ECAE9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4DD1-F624-4C45-8C03-3F06ACE70E10}" type="datetimeFigureOut">
              <a:rPr lang="es-PE" smtClean="0"/>
              <a:t>14/05/2025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841FDC-B830-0DB6-00AB-8D5D1B764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480424-C6D1-4A29-A7BC-E97C9048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08D8-2218-40BC-9C80-FC940DFBA8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392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2BFD0DD-FDE0-5898-B04D-313B7BBD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8E3DF4-A400-2C81-D0C1-CD7FF7F85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07276F-3EED-6CC1-E752-DB2888E09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94DD1-F624-4C45-8C03-3F06ACE70E10}" type="datetimeFigureOut">
              <a:rPr lang="es-PE" smtClean="0"/>
              <a:t>14/05/2025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D0FD5B-F4CE-5FFE-F464-16C49A070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43A2D3-86BE-6923-A95B-16889E081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408D8-2218-40BC-9C80-FC940DFBA8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556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0;p13" descr="C:\Documents and Settings\JRAMOS\Mis documentos\Mis imágenes\LOGO_MED.bmp">
            <a:extLst>
              <a:ext uri="{FF2B5EF4-FFF2-40B4-BE49-F238E27FC236}">
                <a16:creationId xmlns:a16="http://schemas.microsoft.com/office/drawing/2014/main" id="{4145BB61-0D0D-48A2-85CA-085756570F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1495" y="172987"/>
            <a:ext cx="794272" cy="102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1;p13" descr="Logo - GRA">
            <a:extLst>
              <a:ext uri="{FF2B5EF4-FFF2-40B4-BE49-F238E27FC236}">
                <a16:creationId xmlns:a16="http://schemas.microsoft.com/office/drawing/2014/main" id="{B20F017D-01A2-4F9B-9A78-9C13A017158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02453" y="172532"/>
            <a:ext cx="794272" cy="10079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2;p13">
            <a:extLst>
              <a:ext uri="{FF2B5EF4-FFF2-40B4-BE49-F238E27FC236}">
                <a16:creationId xmlns:a16="http://schemas.microsoft.com/office/drawing/2014/main" id="{6CB55958-A5D5-4E25-ADF7-D1359D441979}"/>
              </a:ext>
            </a:extLst>
          </p:cNvPr>
          <p:cNvSpPr txBox="1"/>
          <p:nvPr/>
        </p:nvSpPr>
        <p:spPr>
          <a:xfrm>
            <a:off x="5000623" y="1394058"/>
            <a:ext cx="7191376" cy="523220"/>
          </a:xfrm>
          <a:prstGeom prst="rect">
            <a:avLst/>
          </a:prstGeom>
          <a:solidFill>
            <a:srgbClr val="2A7DA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PE" sz="2800" b="1" i="0" u="none" strike="noStrike" cap="none" dirty="0">
                <a:solidFill>
                  <a:schemeClr val="bg1"/>
                </a:solidFill>
                <a:latin typeface="Lucida Sans Unicode" panose="020B0602030504020204" pitchFamily="34" charset="0"/>
                <a:ea typeface="Arial"/>
                <a:cs typeface="Lucida Sans Unicode" panose="020B0602030504020204" pitchFamily="34" charset="0"/>
                <a:sym typeface="Arial"/>
              </a:rPr>
              <a:t>NIVEL SECUNDARIA</a:t>
            </a:r>
            <a:endParaRPr sz="1400" b="1" i="0" u="none" strike="noStrike" cap="none" dirty="0">
              <a:solidFill>
                <a:schemeClr val="bg1"/>
              </a:solidFill>
              <a:latin typeface="Lucida Sans Unicode" panose="020B0602030504020204" pitchFamily="34" charset="0"/>
              <a:ea typeface="Arial"/>
              <a:cs typeface="Lucida Sans Unicode" panose="020B0602030504020204" pitchFamily="34" charset="0"/>
              <a:sym typeface="Arial"/>
            </a:endParaRPr>
          </a:p>
        </p:txBody>
      </p:sp>
      <p:sp>
        <p:nvSpPr>
          <p:cNvPr id="10" name="Google Shape;94;p13"/>
          <p:cNvSpPr txBox="1"/>
          <p:nvPr/>
        </p:nvSpPr>
        <p:spPr>
          <a:xfrm>
            <a:off x="5000624" y="5506393"/>
            <a:ext cx="7191376" cy="369291"/>
          </a:xfrm>
          <a:prstGeom prst="rect">
            <a:avLst/>
          </a:prstGeom>
          <a:solidFill>
            <a:srgbClr val="2A7DA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2800"/>
              <a:buNone/>
              <a:defRPr sz="2800" b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PE" sz="1800" b="1" i="0" u="none" strike="noStrike" cap="none" dirty="0">
                <a:solidFill>
                  <a:schemeClr val="bg1"/>
                </a:solidFill>
                <a:latin typeface="Lucida Sans Unicode" panose="020B0602030504020204" pitchFamily="34" charset="0"/>
                <a:ea typeface="Arial"/>
                <a:cs typeface="Lucida Sans Unicode" panose="020B0602030504020204" pitchFamily="34" charset="0"/>
                <a:sym typeface="Arial"/>
              </a:rPr>
              <a:t>APRENDIZAJE BASADO EN PROBLEMAS</a:t>
            </a:r>
            <a:endParaRPr lang="es-PE" sz="1050" b="1" i="0" u="none" strike="noStrike" cap="none" dirty="0">
              <a:solidFill>
                <a:schemeClr val="bg1"/>
              </a:solidFill>
              <a:latin typeface="Lucida Sans Unicode" panose="020B0602030504020204" pitchFamily="34" charset="0"/>
              <a:ea typeface="Arial"/>
              <a:cs typeface="Lucida Sans Unicode" panose="020B0602030504020204" pitchFamily="34" charset="0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2DFDD90-8FF4-3627-E559-992B16563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5000625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734C6DA-63DE-E8FA-0FF2-15213B39AA46}"/>
              </a:ext>
            </a:extLst>
          </p:cNvPr>
          <p:cNvSpPr/>
          <p:nvPr/>
        </p:nvSpPr>
        <p:spPr>
          <a:xfrm>
            <a:off x="-1" y="-2184"/>
            <a:ext cx="5000624" cy="307736"/>
          </a:xfrm>
          <a:prstGeom prst="rect">
            <a:avLst/>
          </a:prstGeom>
          <a:solidFill>
            <a:srgbClr val="2A7DA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s-PE" sz="14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PROGRAMA DE FORMACIÓN DOCENTE EN SERVICIO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29359AA-147A-6306-AB7E-ADD6CE6F090D}"/>
              </a:ext>
            </a:extLst>
          </p:cNvPr>
          <p:cNvSpPr txBox="1"/>
          <p:nvPr/>
        </p:nvSpPr>
        <p:spPr>
          <a:xfrm>
            <a:off x="5548311" y="300578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Módulo formativo N.º 3</a:t>
            </a:r>
          </a:p>
          <a:p>
            <a:pPr algn="ctr"/>
            <a:r>
              <a:rPr lang="es-MX" sz="2400" b="1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Metodologías activas para desarrollar el pensamiento de orden superior</a:t>
            </a:r>
            <a:endParaRPr lang="es-PE" sz="2400" dirty="0">
              <a:solidFill>
                <a:srgbClr val="00206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702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186CF-30C1-421E-5122-312E02136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B007D20-3A73-A493-413F-29ED258698C1}"/>
              </a:ext>
            </a:extLst>
          </p:cNvPr>
          <p:cNvSpPr txBox="1"/>
          <p:nvPr/>
        </p:nvSpPr>
        <p:spPr>
          <a:xfrm>
            <a:off x="2495550" y="704588"/>
            <a:ext cx="7980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kern="100" dirty="0">
                <a:solidFill>
                  <a:schemeClr val="accent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Fases del Aprendizaje </a:t>
            </a:r>
            <a:r>
              <a:rPr lang="es-ES" sz="2400" b="1" kern="100" dirty="0">
                <a:solidFill>
                  <a:schemeClr val="accent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s-ES" sz="2400" b="1" kern="100" dirty="0">
                <a:solidFill>
                  <a:schemeClr val="accent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asado en Problemas</a:t>
            </a:r>
            <a:endParaRPr lang="es-PE" sz="2400" b="1" dirty="0">
              <a:solidFill>
                <a:schemeClr val="accent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741B2B5-9286-38B3-C4C0-B9677EC72705}"/>
              </a:ext>
            </a:extLst>
          </p:cNvPr>
          <p:cNvSpPr txBox="1"/>
          <p:nvPr/>
        </p:nvSpPr>
        <p:spPr>
          <a:xfrm>
            <a:off x="361465" y="2346487"/>
            <a:ext cx="6325085" cy="3970318"/>
          </a:xfrm>
          <a:prstGeom prst="rect">
            <a:avLst/>
          </a:prstGeom>
          <a:solidFill>
            <a:srgbClr val="EDFFFF"/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Para poder construir posibles soluciones al problema, </a:t>
            </a:r>
            <a:r>
              <a:rPr lang="es-ES" b="1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debemos analizar, comparar y validar los datos recogidos</a:t>
            </a:r>
            <a:r>
              <a:rPr lang="es-ES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; buscar sus </a:t>
            </a:r>
            <a:r>
              <a:rPr lang="es-ES" b="1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conexiones, identificar y describir las causas probables; hacer inferencias, cotejar puntos de vista, discutir y acordar conclusiones</a:t>
            </a:r>
            <a:r>
              <a:rPr lang="es-ES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buNone/>
            </a:pPr>
            <a:r>
              <a:rPr lang="es-ES" i="1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En esta fase, la función ejecutiva que destaca es la de flexibilidad cognitiva, pues los estudiantes se enfrentan a un reto que deben solucionar creativamente.</a:t>
            </a:r>
          </a:p>
          <a:p>
            <a:pPr algn="just">
              <a:buNone/>
            </a:pPr>
            <a:r>
              <a:rPr lang="es-MX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Esta es la </a:t>
            </a:r>
            <a:r>
              <a:rPr lang="es-MX" b="1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fase central del aprendizaje activo</a:t>
            </a:r>
            <a:r>
              <a:rPr lang="es-MX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. Se basa en la idea de que el </a:t>
            </a:r>
            <a:r>
              <a:rPr lang="es-MX" b="1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conocimiento se construye a través de la exploración y la interacción con la información</a:t>
            </a:r>
            <a:r>
              <a:rPr lang="es-MX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. Se relaciona con las teorías constructivistas en general y con la importancia de la actividad mental del estudiante en el proceso de aprendizaje (Piaget).</a:t>
            </a:r>
            <a:endParaRPr lang="es-ES" kern="0" dirty="0">
              <a:solidFill>
                <a:srgbClr val="000001"/>
              </a:solidFill>
              <a:latin typeface="Book Antiqua" panose="0204060205030503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144E320-F332-7005-FA57-F20EA7DDC2D1}"/>
              </a:ext>
            </a:extLst>
          </p:cNvPr>
          <p:cNvSpPr txBox="1"/>
          <p:nvPr/>
        </p:nvSpPr>
        <p:spPr>
          <a:xfrm>
            <a:off x="7600951" y="2346487"/>
            <a:ext cx="3762374" cy="3970318"/>
          </a:xfrm>
          <a:prstGeom prst="rect">
            <a:avLst/>
          </a:prstGeom>
          <a:solidFill>
            <a:srgbClr val="46DDBD"/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PE" b="1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Actividades sugeridas: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Recopilación de información.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Análisis y síntesis de la información. A</a:t>
            </a:r>
            <a:r>
              <a:rPr lang="es-MX" dirty="0">
                <a:latin typeface="Book Antiqua" panose="02040602050305030304" pitchFamily="18" charset="0"/>
              </a:rPr>
              <a:t>analizan la información recopilada, la contrastan, identifican patrones, extraen ideas principales y elaboran resúmenes o esquemas (</a:t>
            </a:r>
            <a:r>
              <a:rPr lang="es-MX" b="1" dirty="0">
                <a:latin typeface="Book Antiqua" panose="02040602050305030304" pitchFamily="18" charset="0"/>
              </a:rPr>
              <a:t>Desarrollo del pensamiento crítico).</a:t>
            </a:r>
            <a:endParaRPr lang="es-PE" kern="0" dirty="0">
              <a:solidFill>
                <a:srgbClr val="000001"/>
              </a:solidFill>
              <a:latin typeface="Book Antiqua" panose="02040602050305030304" pitchFamily="18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Discusión y propuesta en común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Consulta con expertos.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Experimentación y observación.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6A208C6-C993-A4AA-1AFC-4BC19AA3F6FC}"/>
              </a:ext>
            </a:extLst>
          </p:cNvPr>
          <p:cNvGrpSpPr/>
          <p:nvPr/>
        </p:nvGrpSpPr>
        <p:grpSpPr>
          <a:xfrm>
            <a:off x="562706" y="1288534"/>
            <a:ext cx="3571144" cy="813391"/>
            <a:chOff x="3920738" y="495624"/>
            <a:chExt cx="2289788" cy="99506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Flecha: cheurón 11">
              <a:extLst>
                <a:ext uri="{FF2B5EF4-FFF2-40B4-BE49-F238E27FC236}">
                  <a16:creationId xmlns:a16="http://schemas.microsoft.com/office/drawing/2014/main" id="{4F2853E6-71EE-940A-D3EC-B2870C61C469}"/>
                </a:ext>
              </a:extLst>
            </p:cNvPr>
            <p:cNvSpPr/>
            <p:nvPr/>
          </p:nvSpPr>
          <p:spPr>
            <a:xfrm>
              <a:off x="3920738" y="495624"/>
              <a:ext cx="2289788" cy="995063"/>
            </a:xfrm>
            <a:prstGeom prst="chevron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4900445"/>
                <a:satOff val="-20388"/>
                <a:lumOff val="4804"/>
                <a:alphaOff val="0"/>
              </a:schemeClr>
            </a:fillRef>
            <a:effectRef idx="2">
              <a:schemeClr val="accent4"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PE" sz="2200"/>
            </a:p>
          </p:txBody>
        </p:sp>
        <p:sp>
          <p:nvSpPr>
            <p:cNvPr id="13" name="Flecha: cheurón 4">
              <a:extLst>
                <a:ext uri="{FF2B5EF4-FFF2-40B4-BE49-F238E27FC236}">
                  <a16:creationId xmlns:a16="http://schemas.microsoft.com/office/drawing/2014/main" id="{86678F04-A39F-1FE6-DF1A-31E4E50418C7}"/>
                </a:ext>
              </a:extLst>
            </p:cNvPr>
            <p:cNvSpPr txBox="1"/>
            <p:nvPr/>
          </p:nvSpPr>
          <p:spPr>
            <a:xfrm>
              <a:off x="4418270" y="495624"/>
              <a:ext cx="1294725" cy="9950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200" kern="1200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Investigación </a:t>
              </a:r>
              <a:endParaRPr lang="es-PE" sz="2200" kern="1200" dirty="0">
                <a:solidFill>
                  <a:srgbClr val="002060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A80DF5A-150D-FDB8-E7CB-E53F54B93D62}"/>
              </a:ext>
            </a:extLst>
          </p:cNvPr>
          <p:cNvSpPr/>
          <p:nvPr/>
        </p:nvSpPr>
        <p:spPr>
          <a:xfrm>
            <a:off x="0" y="135327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</a:rPr>
              <a:t>ANALIZA</a:t>
            </a:r>
          </a:p>
        </p:txBody>
      </p:sp>
    </p:spTree>
    <p:extLst>
      <p:ext uri="{BB962C8B-B14F-4D97-AF65-F5344CB8AC3E}">
        <p14:creationId xmlns:p14="http://schemas.microsoft.com/office/powerpoint/2010/main" val="99181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BEB0E-C3C6-1106-4CB1-6F984F659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55D5F14-0A04-1F8D-D05C-B5FFB886962B}"/>
              </a:ext>
            </a:extLst>
          </p:cNvPr>
          <p:cNvSpPr txBox="1"/>
          <p:nvPr/>
        </p:nvSpPr>
        <p:spPr>
          <a:xfrm>
            <a:off x="2781300" y="708792"/>
            <a:ext cx="7313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kern="100" dirty="0">
                <a:solidFill>
                  <a:schemeClr val="accent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Fases del Aprendizaje </a:t>
            </a:r>
            <a:r>
              <a:rPr lang="es-ES" sz="2400" b="1" kern="100" dirty="0">
                <a:solidFill>
                  <a:schemeClr val="accent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s-ES" sz="2400" b="1" kern="100" dirty="0">
                <a:solidFill>
                  <a:schemeClr val="accent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asado en Problemas</a:t>
            </a:r>
            <a:endParaRPr lang="es-PE" sz="2400" b="1" dirty="0">
              <a:solidFill>
                <a:schemeClr val="accent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5242C0F-3A09-3DFD-687A-D1BF8A1AC4EF}"/>
              </a:ext>
            </a:extLst>
          </p:cNvPr>
          <p:cNvSpPr txBox="1"/>
          <p:nvPr/>
        </p:nvSpPr>
        <p:spPr>
          <a:xfrm>
            <a:off x="268928" y="2257815"/>
            <a:ext cx="7170097" cy="4247317"/>
          </a:xfrm>
          <a:prstGeom prst="rect">
            <a:avLst/>
          </a:prstGeom>
          <a:solidFill>
            <a:srgbClr val="EDFFFF"/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En esta fase, debemos </a:t>
            </a:r>
            <a:r>
              <a:rPr lang="es-ES" b="1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proponer ideas respecto a posibles soluciones al problema sobre la base de los hallazgos encontrados en la investigación</a:t>
            </a:r>
            <a:r>
              <a:rPr lang="es-ES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Se trata de </a:t>
            </a:r>
            <a:r>
              <a:rPr lang="es-ES" b="1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explorar diferentes enfoques y opciones</a:t>
            </a:r>
            <a:r>
              <a:rPr lang="es-ES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b="1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evaluar sus pros y contras antes de tomar una decisión y sustentarla</a:t>
            </a:r>
            <a:r>
              <a:rPr lang="es-ES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buNone/>
            </a:pPr>
            <a:r>
              <a:rPr lang="es-ES" i="1" kern="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La función ejecutiva que está involucrada en este momento es, la de planificación, pues esta está directamente relacionada con la toma de decisiones.</a:t>
            </a:r>
          </a:p>
          <a:p>
            <a:pPr algn="just">
              <a:buNone/>
            </a:pPr>
            <a:r>
              <a:rPr lang="es-MX" dirty="0">
                <a:latin typeface="Book Antiqua" panose="02040602050305030304" pitchFamily="18" charset="0"/>
              </a:rPr>
              <a:t>Esta fase implica la </a:t>
            </a:r>
            <a:r>
              <a:rPr lang="es-MX" b="1" dirty="0">
                <a:latin typeface="Book Antiqua" panose="02040602050305030304" pitchFamily="18" charset="0"/>
              </a:rPr>
              <a:t>aplicación del conocimiento adquirido para proponer soluciones creativas y fundamentadas al problema</a:t>
            </a:r>
            <a:r>
              <a:rPr lang="es-MX" dirty="0">
                <a:latin typeface="Book Antiqua" panose="02040602050305030304" pitchFamily="18" charset="0"/>
              </a:rPr>
              <a:t>. Se relaciona con la teoría de resolución de problemas y el desarrollo del pensamiento creativo. También se vincula con la competencia de "resolver problemas de gestión de datos e incertidumbre" (en el área de Matemática) y otras competencias transversales del currículo nacional.</a:t>
            </a:r>
            <a:endParaRPr lang="es-ES" i="1" kern="0" dirty="0">
              <a:solidFill>
                <a:srgbClr val="000001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F0592F1-3FC5-DBDC-495D-58B4CA738CDD}"/>
              </a:ext>
            </a:extLst>
          </p:cNvPr>
          <p:cNvSpPr txBox="1"/>
          <p:nvPr/>
        </p:nvSpPr>
        <p:spPr>
          <a:xfrm>
            <a:off x="8002109" y="2257815"/>
            <a:ext cx="3704115" cy="3693319"/>
          </a:xfrm>
          <a:prstGeom prst="rect">
            <a:avLst/>
          </a:prstGeom>
          <a:solidFill>
            <a:srgbClr val="46DEBF"/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PE" b="1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Actividades sugeridas: </a:t>
            </a:r>
          </a:p>
          <a:p>
            <a:pPr marL="84138" indent="-84138" algn="just">
              <a:buFontTx/>
              <a:buChar char="-"/>
            </a:pPr>
            <a:r>
              <a:rPr lang="es-PE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Análisis de posibles soluciones.</a:t>
            </a:r>
          </a:p>
          <a:p>
            <a:pPr marL="84138" indent="-84138" algn="just">
              <a:buFontTx/>
              <a:buChar char="-"/>
            </a:pPr>
            <a:r>
              <a:rPr lang="es-PE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Evaluación de soluciones. </a:t>
            </a:r>
          </a:p>
          <a:p>
            <a:pPr marL="84138" indent="-84138" algn="just">
              <a:buFontTx/>
              <a:buChar char="-"/>
            </a:pPr>
            <a:r>
              <a:rPr lang="es-PE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Selección de mejor solución (Consenso grupal)</a:t>
            </a:r>
          </a:p>
          <a:p>
            <a:pPr marL="84138" indent="-84138" algn="just">
              <a:buFontTx/>
              <a:buChar char="-"/>
            </a:pPr>
            <a:r>
              <a:rPr lang="es-PE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Diseño de la propuesta. </a:t>
            </a:r>
          </a:p>
          <a:p>
            <a:pPr marL="263525" indent="-179388" algn="just">
              <a:buFont typeface="Arial" panose="020B0604020202020204" pitchFamily="34" charset="0"/>
              <a:buChar char="•"/>
            </a:pPr>
            <a:r>
              <a:rPr lang="es-MX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Descripción clara de la solución.</a:t>
            </a:r>
          </a:p>
          <a:p>
            <a:pPr marL="263525" indent="-179388" algn="just">
              <a:buFont typeface="Arial" panose="020B0604020202020204" pitchFamily="34" charset="0"/>
              <a:buChar char="•"/>
            </a:pPr>
            <a:r>
              <a:rPr lang="es-MX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Plan de implementación (pasos, recursos, responsables).</a:t>
            </a:r>
          </a:p>
          <a:p>
            <a:pPr marL="263525" indent="-179388" algn="just">
              <a:buFont typeface="Arial" panose="020B0604020202020204" pitchFamily="34" charset="0"/>
              <a:buChar char="•"/>
            </a:pPr>
            <a:r>
              <a:rPr lang="es-MX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Justificación teórica y práctica.</a:t>
            </a:r>
          </a:p>
          <a:p>
            <a:pPr marL="263525" indent="-179388" algn="just">
              <a:buFont typeface="Arial" panose="020B0604020202020204" pitchFamily="34" charset="0"/>
              <a:buChar char="•"/>
            </a:pPr>
            <a:r>
              <a:rPr lang="es-MX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Posibles resultados e impacto.</a:t>
            </a:r>
          </a:p>
          <a:p>
            <a:pPr marL="263525" indent="-179388" algn="just">
              <a:buFont typeface="Arial" panose="020B0604020202020204" pitchFamily="34" charset="0"/>
              <a:buChar char="•"/>
            </a:pPr>
            <a:r>
              <a:rPr lang="es-MX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Formato de presentación</a:t>
            </a:r>
            <a:endParaRPr lang="es-PE" kern="0" dirty="0">
              <a:solidFill>
                <a:srgbClr val="000001"/>
              </a:solidFill>
              <a:latin typeface="Book Antiqua" panose="0204060205030503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4C47733-BA33-0FA7-83A2-ABF3D623004B}"/>
              </a:ext>
            </a:extLst>
          </p:cNvPr>
          <p:cNvSpPr/>
          <p:nvPr/>
        </p:nvSpPr>
        <p:spPr>
          <a:xfrm>
            <a:off x="0" y="135327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</a:rPr>
              <a:t>ANALIZA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C589301A-32AB-1C2F-C732-34F08AC7786C}"/>
              </a:ext>
            </a:extLst>
          </p:cNvPr>
          <p:cNvGrpSpPr/>
          <p:nvPr/>
        </p:nvGrpSpPr>
        <p:grpSpPr>
          <a:xfrm>
            <a:off x="303058" y="1367794"/>
            <a:ext cx="3383118" cy="764231"/>
            <a:chOff x="6012855" y="495624"/>
            <a:chExt cx="2137087" cy="99506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Flecha: cheurón 12">
              <a:extLst>
                <a:ext uri="{FF2B5EF4-FFF2-40B4-BE49-F238E27FC236}">
                  <a16:creationId xmlns:a16="http://schemas.microsoft.com/office/drawing/2014/main" id="{6DBE2D52-A039-BA26-C4A0-5574A5EFBBE0}"/>
                </a:ext>
              </a:extLst>
            </p:cNvPr>
            <p:cNvSpPr/>
            <p:nvPr/>
          </p:nvSpPr>
          <p:spPr>
            <a:xfrm>
              <a:off x="6012855" y="495624"/>
              <a:ext cx="2137087" cy="995063"/>
            </a:xfrm>
            <a:prstGeom prst="chevron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7350668"/>
                <a:satOff val="-30583"/>
                <a:lumOff val="7206"/>
                <a:alphaOff val="0"/>
              </a:schemeClr>
            </a:fillRef>
            <a:effectRef idx="2">
              <a:schemeClr val="accent4">
                <a:hueOff val="7350668"/>
                <a:satOff val="-30583"/>
                <a:lumOff val="72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PE" sz="2200"/>
            </a:p>
          </p:txBody>
        </p:sp>
        <p:sp>
          <p:nvSpPr>
            <p:cNvPr id="14" name="Flecha: cheurón 4">
              <a:extLst>
                <a:ext uri="{FF2B5EF4-FFF2-40B4-BE49-F238E27FC236}">
                  <a16:creationId xmlns:a16="http://schemas.microsoft.com/office/drawing/2014/main" id="{86BDBF12-F4D5-8800-050D-6B8B0C321AD8}"/>
                </a:ext>
              </a:extLst>
            </p:cNvPr>
            <p:cNvSpPr txBox="1"/>
            <p:nvPr/>
          </p:nvSpPr>
          <p:spPr>
            <a:xfrm>
              <a:off x="6510387" y="495624"/>
              <a:ext cx="1142024" cy="9950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200" kern="1200">
                  <a:solidFill>
                    <a:srgbClr val="002060"/>
                  </a:solidFill>
                  <a:latin typeface="Book Antiqua" panose="02040602050305030304" pitchFamily="18" charset="0"/>
                </a:rPr>
                <a:t>Diseño de la propuesta</a:t>
              </a:r>
              <a:endParaRPr lang="es-PE" sz="2200" kern="1200" dirty="0">
                <a:solidFill>
                  <a:srgbClr val="002060"/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724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AE363-0C31-680C-B61B-651A72532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7C88470-0CD6-B87F-00D1-C6F9A46F31A4}"/>
              </a:ext>
            </a:extLst>
          </p:cNvPr>
          <p:cNvSpPr txBox="1"/>
          <p:nvPr/>
        </p:nvSpPr>
        <p:spPr>
          <a:xfrm>
            <a:off x="2524729" y="659591"/>
            <a:ext cx="7723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kern="100" dirty="0">
                <a:solidFill>
                  <a:schemeClr val="accent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Fases del Aprendizaje </a:t>
            </a:r>
            <a:r>
              <a:rPr lang="es-ES" sz="2400" b="1" kern="100" dirty="0">
                <a:solidFill>
                  <a:schemeClr val="accent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s-ES" sz="2400" b="1" kern="100" dirty="0">
                <a:solidFill>
                  <a:schemeClr val="accent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asado en Problemas</a:t>
            </a:r>
            <a:endParaRPr lang="es-PE" sz="2400" b="1" dirty="0">
              <a:solidFill>
                <a:schemeClr val="accent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B111FDF-D35B-25F3-9053-AB51BE6CD623}"/>
              </a:ext>
            </a:extLst>
          </p:cNvPr>
          <p:cNvSpPr txBox="1"/>
          <p:nvPr/>
        </p:nvSpPr>
        <p:spPr>
          <a:xfrm>
            <a:off x="403035" y="2353065"/>
            <a:ext cx="7464615" cy="3693319"/>
          </a:xfrm>
          <a:prstGeom prst="rect">
            <a:avLst/>
          </a:prstGeom>
          <a:solidFill>
            <a:srgbClr val="EDFFFF"/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 presenta el </a:t>
            </a:r>
            <a:r>
              <a:rPr lang="es-ES" b="1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informe con la alternativa elegida,</a:t>
            </a:r>
            <a:r>
              <a:rPr lang="es-ES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el que se </a:t>
            </a:r>
            <a:r>
              <a:rPr lang="es-ES" b="1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sustentará con los argumentos y evidencias que aportó la investigación realizada</a:t>
            </a:r>
            <a:r>
              <a:rPr lang="es-ES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También, se relatará el proceso que condujo a la solución y se compartirán las lecciones aprendidas de la experiencia. </a:t>
            </a:r>
          </a:p>
          <a:p>
            <a:pPr algn="just">
              <a:buNone/>
            </a:pPr>
            <a:r>
              <a:rPr lang="es-MX" dirty="0">
                <a:latin typeface="Book Antiqua" panose="02040602050305030304" pitchFamily="18" charset="0"/>
              </a:rPr>
              <a:t>Esta fase promueve el desarrollo de habilidades comunicativas, la argumentación y la capacidad de compartir el conocimiento construido. Se relaciona con las teorías del aprendizaje social y la importancia de la interacción y la comunicación en el proceso de aprendizaje. También se vincula con las competencias comunicativas y de diferentes áreas.</a:t>
            </a:r>
            <a:endParaRPr lang="es-ES" kern="0" dirty="0">
              <a:solidFill>
                <a:srgbClr val="000001"/>
              </a:solidFill>
              <a:latin typeface="Book Antiqua" panose="02040602050305030304" pitchFamily="18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es-ES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En este punto, también es importante que el </a:t>
            </a:r>
            <a:r>
              <a:rPr lang="es-ES" b="1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docente</a:t>
            </a:r>
            <a:r>
              <a:rPr lang="es-ES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desde su </a:t>
            </a:r>
            <a:r>
              <a:rPr lang="es-ES" b="1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rol de facilitador</a:t>
            </a:r>
            <a:r>
              <a:rPr lang="es-ES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propicie la </a:t>
            </a:r>
            <a:r>
              <a:rPr lang="es-ES" b="1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metacognición</a:t>
            </a:r>
            <a:r>
              <a:rPr lang="es-ES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entre sus estudiantes para que identifiquen y analicen su propio proceso de aprendizaje, y proyecten mejoras para una siguiente experiencia.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61A8E23-CE99-2C71-8004-4FF78EF7FCE8}"/>
              </a:ext>
            </a:extLst>
          </p:cNvPr>
          <p:cNvSpPr txBox="1"/>
          <p:nvPr/>
        </p:nvSpPr>
        <p:spPr>
          <a:xfrm>
            <a:off x="8506935" y="2353065"/>
            <a:ext cx="2656365" cy="3416320"/>
          </a:xfrm>
          <a:prstGeom prst="rect">
            <a:avLst/>
          </a:prstGeom>
          <a:solidFill>
            <a:srgbClr val="46DEBF"/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PE" b="1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Actividades sugeridas: </a:t>
            </a:r>
          </a:p>
          <a:p>
            <a:pPr marL="84138" indent="-84138" algn="just">
              <a:buFontTx/>
              <a:buChar char="-"/>
            </a:pPr>
            <a:r>
              <a:rPr lang="es-PE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Preparación de la presentación. </a:t>
            </a:r>
          </a:p>
          <a:p>
            <a:pPr marL="84138" indent="-84138" algn="just">
              <a:buFontTx/>
              <a:buChar char="-"/>
            </a:pPr>
            <a:r>
              <a:rPr lang="es-PE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Presentación a la clase. </a:t>
            </a:r>
          </a:p>
          <a:p>
            <a:pPr marL="84138" indent="-84138" algn="just">
              <a:buFontTx/>
              <a:buChar char="-"/>
            </a:pPr>
            <a:r>
              <a:rPr lang="es-PE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Espacio para preguntas y respuestas.</a:t>
            </a:r>
          </a:p>
          <a:p>
            <a:pPr marL="84138" indent="-84138" algn="just">
              <a:buFontTx/>
              <a:buChar char="-"/>
            </a:pPr>
            <a:r>
              <a:rPr lang="es-PE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Retroalimentación y evaluación.</a:t>
            </a:r>
          </a:p>
          <a:p>
            <a:pPr marL="84138" indent="-84138" algn="just">
              <a:buFontTx/>
              <a:buChar char="-"/>
            </a:pPr>
            <a:r>
              <a:rPr lang="es-PE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Uso de instrumentos de evaluación.</a:t>
            </a:r>
          </a:p>
          <a:p>
            <a:pPr marL="84138" indent="-84138" algn="just">
              <a:buFontTx/>
              <a:buChar char="-"/>
            </a:pPr>
            <a:r>
              <a:rPr lang="es-PE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Reflexión final (individual y grupal)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729B9C2-5B66-5F10-F5FE-A54DEECC1172}"/>
              </a:ext>
            </a:extLst>
          </p:cNvPr>
          <p:cNvGrpSpPr/>
          <p:nvPr/>
        </p:nvGrpSpPr>
        <p:grpSpPr>
          <a:xfrm>
            <a:off x="403035" y="1292498"/>
            <a:ext cx="3111691" cy="717486"/>
            <a:chOff x="7952271" y="495624"/>
            <a:chExt cx="2291904" cy="99506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Flecha: cheurón 11">
              <a:extLst>
                <a:ext uri="{FF2B5EF4-FFF2-40B4-BE49-F238E27FC236}">
                  <a16:creationId xmlns:a16="http://schemas.microsoft.com/office/drawing/2014/main" id="{77E88D41-AC4C-CC67-3651-7C0C389C3BDE}"/>
                </a:ext>
              </a:extLst>
            </p:cNvPr>
            <p:cNvSpPr/>
            <p:nvPr/>
          </p:nvSpPr>
          <p:spPr>
            <a:xfrm>
              <a:off x="7952271" y="495624"/>
              <a:ext cx="2291904" cy="995063"/>
            </a:xfrm>
            <a:prstGeom prst="chevron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2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PE" sz="2200" b="1"/>
            </a:p>
          </p:txBody>
        </p:sp>
        <p:sp>
          <p:nvSpPr>
            <p:cNvPr id="13" name="Flecha: cheurón 4">
              <a:extLst>
                <a:ext uri="{FF2B5EF4-FFF2-40B4-BE49-F238E27FC236}">
                  <a16:creationId xmlns:a16="http://schemas.microsoft.com/office/drawing/2014/main" id="{F22C5271-46B9-953B-43B3-09EE9D02EB84}"/>
                </a:ext>
              </a:extLst>
            </p:cNvPr>
            <p:cNvSpPr txBox="1"/>
            <p:nvPr/>
          </p:nvSpPr>
          <p:spPr>
            <a:xfrm>
              <a:off x="8449803" y="495624"/>
              <a:ext cx="1296841" cy="9950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200" b="1" kern="1200">
                  <a:solidFill>
                    <a:srgbClr val="002060"/>
                  </a:solidFill>
                  <a:latin typeface="Book Antiqua" panose="02040602050305030304" pitchFamily="18" charset="0"/>
                </a:rPr>
                <a:t>Presentación</a:t>
              </a:r>
              <a:endParaRPr lang="es-PE" sz="2200" b="1" kern="1200" dirty="0">
                <a:solidFill>
                  <a:srgbClr val="002060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6AE9D4E-F417-3CC5-87C4-8C139AFA3C3F}"/>
              </a:ext>
            </a:extLst>
          </p:cNvPr>
          <p:cNvSpPr/>
          <p:nvPr/>
        </p:nvSpPr>
        <p:spPr>
          <a:xfrm>
            <a:off x="0" y="135327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</a:rPr>
              <a:t>ANALIZA</a:t>
            </a:r>
          </a:p>
        </p:txBody>
      </p:sp>
    </p:spTree>
    <p:extLst>
      <p:ext uri="{BB962C8B-B14F-4D97-AF65-F5344CB8AC3E}">
        <p14:creationId xmlns:p14="http://schemas.microsoft.com/office/powerpoint/2010/main" val="1884371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912AA-FD10-7A97-6019-70E5E0ACA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8324A2D-410A-D3EB-5B4E-3DD07D6E4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328834"/>
              </p:ext>
            </p:extLst>
          </p:nvPr>
        </p:nvGraphicFramePr>
        <p:xfrm>
          <a:off x="1209914" y="1542415"/>
          <a:ext cx="9950246" cy="49170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01113">
                  <a:extLst>
                    <a:ext uri="{9D8B030D-6E8A-4147-A177-3AD203B41FA5}">
                      <a16:colId xmlns:a16="http://schemas.microsoft.com/office/drawing/2014/main" val="2119785208"/>
                    </a:ext>
                  </a:extLst>
                </a:gridCol>
                <a:gridCol w="4949133">
                  <a:extLst>
                    <a:ext uri="{9D8B030D-6E8A-4147-A177-3AD203B41FA5}">
                      <a16:colId xmlns:a16="http://schemas.microsoft.com/office/drawing/2014/main" val="3166985036"/>
                    </a:ext>
                  </a:extLst>
                </a:gridCol>
              </a:tblGrid>
              <a:tr h="436481">
                <a:tc>
                  <a:txBody>
                    <a:bodyPr/>
                    <a:lstStyle/>
                    <a:p>
                      <a:pPr algn="ctr"/>
                      <a:r>
                        <a:rPr lang="es-PE" sz="2000" dirty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Profesor</a:t>
                      </a:r>
                    </a:p>
                  </a:txBody>
                  <a:tcPr>
                    <a:solidFill>
                      <a:srgbClr val="46DD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Estudiante</a:t>
                      </a:r>
                    </a:p>
                  </a:txBody>
                  <a:tcPr>
                    <a:solidFill>
                      <a:srgbClr val="46D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24242"/>
                  </a:ext>
                </a:extLst>
              </a:tr>
              <a:tr h="3838640"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s-MX" sz="1800" dirty="0">
                          <a:latin typeface="Book Antiqua" panose="02040602050305030304" pitchFamily="18" charset="0"/>
                        </a:rPr>
                        <a:t>Da un papel protagonista al estudiante en la construcción de su aprendizaje. 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s-MX" sz="1800" dirty="0">
                          <a:latin typeface="Book Antiqua" panose="02040602050305030304" pitchFamily="18" charset="0"/>
                        </a:rPr>
                        <a:t>Tiene que ser consciente de los logros que consiguen sus estudiantes. 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s-MX" sz="1800" dirty="0">
                          <a:latin typeface="Book Antiqua" panose="02040602050305030304" pitchFamily="18" charset="0"/>
                        </a:rPr>
                        <a:t>Es un guía, un tutor, un facilitador del aprendizaje que acude a los estudiantes cuando le necesitan y que les ofrece información cuando la necesitan. 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s-MX" sz="1800" dirty="0">
                          <a:latin typeface="Book Antiqua" panose="02040602050305030304" pitchFamily="18" charset="0"/>
                        </a:rPr>
                        <a:t>El papel principal es ofrecer a los estudiantes diversas oportunidades de aprendizaje. 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s-MX" sz="1800" dirty="0">
                          <a:latin typeface="Book Antiqua" panose="02040602050305030304" pitchFamily="18" charset="0"/>
                        </a:rPr>
                        <a:t>Ayuda a sus estudiantes a que piensen críticamente orientando sus reflexiones y formulando cuestiones importantes. 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s-MX" sz="1800" dirty="0">
                          <a:latin typeface="Book Antiqua" panose="02040602050305030304" pitchFamily="18" charset="0"/>
                        </a:rPr>
                        <a:t>Realizar sesiones de tutoría con los estudiantes.</a:t>
                      </a:r>
                      <a:endParaRPr lang="es-PE" sz="1800" dirty="0"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s-MX" sz="1800" dirty="0">
                          <a:latin typeface="Book Antiqua" panose="02040602050305030304" pitchFamily="18" charset="0"/>
                        </a:rPr>
                        <a:t>Asumir su responsabilidad ante el aprendizaje.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s-MX" sz="1800" dirty="0">
                          <a:latin typeface="Book Antiqua" panose="02040602050305030304" pitchFamily="18" charset="0"/>
                        </a:rPr>
                        <a:t>Trabajar con diferentes grupos gestionando los posibles conflictos que surjan.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s-MX" sz="1800" dirty="0">
                          <a:latin typeface="Book Antiqua" panose="02040602050305030304" pitchFamily="18" charset="0"/>
                        </a:rPr>
                        <a:t>Tener una actitud receptiva hacia el intercambio de ideas con los compañeros.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s-MX" sz="1800" dirty="0">
                          <a:latin typeface="Book Antiqua" panose="02040602050305030304" pitchFamily="18" charset="0"/>
                        </a:rPr>
                        <a:t>Compartir información y aprender de los demás.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s-MX" sz="1800" dirty="0">
                          <a:latin typeface="Book Antiqua" panose="02040602050305030304" pitchFamily="18" charset="0"/>
                        </a:rPr>
                        <a:t>Ser autónomo en el aprendizaje (buscar información, contrastarla, comprenderla, aplicarla, etc.) y saber pedir ayuda y orientación cuando lo necesite.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s-MX" sz="1800" dirty="0">
                          <a:latin typeface="Book Antiqua" panose="02040602050305030304" pitchFamily="18" charset="0"/>
                        </a:rPr>
                        <a:t>Disponer de las estrategias necesarias para planificar, controlar y evaluar los pasos que lleva a cabo en su aprendizaje. </a:t>
                      </a:r>
                      <a:endParaRPr lang="es-PE" sz="1800" dirty="0"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497366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AC73098-3F6B-F779-9649-810EA24A3B97}"/>
              </a:ext>
            </a:extLst>
          </p:cNvPr>
          <p:cNvSpPr txBox="1"/>
          <p:nvPr/>
        </p:nvSpPr>
        <p:spPr>
          <a:xfrm>
            <a:off x="3924300" y="968560"/>
            <a:ext cx="50181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200" b="1" kern="1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Rol del docente y estudiante</a:t>
            </a:r>
            <a:endParaRPr lang="es-PE" sz="2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A7B6EAA-3265-C68A-4949-8E76175E27EB}"/>
              </a:ext>
            </a:extLst>
          </p:cNvPr>
          <p:cNvSpPr/>
          <p:nvPr/>
        </p:nvSpPr>
        <p:spPr>
          <a:xfrm>
            <a:off x="0" y="211021"/>
            <a:ext cx="12192000" cy="461665"/>
          </a:xfrm>
          <a:prstGeom prst="rect">
            <a:avLst/>
          </a:prstGeom>
          <a:solidFill>
            <a:srgbClr val="94F319"/>
          </a:solidFill>
        </p:spPr>
        <p:txBody>
          <a:bodyPr wrap="square">
            <a:spAutoFit/>
          </a:bodyPr>
          <a:lstStyle/>
          <a:p>
            <a:pPr algn="ctr"/>
            <a:r>
              <a:rPr lang="es-PE" sz="2400" b="1" dirty="0">
                <a:solidFill>
                  <a:schemeClr val="tx1"/>
                </a:solidFill>
              </a:rPr>
              <a:t>PROPONE</a:t>
            </a:r>
          </a:p>
        </p:txBody>
      </p:sp>
    </p:spTree>
    <p:extLst>
      <p:ext uri="{BB962C8B-B14F-4D97-AF65-F5344CB8AC3E}">
        <p14:creationId xmlns:p14="http://schemas.microsoft.com/office/powerpoint/2010/main" val="132637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06D321E-0540-D753-1A2E-8305E662D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013" y="1192464"/>
            <a:ext cx="7075076" cy="315847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sz="1800" kern="1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Luis, es docente del área de Matemática del tercer grado de secundaria en una IE urbano. Aunque sus estudiantes logran realizar operaciones con fracciones y porcentajes, nota que muchos tienen dificultades cuando deben aplicar esos conocimientos a situaciones reales o resolver problemas donde no está claro de inmediato qué operación deben usar.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1800" kern="1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Durante una reunión pedagógica, se recuerda a los docentes la importancia de promover el desarrollo de competencias, no solo el conocimiento procedimental. Se les invita a utilizar problemas contextualizados que promuevan el pensamiento crítico, el modelado y la argumentación.</a:t>
            </a:r>
          </a:p>
        </p:txBody>
      </p:sp>
      <p:pic>
        <p:nvPicPr>
          <p:cNvPr id="2050" name="Picture 2" descr="Póster DIN A2: Fracciones, decimales y porcentajes equitativos">
            <a:extLst>
              <a:ext uri="{FF2B5EF4-FFF2-40B4-BE49-F238E27FC236}">
                <a16:creationId xmlns:a16="http://schemas.microsoft.com/office/drawing/2014/main" id="{A4A4A9FB-4F42-4AA9-5AB8-13BAFBB4BA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t="31497" r="45925"/>
          <a:stretch/>
        </p:blipFill>
        <p:spPr bwMode="auto">
          <a:xfrm>
            <a:off x="8270312" y="1338312"/>
            <a:ext cx="3226110" cy="257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B8B5ED4-C71F-F03A-15B4-E837520C687C}"/>
              </a:ext>
            </a:extLst>
          </p:cNvPr>
          <p:cNvSpPr txBox="1"/>
          <p:nvPr/>
        </p:nvSpPr>
        <p:spPr>
          <a:xfrm>
            <a:off x="1035570" y="4230839"/>
            <a:ext cx="10822075" cy="1713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s-MX" kern="1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¿De qué manera se promovería desarrollo de la competencia “Resuelve problemas de cantidad”?</a:t>
            </a:r>
            <a:endParaRPr lang="es-PE" kern="100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s-MX" kern="1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s-MX" kern="100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s-MX" kern="1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ué cambiaría el rol del docente para desarrollar competencias?</a:t>
            </a:r>
            <a:endParaRPr lang="es-PE" kern="100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s-MX" kern="1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¿Qué metodología se debe implementar frente a esta situación?</a:t>
            </a:r>
            <a:endParaRPr lang="es-PE" kern="100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s-MX" kern="1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¿Cómo se puede evaluar el desempeño del estudiante más allá de obtener un “resultado correcto”?</a:t>
            </a:r>
            <a:endParaRPr lang="es-PE" kern="100" dirty="0">
              <a:solidFill>
                <a:srgbClr val="00206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EE5C6E6-A08C-2B44-9FDD-0FBB775DFAE5}"/>
              </a:ext>
            </a:extLst>
          </p:cNvPr>
          <p:cNvSpPr/>
          <p:nvPr/>
        </p:nvSpPr>
        <p:spPr>
          <a:xfrm>
            <a:off x="0" y="135327"/>
            <a:ext cx="1219200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PE" sz="2400" b="1"/>
              <a:t>IDENTIFICA</a:t>
            </a:r>
            <a:endParaRPr lang="es-PE" sz="2400" b="1" dirty="0"/>
          </a:p>
        </p:txBody>
      </p:sp>
    </p:spTree>
    <p:extLst>
      <p:ext uri="{BB962C8B-B14F-4D97-AF65-F5344CB8AC3E}">
        <p14:creationId xmlns:p14="http://schemas.microsoft.com/office/powerpoint/2010/main" val="3568123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8F876-9722-DE72-03AB-68A8D2DE2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plica el Aprendizaje Basado en Problemas con estos libros">
            <a:extLst>
              <a:ext uri="{FF2B5EF4-FFF2-40B4-BE49-F238E27FC236}">
                <a16:creationId xmlns:a16="http://schemas.microsoft.com/office/drawing/2014/main" id="{0E0B818C-9203-D542-4706-C0978CFB2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09" y="4106353"/>
            <a:ext cx="3544277" cy="219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CA454F80-B10B-BD09-D4AD-C179A3195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549" y="1307009"/>
            <a:ext cx="10063899" cy="2194536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PE" sz="1800" kern="1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aprendizaje basado en problemas es una metodología activa que orienta la construcción de aprendizajes desde situaciones de la vida real que plantea el docente o que surgen de los estudiantes.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PE" sz="1800" kern="1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Brinda la oportunidad de que los estudiantes puedan analizar y se enfrenten a los problemas desde el reconocimiento y la integración de saberes, producto de la indagación y elaboración de propuestas para la solución de la situación planteada.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DA74248-349F-5527-452F-3CB3A10645A1}"/>
              </a:ext>
            </a:extLst>
          </p:cNvPr>
          <p:cNvSpPr txBox="1"/>
          <p:nvPr/>
        </p:nvSpPr>
        <p:spPr>
          <a:xfrm>
            <a:off x="307448" y="800084"/>
            <a:ext cx="2687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2800" b="1" kern="1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Definición</a:t>
            </a:r>
            <a:endParaRPr lang="es-PE" sz="2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Picture 2" descr="Los 5 beneficios del aprendizaje basado en problemas 👩‍🏫">
            <a:extLst>
              <a:ext uri="{FF2B5EF4-FFF2-40B4-BE49-F238E27FC236}">
                <a16:creationId xmlns:a16="http://schemas.microsoft.com/office/drawing/2014/main" id="{5CD0936C-F3DF-6599-5CE2-A9BDE493E4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2" t="13309" b="15065"/>
          <a:stretch/>
        </p:blipFill>
        <p:spPr bwMode="auto">
          <a:xfrm>
            <a:off x="5178318" y="4211562"/>
            <a:ext cx="5612130" cy="2469515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AC920AC-6D16-6991-9347-5FCAD0F1A0D3}"/>
              </a:ext>
            </a:extLst>
          </p:cNvPr>
          <p:cNvSpPr/>
          <p:nvPr/>
        </p:nvSpPr>
        <p:spPr>
          <a:xfrm>
            <a:off x="0" y="135327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</a:rPr>
              <a:t>ANALIZA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D4FE02-D2A3-A297-899E-5A86B472642D}"/>
              </a:ext>
            </a:extLst>
          </p:cNvPr>
          <p:cNvSpPr txBox="1"/>
          <p:nvPr/>
        </p:nvSpPr>
        <p:spPr>
          <a:xfrm>
            <a:off x="813061" y="3486045"/>
            <a:ext cx="9977387" cy="362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PE" sz="1600" b="1" i="1" kern="1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Fascículo de </a:t>
            </a:r>
            <a:r>
              <a:rPr lang="es-ES" sz="1600" b="1" i="1" kern="1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Metodologías activas en el proceso de enseñanza y aprendizaje – Ministerio de Educación 2024</a:t>
            </a:r>
          </a:p>
        </p:txBody>
      </p:sp>
    </p:spTree>
    <p:extLst>
      <p:ext uri="{BB962C8B-B14F-4D97-AF65-F5344CB8AC3E}">
        <p14:creationId xmlns:p14="http://schemas.microsoft.com/office/powerpoint/2010/main" val="307526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1EC34-CE8E-8E89-55A3-1F10D9A0D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D620996-4575-A918-5514-31B768165132}"/>
              </a:ext>
            </a:extLst>
          </p:cNvPr>
          <p:cNvSpPr txBox="1"/>
          <p:nvPr/>
        </p:nvSpPr>
        <p:spPr>
          <a:xfrm>
            <a:off x="1992711" y="857715"/>
            <a:ext cx="9303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kern="1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Aporte de los teóricos sobre el Aprendizaje Basado en Problemas</a:t>
            </a:r>
            <a:endParaRPr lang="es-PE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1" name="Imagen 10" descr="Remembering Prof. Howard Barrows: Notes on Problem-based Learning and the  Schools of the Future | Joana Stella Kompa">
            <a:extLst>
              <a:ext uri="{FF2B5EF4-FFF2-40B4-BE49-F238E27FC236}">
                <a16:creationId xmlns:a16="http://schemas.microsoft.com/office/drawing/2014/main" id="{19AC9B2F-5244-8B5C-25CE-E93E2EE7F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6" y="1580102"/>
            <a:ext cx="2441812" cy="3662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A298A9A2-1975-E276-EABA-FFF2EA29DF93}"/>
              </a:ext>
            </a:extLst>
          </p:cNvPr>
          <p:cNvSpPr/>
          <p:nvPr/>
        </p:nvSpPr>
        <p:spPr>
          <a:xfrm>
            <a:off x="3153884" y="1580102"/>
            <a:ext cx="7877907" cy="2191797"/>
          </a:xfrm>
          <a:prstGeom prst="roundRect">
            <a:avLst/>
          </a:prstGeom>
          <a:solidFill>
            <a:srgbClr val="E3F6FD"/>
          </a:solidFill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PE" kern="1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Howard </a:t>
            </a:r>
            <a:r>
              <a:rPr lang="es-PE" kern="1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Barrows</a:t>
            </a:r>
            <a:r>
              <a:rPr lang="es-PE" kern="1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(1928-2011) fue un médico y educador estadounidense, quien definió el aprendizaje basado en problemas como una metodología que utiliza los problemas como punto de partida para desarrollar procesos de enseñanza y aprendizaje en los que el protagonista es el estudiante (Portal de Innovación Educativa de la Universidad Politécnica de Madrid, 2008). 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45F17D0C-F0ED-0890-8117-9AB5B334AFD6}"/>
              </a:ext>
            </a:extLst>
          </p:cNvPr>
          <p:cNvSpPr/>
          <p:nvPr/>
        </p:nvSpPr>
        <p:spPr>
          <a:xfrm>
            <a:off x="3153885" y="4121447"/>
            <a:ext cx="7877907" cy="2012653"/>
          </a:xfrm>
          <a:prstGeom prst="roundRect">
            <a:avLst/>
          </a:prstGeom>
          <a:solidFill>
            <a:srgbClr val="E3F6FD"/>
          </a:solidFill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PE" kern="1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Además, es una metodología en la que se invierte el proceso tradicional de la enseñanza y aprendizaje (Lombardi 2019). Asimismo, Castillo (2022) manifiesta que, en lugar de iniciar con la adquisición de conocimientos y destrezas para luego aplicarlos a la solución del problema, quienes determinan qué y cuánto aprender para poder resolverlo.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6DCE3EA-43FB-A8C0-384B-F61A18CD33AF}"/>
              </a:ext>
            </a:extLst>
          </p:cNvPr>
          <p:cNvSpPr/>
          <p:nvPr/>
        </p:nvSpPr>
        <p:spPr>
          <a:xfrm>
            <a:off x="0" y="135327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</a:rPr>
              <a:t>ANALIZA</a:t>
            </a:r>
          </a:p>
        </p:txBody>
      </p:sp>
    </p:spTree>
    <p:extLst>
      <p:ext uri="{BB962C8B-B14F-4D97-AF65-F5344CB8AC3E}">
        <p14:creationId xmlns:p14="http://schemas.microsoft.com/office/powerpoint/2010/main" val="4238249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EDCD9-790B-63A5-7209-854189C3A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81B75F5-1DD2-C127-0DD1-73BCA6F06B46}"/>
              </a:ext>
            </a:extLst>
          </p:cNvPr>
          <p:cNvSpPr txBox="1"/>
          <p:nvPr/>
        </p:nvSpPr>
        <p:spPr>
          <a:xfrm>
            <a:off x="492369" y="892289"/>
            <a:ext cx="112943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kern="1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Aporte de los teóricos sobre el Aprendizaje Basado en Problemas</a:t>
            </a:r>
            <a:endParaRPr lang="es-PE" sz="2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BCEE1C3-59E6-A852-BDB2-7BEB2278C6D2}"/>
              </a:ext>
            </a:extLst>
          </p:cNvPr>
          <p:cNvSpPr/>
          <p:nvPr/>
        </p:nvSpPr>
        <p:spPr>
          <a:xfrm>
            <a:off x="1087856" y="1550123"/>
            <a:ext cx="10103371" cy="4895647"/>
          </a:xfrm>
          <a:prstGeom prst="roundRect">
            <a:avLst/>
          </a:prstGeom>
          <a:solidFill>
            <a:srgbClr val="E3F6FD"/>
          </a:solidFill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kern="1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El ABP se fundamenta en teorías constructivistas del aprendizaje, donde el estudiante es el protagonista de su propio proceso de construcción del conocimiento. Se inspira en las ideas de: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kern="1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John Dewey: Quien enfatizaba el aprendizaje a través de la experiencia y la resolución de problemas reales.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kern="1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Jean Piaget: Su teoría del desarrollo cognitivo subraya la importancia de la interacción activa con el entorno para la construcción de esquemas mentales.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kern="1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Lev Vygotsky: Su concepto de la Zona de Desarrollo Próximo (ZDP) resalta el papel del andamiaje y la colaboración en el aprendizaje.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kern="1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David Ausubel: Su teoría del aprendizaje significativo destaca la conexión de los nuevos conocimientos con los saberes previos.</a:t>
            </a:r>
            <a:endParaRPr lang="es-PE" kern="100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02FCD5E-AD7B-3F62-D711-54E335E03AA1}"/>
              </a:ext>
            </a:extLst>
          </p:cNvPr>
          <p:cNvSpPr/>
          <p:nvPr/>
        </p:nvSpPr>
        <p:spPr>
          <a:xfrm>
            <a:off x="0" y="135327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</a:rPr>
              <a:t>ANALIZA</a:t>
            </a:r>
          </a:p>
        </p:txBody>
      </p:sp>
    </p:spTree>
    <p:extLst>
      <p:ext uri="{BB962C8B-B14F-4D97-AF65-F5344CB8AC3E}">
        <p14:creationId xmlns:p14="http://schemas.microsoft.com/office/powerpoint/2010/main" val="1847091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A758F-5E20-9315-C207-A9C3EE98F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96EE436-90B5-E0BB-B1A4-0BE8EA3C3341}"/>
              </a:ext>
            </a:extLst>
          </p:cNvPr>
          <p:cNvSpPr txBox="1"/>
          <p:nvPr/>
        </p:nvSpPr>
        <p:spPr>
          <a:xfrm>
            <a:off x="562707" y="752452"/>
            <a:ext cx="112943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kern="1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Características del Aprendizaje </a:t>
            </a:r>
            <a:r>
              <a:rPr lang="es-ES" sz="2800" b="1" kern="100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s-ES" sz="2800" b="1" kern="1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asado en Problemas</a:t>
            </a:r>
            <a:endParaRPr lang="es-PE" sz="2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811F776-267B-AC9B-06CA-AE62FA8936EE}"/>
              </a:ext>
            </a:extLst>
          </p:cNvPr>
          <p:cNvGrpSpPr/>
          <p:nvPr/>
        </p:nvGrpSpPr>
        <p:grpSpPr>
          <a:xfrm>
            <a:off x="1373273" y="1648472"/>
            <a:ext cx="9509092" cy="4612409"/>
            <a:chOff x="1373273" y="1648472"/>
            <a:chExt cx="9509092" cy="4612409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CC04FF06-D993-C214-D896-E3F040D6B8EB}"/>
                </a:ext>
              </a:extLst>
            </p:cNvPr>
            <p:cNvSpPr txBox="1"/>
            <p:nvPr/>
          </p:nvSpPr>
          <p:spPr>
            <a:xfrm>
              <a:off x="5953285" y="5230791"/>
              <a:ext cx="4929080" cy="1030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800"/>
                </a:spcAft>
              </a:pPr>
              <a:r>
                <a:rPr lang="es-PE" sz="1800" b="1" i="1" kern="100" dirty="0">
                  <a:effectLst/>
                  <a:latin typeface="Book Antiqua" panose="0204060205030503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Implica una evaluación constante. (A</a:t>
              </a:r>
              <a:r>
                <a:rPr lang="es-PE" sz="1800" b="1" kern="100" dirty="0">
                  <a:effectLst/>
                  <a:latin typeface="Book Antiqua" panose="0204060205030503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utoevalúan, retroalimentación, metacognición)</a:t>
              </a:r>
              <a:endParaRPr lang="es-PE" sz="1800" b="1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098" name="Picture 2" descr="Aprendizaje basado en problemas (ABP)">
              <a:extLst>
                <a:ext uri="{FF2B5EF4-FFF2-40B4-BE49-F238E27FC236}">
                  <a16:creationId xmlns:a16="http://schemas.microsoft.com/office/drawing/2014/main" id="{71F62C9A-2767-1260-1230-2F357220DF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273" y="2033732"/>
              <a:ext cx="3570513" cy="3570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AC14E3C-877E-909D-6A04-29BCD5A31D2D}"/>
                </a:ext>
              </a:extLst>
            </p:cNvPr>
            <p:cNvSpPr txBox="1"/>
            <p:nvPr/>
          </p:nvSpPr>
          <p:spPr>
            <a:xfrm>
              <a:off x="5953285" y="1648472"/>
              <a:ext cx="4929077" cy="71070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buNone/>
              </a:pPr>
              <a:r>
                <a:rPr lang="es-PE" sz="1800" b="1" i="1" kern="100" dirty="0">
                  <a:effectLst/>
                  <a:latin typeface="Book Antiqua" panose="0204060205030503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Plantea un problema para investigar y resolver (auténticos, reales)</a:t>
              </a:r>
              <a:endParaRPr lang="es-PE" sz="18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64BA1BB6-63CF-C54E-2A3B-A06010DAFCBF}"/>
                </a:ext>
              </a:extLst>
            </p:cNvPr>
            <p:cNvSpPr txBox="1"/>
            <p:nvPr/>
          </p:nvSpPr>
          <p:spPr>
            <a:xfrm>
              <a:off x="5953285" y="2614786"/>
              <a:ext cx="4929080" cy="103265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buNone/>
              </a:pPr>
              <a:r>
                <a:rPr lang="es-PE" sz="1800" b="1" i="1" kern="100" dirty="0">
                  <a:effectLst/>
                  <a:latin typeface="Book Antiqua" panose="0204060205030503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Conduce a que el estudiante sea protagonista de su aprendizaje (investigación, autonomía, equipo) </a:t>
              </a:r>
              <a:endParaRPr lang="es-PE" sz="18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639B7454-2D23-DAD8-C80E-6EFE77EA86C9}"/>
                </a:ext>
              </a:extLst>
            </p:cNvPr>
            <p:cNvSpPr txBox="1"/>
            <p:nvPr/>
          </p:nvSpPr>
          <p:spPr>
            <a:xfrm>
              <a:off x="5953284" y="4646970"/>
              <a:ext cx="4929078" cy="3693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PE" sz="1800" b="1" i="1" kern="100" dirty="0">
                  <a:effectLst/>
                  <a:latin typeface="Book Antiqua" panose="0204060205030503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Demanda la interdisciplinariedad </a:t>
              </a:r>
              <a:endParaRPr lang="es-PE" sz="18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AA4F55E0-0C61-1FD4-524B-7AC9FA7D4116}"/>
                </a:ext>
              </a:extLst>
            </p:cNvPr>
            <p:cNvSpPr txBox="1"/>
            <p:nvPr/>
          </p:nvSpPr>
          <p:spPr>
            <a:xfrm>
              <a:off x="5953284" y="3723211"/>
              <a:ext cx="4929079" cy="71070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buNone/>
              </a:pPr>
              <a:r>
                <a:rPr lang="es-PE" sz="1800" b="1" i="1" kern="100" dirty="0">
                  <a:effectLst/>
                  <a:latin typeface="Book Antiqua" panose="0204060205030503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Suponen trabajo colaborativo para el aprendizaje.</a:t>
              </a:r>
              <a:r>
                <a:rPr lang="es-PE" sz="1800" kern="100" dirty="0">
                  <a:effectLst/>
                  <a:latin typeface="Book Antiqua" panose="0204060205030503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s-PE" sz="18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100" name="Picture 4" descr="2.965.600+ Check Fotografías de stock, fotos e imágenes libres de derechos  - iStock | Ok, Check list, Tick">
              <a:extLst>
                <a:ext uri="{FF2B5EF4-FFF2-40B4-BE49-F238E27FC236}">
                  <a16:creationId xmlns:a16="http://schemas.microsoft.com/office/drawing/2014/main" id="{40867EE1-B51A-7F44-B7EB-0521692E5D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9609" y="1745092"/>
              <a:ext cx="517855" cy="577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2.965.600+ Check Fotografías de stock, fotos e imágenes libres de derechos  - iStock | Ok, Check list, Tick">
              <a:extLst>
                <a:ext uri="{FF2B5EF4-FFF2-40B4-BE49-F238E27FC236}">
                  <a16:creationId xmlns:a16="http://schemas.microsoft.com/office/drawing/2014/main" id="{164E0C30-9453-F4AE-60FB-C5B9F5A8AB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9608" y="2711408"/>
              <a:ext cx="517855" cy="577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2.965.600+ Check Fotografías de stock, fotos e imágenes libres de derechos  - iStock | Ok, Check list, Tick">
              <a:extLst>
                <a:ext uri="{FF2B5EF4-FFF2-40B4-BE49-F238E27FC236}">
                  <a16:creationId xmlns:a16="http://schemas.microsoft.com/office/drawing/2014/main" id="{A85E613D-4D23-D787-85E7-5D96A442A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169" y="3677724"/>
              <a:ext cx="517855" cy="577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2.965.600+ Check Fotografías de stock, fotos e imágenes libres de derechos  - iStock | Ok, Check list, Tick">
              <a:extLst>
                <a:ext uri="{FF2B5EF4-FFF2-40B4-BE49-F238E27FC236}">
                  <a16:creationId xmlns:a16="http://schemas.microsoft.com/office/drawing/2014/main" id="{8783EE92-96BF-66D3-E25B-639EFE603F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169" y="4563653"/>
              <a:ext cx="517855" cy="577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2.965.600+ Check Fotografías de stock, fotos e imágenes libres de derechos  - iStock | Ok, Check list, Tick">
              <a:extLst>
                <a:ext uri="{FF2B5EF4-FFF2-40B4-BE49-F238E27FC236}">
                  <a16:creationId xmlns:a16="http://schemas.microsoft.com/office/drawing/2014/main" id="{8FA8D573-5856-B074-3CA7-525C9ECC4B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168" y="5456779"/>
              <a:ext cx="517855" cy="577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F1C03D4E-BD4E-AFAB-1D10-BBE8114F2C02}"/>
              </a:ext>
            </a:extLst>
          </p:cNvPr>
          <p:cNvSpPr/>
          <p:nvPr/>
        </p:nvSpPr>
        <p:spPr>
          <a:xfrm>
            <a:off x="0" y="135327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</a:rPr>
              <a:t>ANALIZA</a:t>
            </a:r>
          </a:p>
        </p:txBody>
      </p:sp>
    </p:spTree>
    <p:extLst>
      <p:ext uri="{BB962C8B-B14F-4D97-AF65-F5344CB8AC3E}">
        <p14:creationId xmlns:p14="http://schemas.microsoft.com/office/powerpoint/2010/main" val="159250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4AFC7-2F3F-7862-930D-C61F0E9DE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2A79868-9B67-361E-0214-3532DC2E5309}"/>
              </a:ext>
            </a:extLst>
          </p:cNvPr>
          <p:cNvSpPr txBox="1"/>
          <p:nvPr/>
        </p:nvSpPr>
        <p:spPr>
          <a:xfrm>
            <a:off x="590985" y="795743"/>
            <a:ext cx="112943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kern="1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Fases del Aprendizaje </a:t>
            </a:r>
            <a:r>
              <a:rPr lang="es-ES" sz="2800" b="1" kern="100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s-ES" sz="2800" b="1" kern="1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asado en Problemas</a:t>
            </a:r>
            <a:endParaRPr lang="es-PE" sz="2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CD095D9-461E-F1BC-FD0D-B983AC60B6A3}"/>
              </a:ext>
            </a:extLst>
          </p:cNvPr>
          <p:cNvSpPr/>
          <p:nvPr/>
        </p:nvSpPr>
        <p:spPr>
          <a:xfrm>
            <a:off x="0" y="135327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</a:rPr>
              <a:t>ANALIZA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E843163A-FF42-1648-273C-39F3623D0E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0452999"/>
              </p:ext>
            </p:extLst>
          </p:nvPr>
        </p:nvGraphicFramePr>
        <p:xfrm>
          <a:off x="282804" y="1438700"/>
          <a:ext cx="11670384" cy="199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E22B83F8-DAF7-735F-530B-9A9F927987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4794230"/>
              </p:ext>
            </p:extLst>
          </p:nvPr>
        </p:nvGraphicFramePr>
        <p:xfrm>
          <a:off x="130675" y="3129830"/>
          <a:ext cx="11930650" cy="2488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4FBF42B2-D4CD-BF80-17A3-A4945EBD2E1E}"/>
              </a:ext>
            </a:extLst>
          </p:cNvPr>
          <p:cNvSpPr/>
          <p:nvPr/>
        </p:nvSpPr>
        <p:spPr>
          <a:xfrm rot="5400000">
            <a:off x="1146900" y="3130654"/>
            <a:ext cx="339365" cy="216816"/>
          </a:xfrm>
          <a:prstGeom prst="rightArrow">
            <a:avLst/>
          </a:prstGeom>
          <a:solidFill>
            <a:srgbClr val="FFBF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94F385A5-51DF-127A-D91B-D9DB17609CD5}"/>
              </a:ext>
            </a:extLst>
          </p:cNvPr>
          <p:cNvSpPr/>
          <p:nvPr/>
        </p:nvSpPr>
        <p:spPr>
          <a:xfrm rot="5400000">
            <a:off x="3417659" y="3130654"/>
            <a:ext cx="339365" cy="216816"/>
          </a:xfrm>
          <a:prstGeom prst="rightArrow">
            <a:avLst/>
          </a:prstGeom>
          <a:solidFill>
            <a:srgbClr val="93F118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86334282-8692-CECA-FED3-FFD4E537D2CD}"/>
              </a:ext>
            </a:extLst>
          </p:cNvPr>
          <p:cNvSpPr/>
          <p:nvPr/>
        </p:nvSpPr>
        <p:spPr>
          <a:xfrm rot="5400000">
            <a:off x="5899407" y="3130653"/>
            <a:ext cx="339365" cy="216816"/>
          </a:xfrm>
          <a:prstGeom prst="rightArrow">
            <a:avLst/>
          </a:prstGeom>
          <a:solidFill>
            <a:srgbClr val="30E744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E0E516C0-53C0-34D8-2683-E2FA895222ED}"/>
              </a:ext>
            </a:extLst>
          </p:cNvPr>
          <p:cNvSpPr/>
          <p:nvPr/>
        </p:nvSpPr>
        <p:spPr>
          <a:xfrm rot="5400000">
            <a:off x="8170165" y="3169186"/>
            <a:ext cx="339365" cy="216816"/>
          </a:xfrm>
          <a:prstGeom prst="rightArrow">
            <a:avLst/>
          </a:prstGeom>
          <a:solidFill>
            <a:srgbClr val="46DDBD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B4FDF7AA-4BAF-C528-AD28-F6BA726459CE}"/>
              </a:ext>
            </a:extLst>
          </p:cNvPr>
          <p:cNvSpPr/>
          <p:nvPr/>
        </p:nvSpPr>
        <p:spPr>
          <a:xfrm rot="5400000">
            <a:off x="10651914" y="3153945"/>
            <a:ext cx="339365" cy="216816"/>
          </a:xfrm>
          <a:prstGeom prst="rightArrow">
            <a:avLst/>
          </a:prstGeom>
          <a:solidFill>
            <a:srgbClr val="5E9CD5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165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53EA1-9108-28CF-E4FD-ABBAED9B8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E96DE7A-DF09-06EA-50DA-39BE40CCC9D7}"/>
              </a:ext>
            </a:extLst>
          </p:cNvPr>
          <p:cNvSpPr txBox="1"/>
          <p:nvPr/>
        </p:nvSpPr>
        <p:spPr>
          <a:xfrm>
            <a:off x="2047875" y="700739"/>
            <a:ext cx="8837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kern="1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Fases del Aprendizaje </a:t>
            </a:r>
            <a:r>
              <a:rPr lang="es-ES" sz="2400" b="1" kern="100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s-ES" sz="2400" b="1" kern="1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asado en Problemas</a:t>
            </a:r>
            <a:endParaRPr lang="es-PE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D1F413F-8F1C-02A1-30D0-C7786CC7CEBF}"/>
              </a:ext>
            </a:extLst>
          </p:cNvPr>
          <p:cNvSpPr txBox="1"/>
          <p:nvPr/>
        </p:nvSpPr>
        <p:spPr>
          <a:xfrm>
            <a:off x="458981" y="2284876"/>
            <a:ext cx="6151369" cy="4000519"/>
          </a:xfrm>
          <a:prstGeom prst="rect">
            <a:avLst/>
          </a:prstGeom>
          <a:solidFill>
            <a:srgbClr val="EDFFFF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PE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Esto </a:t>
            </a:r>
            <a:r>
              <a:rPr lang="es-PE" b="1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supone leer y discutir sobre sus principales características</a:t>
            </a:r>
            <a:r>
              <a:rPr lang="es-PE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, las conexiones entre estas, sus </a:t>
            </a:r>
            <a:r>
              <a:rPr lang="es-PE" b="1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posibles causas e implicancias</a:t>
            </a:r>
            <a:r>
              <a:rPr lang="es-PE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, los </a:t>
            </a:r>
            <a:r>
              <a:rPr lang="es-PE" b="1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conceptos empleados </a:t>
            </a:r>
            <a:r>
              <a:rPr lang="es-PE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en su descripción y las preguntas que surgen del análisis.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MX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Esta fase inicial es crucial para </a:t>
            </a:r>
            <a:r>
              <a:rPr lang="es-MX" b="1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activar los conocimientos </a:t>
            </a:r>
            <a:r>
              <a:rPr lang="es-MX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previos de los estudiantes y </a:t>
            </a:r>
            <a:r>
              <a:rPr lang="es-MX" b="1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generar un conflicto cognitivo </a:t>
            </a:r>
            <a:r>
              <a:rPr lang="es-MX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que despierte su interés y la necesidad de aprender. Se relaciona con la teoría del aprendizaje significativo de Ausubel, donde la </a:t>
            </a:r>
            <a:r>
              <a:rPr lang="es-MX" b="1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conexión con los saberes previos facilita la asimilación de nueva información</a:t>
            </a:r>
            <a:r>
              <a:rPr lang="es-MX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. También se vincula con la idea de Dewey del aprendizaje como </a:t>
            </a:r>
            <a:r>
              <a:rPr lang="es-MX" b="1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respuesta a una situación problemática.</a:t>
            </a:r>
            <a:endParaRPr lang="es-PE" b="1" kern="0" dirty="0">
              <a:solidFill>
                <a:srgbClr val="000001"/>
              </a:solidFill>
              <a:latin typeface="Book Antiqua" panose="0204060205030503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EDB1BBD-E860-18BA-F0BD-A3FBE0DCAFF0}"/>
              </a:ext>
            </a:extLst>
          </p:cNvPr>
          <p:cNvSpPr txBox="1"/>
          <p:nvPr/>
        </p:nvSpPr>
        <p:spPr>
          <a:xfrm>
            <a:off x="7258049" y="2284876"/>
            <a:ext cx="4267201" cy="4000519"/>
          </a:xfrm>
          <a:prstGeom prst="rect">
            <a:avLst/>
          </a:prstGeom>
          <a:solidFill>
            <a:srgbClr val="46DDBD"/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PE" b="1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Actividades sugeridas: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Presentación del problema (video, texto, noticia, noticia)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Lluvia de ideas (Problema, causas y consecuencias).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Identificación de inquietudes y preguntas (necesidades de aprendizaje).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Definición del problema (Consenso grupal).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Establecen los propósitos de aprendizaje (conocimientos y habilidades para resolver el problema.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9A4C905-106B-654C-7EFD-756F7CC6B93B}"/>
              </a:ext>
            </a:extLst>
          </p:cNvPr>
          <p:cNvSpPr/>
          <p:nvPr/>
        </p:nvSpPr>
        <p:spPr>
          <a:xfrm>
            <a:off x="0" y="135327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</a:rPr>
              <a:t>ANALIZA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134D918F-9192-5EB5-5A8B-B112B76656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3527509"/>
              </p:ext>
            </p:extLst>
          </p:nvPr>
        </p:nvGraphicFramePr>
        <p:xfrm>
          <a:off x="431242" y="1162404"/>
          <a:ext cx="3997883" cy="675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073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F5CD4-7310-6385-0755-B6453E178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8261F48-5BD8-CB86-11EA-ADBBB4AD5E4C}"/>
              </a:ext>
            </a:extLst>
          </p:cNvPr>
          <p:cNvSpPr txBox="1"/>
          <p:nvPr/>
        </p:nvSpPr>
        <p:spPr>
          <a:xfrm>
            <a:off x="2691079" y="751372"/>
            <a:ext cx="80089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kern="1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Fases del Aprendizaje </a:t>
            </a:r>
            <a:r>
              <a:rPr lang="es-ES" sz="2400" b="1" kern="100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s-ES" sz="2400" b="1" kern="1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asado en Problemas</a:t>
            </a:r>
            <a:endParaRPr lang="es-PE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C907CC1-6864-4B1B-89FB-C9E8D4128534}"/>
              </a:ext>
            </a:extLst>
          </p:cNvPr>
          <p:cNvSpPr txBox="1"/>
          <p:nvPr/>
        </p:nvSpPr>
        <p:spPr>
          <a:xfrm>
            <a:off x="690054" y="2508412"/>
            <a:ext cx="6691821" cy="3685111"/>
          </a:xfrm>
          <a:prstGeom prst="rect">
            <a:avLst/>
          </a:prstGeom>
          <a:solidFill>
            <a:srgbClr val="EDFFFF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PE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Para poder recoger más información sobre el problema, se deben </a:t>
            </a:r>
            <a:r>
              <a:rPr lang="es-PE" b="1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diseñar preguntas</a:t>
            </a:r>
            <a:r>
              <a:rPr lang="es-PE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PE" b="1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seleccionar fuentes y medios</a:t>
            </a:r>
            <a:r>
              <a:rPr lang="es-PE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PE" b="1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tomar decisiones </a:t>
            </a:r>
            <a:r>
              <a:rPr lang="es-PE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sobre los procedimientos y los recursos, asignar las </a:t>
            </a:r>
            <a:r>
              <a:rPr lang="es-PE" b="1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tareas</a:t>
            </a:r>
            <a:r>
              <a:rPr lang="es-PE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definir los </a:t>
            </a:r>
            <a:r>
              <a:rPr lang="es-PE" b="1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roles</a:t>
            </a:r>
            <a:r>
              <a:rPr lang="es-PE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y estimar el </a:t>
            </a:r>
            <a:r>
              <a:rPr lang="es-PE" b="1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tiempo</a:t>
            </a:r>
            <a:r>
              <a:rPr lang="es-PE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PE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s-PE" i="1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La función ejecutiva que está involucrada en este momento es, evidentemente, la de </a:t>
            </a:r>
            <a:r>
              <a:rPr lang="es-PE" b="1" i="1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planificación, </a:t>
            </a:r>
            <a:r>
              <a:rPr lang="es-PE" i="1" kern="0" dirty="0">
                <a:solidFill>
                  <a:srgbClr val="00000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ya que los estudiantes deben priorizar, organizar, secuenciar, manejar el tiempo y organizarse.</a:t>
            </a:r>
          </a:p>
          <a:p>
            <a:pPr algn="just">
              <a:buNone/>
            </a:pPr>
            <a:r>
              <a:rPr lang="es-MX" kern="0" dirty="0">
                <a:solidFill>
                  <a:srgbClr val="00000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Esta fase se centra en la metacognición y la organización del aprendizaje. Se relaciona con las teorías de Vygotsky sobre la planificación y regulación del comportamiento, y con la importancia de que los estudiantes tomen control de su propio aprendizaje.</a:t>
            </a:r>
            <a:endParaRPr lang="es-PE" kern="0" dirty="0">
              <a:solidFill>
                <a:srgbClr val="000001"/>
              </a:solidFill>
              <a:latin typeface="Book Antiqua" panose="0204060205030503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9EE5998-3AEA-6309-B3B4-0C82FB4EF7AE}"/>
              </a:ext>
            </a:extLst>
          </p:cNvPr>
          <p:cNvSpPr txBox="1"/>
          <p:nvPr/>
        </p:nvSpPr>
        <p:spPr>
          <a:xfrm>
            <a:off x="8120343" y="2530799"/>
            <a:ext cx="3381603" cy="3693319"/>
          </a:xfrm>
          <a:prstGeom prst="rect">
            <a:avLst/>
          </a:prstGeom>
          <a:solidFill>
            <a:srgbClr val="46DDBD"/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PE" b="1" kern="0" dirty="0">
                <a:solidFill>
                  <a:srgbClr val="000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Actividades sugeridas: </a:t>
            </a:r>
          </a:p>
          <a:p>
            <a:pPr marL="84138" indent="-84138" algn="just">
              <a:buFontTx/>
              <a:buChar char="-"/>
            </a:pPr>
            <a:r>
              <a:rPr lang="es-PE" kern="0" dirty="0">
                <a:solidFill>
                  <a:srgbClr val="000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Organización de grupos de trabajo.</a:t>
            </a:r>
          </a:p>
          <a:p>
            <a:pPr marL="84138" indent="-84138" algn="just">
              <a:buFontTx/>
              <a:buChar char="-"/>
            </a:pPr>
            <a:r>
              <a:rPr lang="es-PE" kern="0" dirty="0">
                <a:solidFill>
                  <a:srgbClr val="000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Diseño del plan de investigación:</a:t>
            </a:r>
          </a:p>
          <a:p>
            <a:pPr marL="263525" indent="-179388" algn="just">
              <a:buFont typeface="Arial" panose="020B0604020202020204" pitchFamily="34" charset="0"/>
              <a:buChar char="•"/>
            </a:pPr>
            <a:r>
              <a:rPr lang="es-PE" kern="0" dirty="0">
                <a:solidFill>
                  <a:srgbClr val="000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Preguntas de investigación. </a:t>
            </a:r>
          </a:p>
          <a:p>
            <a:pPr marL="263525" indent="-179388" algn="just">
              <a:buFont typeface="Arial" panose="020B0604020202020204" pitchFamily="34" charset="0"/>
              <a:buChar char="•"/>
            </a:pPr>
            <a:r>
              <a:rPr lang="es-PE" kern="0" dirty="0">
                <a:solidFill>
                  <a:srgbClr val="000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Fuentes de información.</a:t>
            </a:r>
          </a:p>
          <a:p>
            <a:pPr marL="263525" indent="-179388" algn="just">
              <a:buFont typeface="Arial" panose="020B0604020202020204" pitchFamily="34" charset="0"/>
              <a:buChar char="•"/>
            </a:pPr>
            <a:r>
              <a:rPr lang="es-PE" kern="0" dirty="0">
                <a:solidFill>
                  <a:srgbClr val="000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Cronograma de actividades</a:t>
            </a:r>
          </a:p>
          <a:p>
            <a:pPr marL="263525" indent="-179388" algn="just">
              <a:buFont typeface="Arial" panose="020B0604020202020204" pitchFamily="34" charset="0"/>
              <a:buChar char="•"/>
            </a:pPr>
            <a:r>
              <a:rPr lang="es-PE" kern="0" dirty="0">
                <a:solidFill>
                  <a:srgbClr val="000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Estrategias de recopilación y análisis de datos. </a:t>
            </a:r>
          </a:p>
          <a:p>
            <a:pPr marL="84138" indent="-84138">
              <a:buFontTx/>
              <a:buChar char="-"/>
            </a:pPr>
            <a:r>
              <a:rPr lang="es-PE" kern="0" dirty="0">
                <a:solidFill>
                  <a:srgbClr val="000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Identificación de recursos necesarios. </a:t>
            </a:r>
          </a:p>
          <a:p>
            <a:pPr marL="84138" indent="-84138">
              <a:buFontTx/>
              <a:buChar char="-"/>
            </a:pPr>
            <a:r>
              <a:rPr lang="es-PE" kern="0" dirty="0">
                <a:solidFill>
                  <a:srgbClr val="000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Presentación y retroalimentación del plan.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2BAC555-6E42-5893-52A2-07ED74C4B4C7}"/>
              </a:ext>
            </a:extLst>
          </p:cNvPr>
          <p:cNvSpPr/>
          <p:nvPr/>
        </p:nvSpPr>
        <p:spPr>
          <a:xfrm>
            <a:off x="0" y="135327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</a:rPr>
              <a:t>ANALIZA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F813614-C1EE-BEE2-DAAC-A8BA0EFF1FF3}"/>
              </a:ext>
            </a:extLst>
          </p:cNvPr>
          <p:cNvGrpSpPr/>
          <p:nvPr/>
        </p:nvGrpSpPr>
        <p:grpSpPr>
          <a:xfrm>
            <a:off x="690054" y="1367418"/>
            <a:ext cx="3358071" cy="829749"/>
            <a:chOff x="1783769" y="495624"/>
            <a:chExt cx="2334640" cy="99506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Flecha: cheurón 12">
              <a:extLst>
                <a:ext uri="{FF2B5EF4-FFF2-40B4-BE49-F238E27FC236}">
                  <a16:creationId xmlns:a16="http://schemas.microsoft.com/office/drawing/2014/main" id="{18C15903-36BB-D0D9-700F-DA847EAD0BA0}"/>
                </a:ext>
              </a:extLst>
            </p:cNvPr>
            <p:cNvSpPr/>
            <p:nvPr/>
          </p:nvSpPr>
          <p:spPr>
            <a:xfrm>
              <a:off x="1783769" y="495624"/>
              <a:ext cx="2334640" cy="995063"/>
            </a:xfrm>
            <a:prstGeom prst="chevron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2450223"/>
                <a:satOff val="-10194"/>
                <a:lumOff val="2402"/>
                <a:alphaOff val="0"/>
              </a:schemeClr>
            </a:fillRef>
            <a:effectRef idx="2">
              <a:schemeClr val="accent4">
                <a:hueOff val="2450223"/>
                <a:satOff val="-10194"/>
                <a:lumOff val="240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PE" sz="2200">
                <a:latin typeface="Book Antiqua" panose="02040602050305030304" pitchFamily="18" charset="0"/>
              </a:endParaRPr>
            </a:p>
          </p:txBody>
        </p:sp>
        <p:sp>
          <p:nvSpPr>
            <p:cNvPr id="14" name="Flecha: cheurón 4">
              <a:extLst>
                <a:ext uri="{FF2B5EF4-FFF2-40B4-BE49-F238E27FC236}">
                  <a16:creationId xmlns:a16="http://schemas.microsoft.com/office/drawing/2014/main" id="{DF38AF95-81C9-3AA3-6FB9-740C63408A10}"/>
                </a:ext>
              </a:extLst>
            </p:cNvPr>
            <p:cNvSpPr txBox="1"/>
            <p:nvPr/>
          </p:nvSpPr>
          <p:spPr>
            <a:xfrm>
              <a:off x="2281301" y="495624"/>
              <a:ext cx="1339577" cy="9950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200" kern="1200">
                  <a:solidFill>
                    <a:srgbClr val="002060"/>
                  </a:solidFill>
                  <a:latin typeface="Book Antiqua" panose="02040602050305030304" pitchFamily="18" charset="0"/>
                </a:rPr>
                <a:t>Planificación </a:t>
              </a:r>
              <a:endParaRPr lang="es-PE" sz="2200" kern="1200" dirty="0">
                <a:solidFill>
                  <a:srgbClr val="002060"/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737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1816</Words>
  <Application>Microsoft Office PowerPoint</Application>
  <PresentationFormat>Panorámica</PresentationFormat>
  <Paragraphs>131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Book Antiqua</vt:lpstr>
      <vt:lpstr>Calibri</vt:lpstr>
      <vt:lpstr>Calibri Light</vt:lpstr>
      <vt:lpstr>Lucida Sans Unicode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Jorge Atoccsa Aparicio</dc:creator>
  <cp:lastModifiedBy>DANIEL DE LA CRUZ GONZALES</cp:lastModifiedBy>
  <cp:revision>60</cp:revision>
  <dcterms:created xsi:type="dcterms:W3CDTF">2025-05-05T04:47:20Z</dcterms:created>
  <dcterms:modified xsi:type="dcterms:W3CDTF">2025-05-14T13:54:22Z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2025-05-13T18:12:29Z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9c8e2db0-62c1-4515-92c7-42b12f8dc02a</vt:lpwstr>
  </property>
  <property fmtid="{D5CDD505-2E9C-101B-9397-08002B2CF9AE}" pid="7" name="MSIP_Label_defa4170-0d19-0005-0004-bc88714345d2_ActionId">
    <vt:lpwstr>430ea077-c5bc-4511-9fc7-1945e748c7cd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