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5" r:id="rId2"/>
    <p:sldId id="257" r:id="rId3"/>
    <p:sldId id="262" r:id="rId4"/>
    <p:sldId id="264" r:id="rId5"/>
    <p:sldId id="263" r:id="rId6"/>
    <p:sldId id="266" r:id="rId7"/>
    <p:sldId id="267" r:id="rId8"/>
    <p:sldId id="275" r:id="rId9"/>
    <p:sldId id="268" r:id="rId10"/>
    <p:sldId id="269" r:id="rId11"/>
    <p:sldId id="270" r:id="rId12"/>
    <p:sldId id="271" r:id="rId13"/>
    <p:sldId id="272" r:id="rId14"/>
    <p:sldId id="276" r:id="rId15"/>
    <p:sldId id="284" r:id="rId16"/>
    <p:sldId id="273" r:id="rId17"/>
    <p:sldId id="277" r:id="rId18"/>
    <p:sldId id="283" r:id="rId19"/>
    <p:sldId id="282" r:id="rId20"/>
    <p:sldId id="285" r:id="rId21"/>
    <p:sldId id="286" r:id="rId2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EBAE"/>
    <a:srgbClr val="E959C7"/>
    <a:srgbClr val="F5B1C9"/>
    <a:srgbClr val="6CDAF0"/>
    <a:srgbClr val="F9ADF0"/>
    <a:srgbClr val="2A7DA3"/>
    <a:srgbClr val="FAF6F1"/>
    <a:srgbClr val="F2B439"/>
    <a:srgbClr val="D154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A4903-822F-410E-835A-E7746061AE17}"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s-PE"/>
        </a:p>
      </dgm:t>
    </dgm:pt>
    <dgm:pt modelId="{787BC527-CBCF-4DC2-8470-91062C229CBF}">
      <dgm:prSet phldrT="[Texto]"/>
      <dgm:spPr/>
      <dgm:t>
        <a:bodyPr/>
        <a:lstStyle/>
        <a:p>
          <a:r>
            <a:rPr lang="es-PE" b="1">
              <a:solidFill>
                <a:schemeClr val="tx1"/>
              </a:solidFill>
            </a:rPr>
            <a:t>Desafío</a:t>
          </a:r>
        </a:p>
      </dgm:t>
    </dgm:pt>
    <dgm:pt modelId="{364A5BCC-6AF7-4C05-AF98-A86DB3287F70}" type="parTrans" cxnId="{142F03F4-D31A-4C36-AFCF-82BBDF49373F}">
      <dgm:prSet/>
      <dgm:spPr/>
      <dgm:t>
        <a:bodyPr/>
        <a:lstStyle/>
        <a:p>
          <a:endParaRPr lang="es-PE"/>
        </a:p>
      </dgm:t>
    </dgm:pt>
    <dgm:pt modelId="{281F4867-2770-4BD8-8C28-E721C67CD22A}" type="sibTrans" cxnId="{142F03F4-D31A-4C36-AFCF-82BBDF49373F}">
      <dgm:prSet/>
      <dgm:spPr/>
      <dgm:t>
        <a:bodyPr/>
        <a:lstStyle/>
        <a:p>
          <a:endParaRPr lang="es-PE"/>
        </a:p>
      </dgm:t>
    </dgm:pt>
    <dgm:pt modelId="{9B9C58BC-5695-4F2B-9FD5-BE500EE8FDA5}">
      <dgm:prSet phldrT="[Texto]"/>
      <dgm:spPr/>
      <dgm:t>
        <a:bodyPr/>
        <a:lstStyle/>
        <a:p>
          <a:r>
            <a:rPr lang="es-PE" b="1">
              <a:solidFill>
                <a:schemeClr val="tx1"/>
              </a:solidFill>
            </a:rPr>
            <a:t>Comunicación del resultado</a:t>
          </a:r>
        </a:p>
      </dgm:t>
    </dgm:pt>
    <dgm:pt modelId="{F853EA59-74E7-49A9-9F2F-D888CBBF56CB}" type="parTrans" cxnId="{703E129C-FBFF-482B-85A7-EEABADAA8274}">
      <dgm:prSet/>
      <dgm:spPr/>
      <dgm:t>
        <a:bodyPr/>
        <a:lstStyle/>
        <a:p>
          <a:endParaRPr lang="es-PE"/>
        </a:p>
      </dgm:t>
    </dgm:pt>
    <dgm:pt modelId="{E93A92A0-3B75-4A44-BA21-34225BDF1D14}" type="sibTrans" cxnId="{703E129C-FBFF-482B-85A7-EEABADAA8274}">
      <dgm:prSet/>
      <dgm:spPr/>
      <dgm:t>
        <a:bodyPr/>
        <a:lstStyle/>
        <a:p>
          <a:endParaRPr lang="es-PE"/>
        </a:p>
      </dgm:t>
    </dgm:pt>
    <dgm:pt modelId="{16BDBB2C-2CD0-4CE9-930B-3A9964499BA5}">
      <dgm:prSet/>
      <dgm:spPr/>
      <dgm:t>
        <a:bodyPr/>
        <a:lstStyle/>
        <a:p>
          <a:r>
            <a:rPr lang="es-PE" b="1" dirty="0">
              <a:solidFill>
                <a:schemeClr val="tx1"/>
              </a:solidFill>
            </a:rPr>
            <a:t>Investigación</a:t>
          </a:r>
        </a:p>
      </dgm:t>
    </dgm:pt>
    <dgm:pt modelId="{B1BC14B1-B86C-4EFB-AD87-13137EF40513}" type="parTrans" cxnId="{9EC928F8-EDA1-4C2F-B8C4-DEBC89DF5518}">
      <dgm:prSet/>
      <dgm:spPr/>
      <dgm:t>
        <a:bodyPr/>
        <a:lstStyle/>
        <a:p>
          <a:endParaRPr lang="es-PE"/>
        </a:p>
      </dgm:t>
    </dgm:pt>
    <dgm:pt modelId="{DE6CACD7-F15D-47C0-8E9E-EB70EB0C5BD1}" type="sibTrans" cxnId="{9EC928F8-EDA1-4C2F-B8C4-DEBC89DF5518}">
      <dgm:prSet/>
      <dgm:spPr/>
      <dgm:t>
        <a:bodyPr/>
        <a:lstStyle/>
        <a:p>
          <a:endParaRPr lang="es-PE"/>
        </a:p>
      </dgm:t>
    </dgm:pt>
    <dgm:pt modelId="{79E891F3-F5BD-4EE5-9568-B724CC77BA12}">
      <dgm:prSet/>
      <dgm:spPr/>
      <dgm:t>
        <a:bodyPr/>
        <a:lstStyle/>
        <a:p>
          <a:r>
            <a:rPr lang="es-PE" b="1">
              <a:solidFill>
                <a:schemeClr val="tx1"/>
              </a:solidFill>
            </a:rPr>
            <a:t>Elaboración del producto</a:t>
          </a:r>
        </a:p>
      </dgm:t>
    </dgm:pt>
    <dgm:pt modelId="{8C63F24E-9F48-479F-B809-C4D67A544AC2}" type="parTrans" cxnId="{22E47D7C-3A93-462D-99C5-BDCA80817E6F}">
      <dgm:prSet/>
      <dgm:spPr/>
      <dgm:t>
        <a:bodyPr/>
        <a:lstStyle/>
        <a:p>
          <a:endParaRPr lang="es-PE"/>
        </a:p>
      </dgm:t>
    </dgm:pt>
    <dgm:pt modelId="{235873D7-A6EE-4D49-BF22-6C3281D20DCC}" type="sibTrans" cxnId="{22E47D7C-3A93-462D-99C5-BDCA80817E6F}">
      <dgm:prSet/>
      <dgm:spPr/>
      <dgm:t>
        <a:bodyPr/>
        <a:lstStyle/>
        <a:p>
          <a:endParaRPr lang="es-PE"/>
        </a:p>
      </dgm:t>
    </dgm:pt>
    <dgm:pt modelId="{60BB846E-303C-4A62-88E7-8D14007DF5E8}" type="pres">
      <dgm:prSet presAssocID="{968A4903-822F-410E-835A-E7746061AE17}" presName="Name0" presStyleCnt="0">
        <dgm:presLayoutVars>
          <dgm:dir/>
          <dgm:resizeHandles val="exact"/>
        </dgm:presLayoutVars>
      </dgm:prSet>
      <dgm:spPr/>
    </dgm:pt>
    <dgm:pt modelId="{05AFFCD7-E1D2-4FD3-9D05-425616BE1195}" type="pres">
      <dgm:prSet presAssocID="{787BC527-CBCF-4DC2-8470-91062C229CBF}" presName="node" presStyleLbl="node1" presStyleIdx="0" presStyleCnt="4">
        <dgm:presLayoutVars>
          <dgm:bulletEnabled val="1"/>
        </dgm:presLayoutVars>
      </dgm:prSet>
      <dgm:spPr/>
    </dgm:pt>
    <dgm:pt modelId="{83DFA676-6ECF-4F89-A3F8-DE1B4003518B}" type="pres">
      <dgm:prSet presAssocID="{281F4867-2770-4BD8-8C28-E721C67CD22A}" presName="sibTrans" presStyleLbl="sibTrans2D1" presStyleIdx="0" presStyleCnt="3"/>
      <dgm:spPr/>
    </dgm:pt>
    <dgm:pt modelId="{3BDCF77A-C1C3-4591-9789-4BA5F0E2CB79}" type="pres">
      <dgm:prSet presAssocID="{281F4867-2770-4BD8-8C28-E721C67CD22A}" presName="connectorText" presStyleLbl="sibTrans2D1" presStyleIdx="0" presStyleCnt="3"/>
      <dgm:spPr/>
    </dgm:pt>
    <dgm:pt modelId="{B63AB71D-BB3F-4234-8586-91D9D7079207}" type="pres">
      <dgm:prSet presAssocID="{16BDBB2C-2CD0-4CE9-930B-3A9964499BA5}" presName="node" presStyleLbl="node1" presStyleIdx="1" presStyleCnt="4">
        <dgm:presLayoutVars>
          <dgm:bulletEnabled val="1"/>
        </dgm:presLayoutVars>
      </dgm:prSet>
      <dgm:spPr/>
    </dgm:pt>
    <dgm:pt modelId="{034B948C-53F1-4CCA-A2C5-9ECD150AC1E1}" type="pres">
      <dgm:prSet presAssocID="{DE6CACD7-F15D-47C0-8E9E-EB70EB0C5BD1}" presName="sibTrans" presStyleLbl="sibTrans2D1" presStyleIdx="1" presStyleCnt="3"/>
      <dgm:spPr/>
    </dgm:pt>
    <dgm:pt modelId="{A3C3AAAA-F9F1-4CE2-A830-980E63FCC2DA}" type="pres">
      <dgm:prSet presAssocID="{DE6CACD7-F15D-47C0-8E9E-EB70EB0C5BD1}" presName="connectorText" presStyleLbl="sibTrans2D1" presStyleIdx="1" presStyleCnt="3"/>
      <dgm:spPr/>
    </dgm:pt>
    <dgm:pt modelId="{887251CE-0B08-49C7-99B0-44A3239D3D19}" type="pres">
      <dgm:prSet presAssocID="{79E891F3-F5BD-4EE5-9568-B724CC77BA12}" presName="node" presStyleLbl="node1" presStyleIdx="2" presStyleCnt="4">
        <dgm:presLayoutVars>
          <dgm:bulletEnabled val="1"/>
        </dgm:presLayoutVars>
      </dgm:prSet>
      <dgm:spPr/>
    </dgm:pt>
    <dgm:pt modelId="{9F4FE7E4-4B70-4126-9168-3BC1086E4DCC}" type="pres">
      <dgm:prSet presAssocID="{235873D7-A6EE-4D49-BF22-6C3281D20DCC}" presName="sibTrans" presStyleLbl="sibTrans2D1" presStyleIdx="2" presStyleCnt="3"/>
      <dgm:spPr/>
    </dgm:pt>
    <dgm:pt modelId="{9FC20FF4-239A-4319-BC88-E599888B4593}" type="pres">
      <dgm:prSet presAssocID="{235873D7-A6EE-4D49-BF22-6C3281D20DCC}" presName="connectorText" presStyleLbl="sibTrans2D1" presStyleIdx="2" presStyleCnt="3"/>
      <dgm:spPr/>
    </dgm:pt>
    <dgm:pt modelId="{74FBC89E-9BDA-453E-8442-C8CFE4148E95}" type="pres">
      <dgm:prSet presAssocID="{9B9C58BC-5695-4F2B-9FD5-BE500EE8FDA5}" presName="node" presStyleLbl="node1" presStyleIdx="3" presStyleCnt="4">
        <dgm:presLayoutVars>
          <dgm:bulletEnabled val="1"/>
        </dgm:presLayoutVars>
      </dgm:prSet>
      <dgm:spPr/>
    </dgm:pt>
  </dgm:ptLst>
  <dgm:cxnLst>
    <dgm:cxn modelId="{B0DDD216-C5AD-4F50-B30C-E16E1437748C}" type="presOf" srcId="{235873D7-A6EE-4D49-BF22-6C3281D20DCC}" destId="{9FC20FF4-239A-4319-BC88-E599888B4593}" srcOrd="1" destOrd="0" presId="urn:microsoft.com/office/officeart/2005/8/layout/process1"/>
    <dgm:cxn modelId="{5C907A24-33ED-49C6-A9CF-7CDC479688F7}" type="presOf" srcId="{281F4867-2770-4BD8-8C28-E721C67CD22A}" destId="{83DFA676-6ECF-4F89-A3F8-DE1B4003518B}" srcOrd="0" destOrd="0" presId="urn:microsoft.com/office/officeart/2005/8/layout/process1"/>
    <dgm:cxn modelId="{6F652F26-3671-4834-9A2A-BB12A52DFA11}" type="presOf" srcId="{281F4867-2770-4BD8-8C28-E721C67CD22A}" destId="{3BDCF77A-C1C3-4591-9789-4BA5F0E2CB79}" srcOrd="1" destOrd="0" presId="urn:microsoft.com/office/officeart/2005/8/layout/process1"/>
    <dgm:cxn modelId="{F7EB2E2A-3BD1-41CE-B33A-C443E1C7E44B}" type="presOf" srcId="{DE6CACD7-F15D-47C0-8E9E-EB70EB0C5BD1}" destId="{034B948C-53F1-4CCA-A2C5-9ECD150AC1E1}" srcOrd="0" destOrd="0" presId="urn:microsoft.com/office/officeart/2005/8/layout/process1"/>
    <dgm:cxn modelId="{30071963-3BC3-410D-801E-6175656C4B3F}" type="presOf" srcId="{DE6CACD7-F15D-47C0-8E9E-EB70EB0C5BD1}" destId="{A3C3AAAA-F9F1-4CE2-A830-980E63FCC2DA}" srcOrd="1" destOrd="0" presId="urn:microsoft.com/office/officeart/2005/8/layout/process1"/>
    <dgm:cxn modelId="{2164124C-8BD3-4399-8F8B-CAE670F52476}" type="presOf" srcId="{235873D7-A6EE-4D49-BF22-6C3281D20DCC}" destId="{9F4FE7E4-4B70-4126-9168-3BC1086E4DCC}" srcOrd="0" destOrd="0" presId="urn:microsoft.com/office/officeart/2005/8/layout/process1"/>
    <dgm:cxn modelId="{0467A876-3D97-4897-963A-74154A09AF2D}" type="presOf" srcId="{787BC527-CBCF-4DC2-8470-91062C229CBF}" destId="{05AFFCD7-E1D2-4FD3-9D05-425616BE1195}" srcOrd="0" destOrd="0" presId="urn:microsoft.com/office/officeart/2005/8/layout/process1"/>
    <dgm:cxn modelId="{22E47D7C-3A93-462D-99C5-BDCA80817E6F}" srcId="{968A4903-822F-410E-835A-E7746061AE17}" destId="{79E891F3-F5BD-4EE5-9568-B724CC77BA12}" srcOrd="2" destOrd="0" parTransId="{8C63F24E-9F48-479F-B809-C4D67A544AC2}" sibTransId="{235873D7-A6EE-4D49-BF22-6C3281D20DCC}"/>
    <dgm:cxn modelId="{D740FD8A-7E2F-41EA-9338-44249F94D76C}" type="presOf" srcId="{9B9C58BC-5695-4F2B-9FD5-BE500EE8FDA5}" destId="{74FBC89E-9BDA-453E-8442-C8CFE4148E95}" srcOrd="0" destOrd="0" presId="urn:microsoft.com/office/officeart/2005/8/layout/process1"/>
    <dgm:cxn modelId="{703E129C-FBFF-482B-85A7-EEABADAA8274}" srcId="{968A4903-822F-410E-835A-E7746061AE17}" destId="{9B9C58BC-5695-4F2B-9FD5-BE500EE8FDA5}" srcOrd="3" destOrd="0" parTransId="{F853EA59-74E7-49A9-9F2F-D888CBBF56CB}" sibTransId="{E93A92A0-3B75-4A44-BA21-34225BDF1D14}"/>
    <dgm:cxn modelId="{39322BBD-7223-41BD-9485-6C90831BED11}" type="presOf" srcId="{968A4903-822F-410E-835A-E7746061AE17}" destId="{60BB846E-303C-4A62-88E7-8D14007DF5E8}" srcOrd="0" destOrd="0" presId="urn:microsoft.com/office/officeart/2005/8/layout/process1"/>
    <dgm:cxn modelId="{3F036FDC-C7F4-4096-93C5-90CB5F5CA953}" type="presOf" srcId="{79E891F3-F5BD-4EE5-9568-B724CC77BA12}" destId="{887251CE-0B08-49C7-99B0-44A3239D3D19}" srcOrd="0" destOrd="0" presId="urn:microsoft.com/office/officeart/2005/8/layout/process1"/>
    <dgm:cxn modelId="{4BC2FAF1-FA1C-419B-9DB5-5931817611E7}" type="presOf" srcId="{16BDBB2C-2CD0-4CE9-930B-3A9964499BA5}" destId="{B63AB71D-BB3F-4234-8586-91D9D7079207}" srcOrd="0" destOrd="0" presId="urn:microsoft.com/office/officeart/2005/8/layout/process1"/>
    <dgm:cxn modelId="{142F03F4-D31A-4C36-AFCF-82BBDF49373F}" srcId="{968A4903-822F-410E-835A-E7746061AE17}" destId="{787BC527-CBCF-4DC2-8470-91062C229CBF}" srcOrd="0" destOrd="0" parTransId="{364A5BCC-6AF7-4C05-AF98-A86DB3287F70}" sibTransId="{281F4867-2770-4BD8-8C28-E721C67CD22A}"/>
    <dgm:cxn modelId="{9EC928F8-EDA1-4C2F-B8C4-DEBC89DF5518}" srcId="{968A4903-822F-410E-835A-E7746061AE17}" destId="{16BDBB2C-2CD0-4CE9-930B-3A9964499BA5}" srcOrd="1" destOrd="0" parTransId="{B1BC14B1-B86C-4EFB-AD87-13137EF40513}" sibTransId="{DE6CACD7-F15D-47C0-8E9E-EB70EB0C5BD1}"/>
    <dgm:cxn modelId="{E10C4FAC-A27A-40D3-9415-59181EAFF5B9}" type="presParOf" srcId="{60BB846E-303C-4A62-88E7-8D14007DF5E8}" destId="{05AFFCD7-E1D2-4FD3-9D05-425616BE1195}" srcOrd="0" destOrd="0" presId="urn:microsoft.com/office/officeart/2005/8/layout/process1"/>
    <dgm:cxn modelId="{CAB97305-7AC9-4B9B-B604-38BBD9298F1A}" type="presParOf" srcId="{60BB846E-303C-4A62-88E7-8D14007DF5E8}" destId="{83DFA676-6ECF-4F89-A3F8-DE1B4003518B}" srcOrd="1" destOrd="0" presId="urn:microsoft.com/office/officeart/2005/8/layout/process1"/>
    <dgm:cxn modelId="{2C6E9B07-BB2C-40AA-BA9A-4CAEE97879E9}" type="presParOf" srcId="{83DFA676-6ECF-4F89-A3F8-DE1B4003518B}" destId="{3BDCF77A-C1C3-4591-9789-4BA5F0E2CB79}" srcOrd="0" destOrd="0" presId="urn:microsoft.com/office/officeart/2005/8/layout/process1"/>
    <dgm:cxn modelId="{8A4FC5F3-ADCF-42D1-A093-CDA0BC91EE52}" type="presParOf" srcId="{60BB846E-303C-4A62-88E7-8D14007DF5E8}" destId="{B63AB71D-BB3F-4234-8586-91D9D7079207}" srcOrd="2" destOrd="0" presId="urn:microsoft.com/office/officeart/2005/8/layout/process1"/>
    <dgm:cxn modelId="{DEBA1508-3A5A-4E16-BA7D-874A89608153}" type="presParOf" srcId="{60BB846E-303C-4A62-88E7-8D14007DF5E8}" destId="{034B948C-53F1-4CCA-A2C5-9ECD150AC1E1}" srcOrd="3" destOrd="0" presId="urn:microsoft.com/office/officeart/2005/8/layout/process1"/>
    <dgm:cxn modelId="{E0A94D37-511B-4B61-836E-A86A0EFBC16D}" type="presParOf" srcId="{034B948C-53F1-4CCA-A2C5-9ECD150AC1E1}" destId="{A3C3AAAA-F9F1-4CE2-A830-980E63FCC2DA}" srcOrd="0" destOrd="0" presId="urn:microsoft.com/office/officeart/2005/8/layout/process1"/>
    <dgm:cxn modelId="{97D0D065-7DA0-4A2C-997A-C1609E046481}" type="presParOf" srcId="{60BB846E-303C-4A62-88E7-8D14007DF5E8}" destId="{887251CE-0B08-49C7-99B0-44A3239D3D19}" srcOrd="4" destOrd="0" presId="urn:microsoft.com/office/officeart/2005/8/layout/process1"/>
    <dgm:cxn modelId="{A6BF43E0-0BAE-4600-A8C2-5971169D4414}" type="presParOf" srcId="{60BB846E-303C-4A62-88E7-8D14007DF5E8}" destId="{9F4FE7E4-4B70-4126-9168-3BC1086E4DCC}" srcOrd="5" destOrd="0" presId="urn:microsoft.com/office/officeart/2005/8/layout/process1"/>
    <dgm:cxn modelId="{FFFCA056-ED03-4A1B-AE7D-CDA35DA977D4}" type="presParOf" srcId="{9F4FE7E4-4B70-4126-9168-3BC1086E4DCC}" destId="{9FC20FF4-239A-4319-BC88-E599888B4593}" srcOrd="0" destOrd="0" presId="urn:microsoft.com/office/officeart/2005/8/layout/process1"/>
    <dgm:cxn modelId="{65C15C08-8916-4958-A5B8-174F4EE7ADE6}" type="presParOf" srcId="{60BB846E-303C-4A62-88E7-8D14007DF5E8}" destId="{74FBC89E-9BDA-453E-8442-C8CFE4148E95}" srcOrd="6"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8A4903-822F-410E-835A-E7746061AE17}"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s-PE"/>
        </a:p>
      </dgm:t>
    </dgm:pt>
    <dgm:pt modelId="{787BC527-CBCF-4DC2-8470-91062C229CBF}">
      <dgm:prSet phldrT="[Texto]"/>
      <dgm:spPr/>
      <dgm:t>
        <a:bodyPr/>
        <a:lstStyle/>
        <a:p>
          <a:r>
            <a:rPr lang="es-PE" b="1" dirty="0">
              <a:solidFill>
                <a:schemeClr val="tx1"/>
              </a:solidFill>
            </a:rPr>
            <a:t>Desafío</a:t>
          </a:r>
        </a:p>
      </dgm:t>
    </dgm:pt>
    <dgm:pt modelId="{281F4867-2770-4BD8-8C28-E721C67CD22A}" type="sibTrans" cxnId="{142F03F4-D31A-4C36-AFCF-82BBDF49373F}">
      <dgm:prSet/>
      <dgm:spPr/>
      <dgm:t>
        <a:bodyPr/>
        <a:lstStyle/>
        <a:p>
          <a:endParaRPr lang="es-PE"/>
        </a:p>
      </dgm:t>
    </dgm:pt>
    <dgm:pt modelId="{364A5BCC-6AF7-4C05-AF98-A86DB3287F70}" type="parTrans" cxnId="{142F03F4-D31A-4C36-AFCF-82BBDF49373F}">
      <dgm:prSet/>
      <dgm:spPr/>
      <dgm:t>
        <a:bodyPr/>
        <a:lstStyle/>
        <a:p>
          <a:endParaRPr lang="es-PE"/>
        </a:p>
      </dgm:t>
    </dgm:pt>
    <dgm:pt modelId="{60BB846E-303C-4A62-88E7-8D14007DF5E8}" type="pres">
      <dgm:prSet presAssocID="{968A4903-822F-410E-835A-E7746061AE17}" presName="Name0" presStyleCnt="0">
        <dgm:presLayoutVars>
          <dgm:dir/>
          <dgm:resizeHandles val="exact"/>
        </dgm:presLayoutVars>
      </dgm:prSet>
      <dgm:spPr/>
    </dgm:pt>
    <dgm:pt modelId="{05AFFCD7-E1D2-4FD3-9D05-425616BE1195}" type="pres">
      <dgm:prSet presAssocID="{787BC527-CBCF-4DC2-8470-91062C229CBF}" presName="node" presStyleLbl="node1" presStyleIdx="0" presStyleCnt="1" custLinFactNeighborX="49" custLinFactNeighborY="-1905">
        <dgm:presLayoutVars>
          <dgm:bulletEnabled val="1"/>
        </dgm:presLayoutVars>
      </dgm:prSet>
      <dgm:spPr/>
    </dgm:pt>
  </dgm:ptLst>
  <dgm:cxnLst>
    <dgm:cxn modelId="{0467A876-3D97-4897-963A-74154A09AF2D}" type="presOf" srcId="{787BC527-CBCF-4DC2-8470-91062C229CBF}" destId="{05AFFCD7-E1D2-4FD3-9D05-425616BE1195}" srcOrd="0" destOrd="0" presId="urn:microsoft.com/office/officeart/2005/8/layout/process1"/>
    <dgm:cxn modelId="{39322BBD-7223-41BD-9485-6C90831BED11}" type="presOf" srcId="{968A4903-822F-410E-835A-E7746061AE17}" destId="{60BB846E-303C-4A62-88E7-8D14007DF5E8}" srcOrd="0" destOrd="0" presId="urn:microsoft.com/office/officeart/2005/8/layout/process1"/>
    <dgm:cxn modelId="{142F03F4-D31A-4C36-AFCF-82BBDF49373F}" srcId="{968A4903-822F-410E-835A-E7746061AE17}" destId="{787BC527-CBCF-4DC2-8470-91062C229CBF}" srcOrd="0" destOrd="0" parTransId="{364A5BCC-6AF7-4C05-AF98-A86DB3287F70}" sibTransId="{281F4867-2770-4BD8-8C28-E721C67CD22A}"/>
    <dgm:cxn modelId="{E10C4FAC-A27A-40D3-9415-59181EAFF5B9}" type="presParOf" srcId="{60BB846E-303C-4A62-88E7-8D14007DF5E8}" destId="{05AFFCD7-E1D2-4FD3-9D05-425616BE1195}"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FFCD7-E1D2-4FD3-9D05-425616BE1195}">
      <dsp:nvSpPr>
        <dsp:cNvPr id="0" name=""/>
        <dsp:cNvSpPr/>
      </dsp:nvSpPr>
      <dsp:spPr>
        <a:xfrm>
          <a:off x="4651" y="1222216"/>
          <a:ext cx="2033763" cy="122025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PE" sz="2300" b="1" kern="1200">
              <a:solidFill>
                <a:schemeClr val="tx1"/>
              </a:solidFill>
            </a:rPr>
            <a:t>Desafío</a:t>
          </a:r>
        </a:p>
      </dsp:txBody>
      <dsp:txXfrm>
        <a:off x="40391" y="1257956"/>
        <a:ext cx="1962283" cy="1148777"/>
      </dsp:txXfrm>
    </dsp:sp>
    <dsp:sp modelId="{83DFA676-6ECF-4F89-A3F8-DE1B4003518B}">
      <dsp:nvSpPr>
        <dsp:cNvPr id="0" name=""/>
        <dsp:cNvSpPr/>
      </dsp:nvSpPr>
      <dsp:spPr>
        <a:xfrm>
          <a:off x="2241790" y="1580158"/>
          <a:ext cx="431157" cy="50437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PE" sz="1900" kern="1200"/>
        </a:p>
      </dsp:txBody>
      <dsp:txXfrm>
        <a:off x="2241790" y="1681033"/>
        <a:ext cx="301810" cy="302623"/>
      </dsp:txXfrm>
    </dsp:sp>
    <dsp:sp modelId="{B63AB71D-BB3F-4234-8586-91D9D7079207}">
      <dsp:nvSpPr>
        <dsp:cNvPr id="0" name=""/>
        <dsp:cNvSpPr/>
      </dsp:nvSpPr>
      <dsp:spPr>
        <a:xfrm>
          <a:off x="2851919" y="1222216"/>
          <a:ext cx="2033763" cy="1220257"/>
        </a:xfrm>
        <a:prstGeom prst="roundRect">
          <a:avLst>
            <a:gd name="adj" fmla="val 100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PE" sz="2300" b="1" kern="1200" dirty="0">
              <a:solidFill>
                <a:schemeClr val="tx1"/>
              </a:solidFill>
            </a:rPr>
            <a:t>Investigación</a:t>
          </a:r>
        </a:p>
      </dsp:txBody>
      <dsp:txXfrm>
        <a:off x="2887659" y="1257956"/>
        <a:ext cx="1962283" cy="1148777"/>
      </dsp:txXfrm>
    </dsp:sp>
    <dsp:sp modelId="{034B948C-53F1-4CCA-A2C5-9ECD150AC1E1}">
      <dsp:nvSpPr>
        <dsp:cNvPr id="0" name=""/>
        <dsp:cNvSpPr/>
      </dsp:nvSpPr>
      <dsp:spPr>
        <a:xfrm>
          <a:off x="5089059" y="1580158"/>
          <a:ext cx="431157" cy="504373"/>
        </a:xfrm>
        <a:prstGeom prst="rightArrow">
          <a:avLst>
            <a:gd name="adj1" fmla="val 60000"/>
            <a:gd name="adj2" fmla="val 50000"/>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PE" sz="1900" kern="1200"/>
        </a:p>
      </dsp:txBody>
      <dsp:txXfrm>
        <a:off x="5089059" y="1681033"/>
        <a:ext cx="301810" cy="302623"/>
      </dsp:txXfrm>
    </dsp:sp>
    <dsp:sp modelId="{887251CE-0B08-49C7-99B0-44A3239D3D19}">
      <dsp:nvSpPr>
        <dsp:cNvPr id="0" name=""/>
        <dsp:cNvSpPr/>
      </dsp:nvSpPr>
      <dsp:spPr>
        <a:xfrm>
          <a:off x="5699188" y="1222216"/>
          <a:ext cx="2033763" cy="1220257"/>
        </a:xfrm>
        <a:prstGeom prst="roundRect">
          <a:avLst>
            <a:gd name="adj" fmla="val 100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PE" sz="2300" b="1" kern="1200">
              <a:solidFill>
                <a:schemeClr val="tx1"/>
              </a:solidFill>
            </a:rPr>
            <a:t>Elaboración del producto</a:t>
          </a:r>
        </a:p>
      </dsp:txBody>
      <dsp:txXfrm>
        <a:off x="5734928" y="1257956"/>
        <a:ext cx="1962283" cy="1148777"/>
      </dsp:txXfrm>
    </dsp:sp>
    <dsp:sp modelId="{9F4FE7E4-4B70-4126-9168-3BC1086E4DCC}">
      <dsp:nvSpPr>
        <dsp:cNvPr id="0" name=""/>
        <dsp:cNvSpPr/>
      </dsp:nvSpPr>
      <dsp:spPr>
        <a:xfrm>
          <a:off x="7936327" y="1580158"/>
          <a:ext cx="431157" cy="504373"/>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PE" sz="1900" kern="1200"/>
        </a:p>
      </dsp:txBody>
      <dsp:txXfrm>
        <a:off x="7936327" y="1681033"/>
        <a:ext cx="301810" cy="302623"/>
      </dsp:txXfrm>
    </dsp:sp>
    <dsp:sp modelId="{74FBC89E-9BDA-453E-8442-C8CFE4148E95}">
      <dsp:nvSpPr>
        <dsp:cNvPr id="0" name=""/>
        <dsp:cNvSpPr/>
      </dsp:nvSpPr>
      <dsp:spPr>
        <a:xfrm>
          <a:off x="8546456" y="1222216"/>
          <a:ext cx="2033763" cy="1220257"/>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PE" sz="2300" b="1" kern="1200">
              <a:solidFill>
                <a:schemeClr val="tx1"/>
              </a:solidFill>
            </a:rPr>
            <a:t>Comunicación del resultado</a:t>
          </a:r>
        </a:p>
      </dsp:txBody>
      <dsp:txXfrm>
        <a:off x="8582196" y="1257956"/>
        <a:ext cx="1962283" cy="1148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FFCD7-E1D2-4FD3-9D05-425616BE1195}">
      <dsp:nvSpPr>
        <dsp:cNvPr id="0" name=""/>
        <dsp:cNvSpPr/>
      </dsp:nvSpPr>
      <dsp:spPr>
        <a:xfrm>
          <a:off x="1961" y="0"/>
          <a:ext cx="2006946" cy="57149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PE" sz="2400" b="1" kern="1200" dirty="0">
              <a:solidFill>
                <a:schemeClr val="tx1"/>
              </a:solidFill>
            </a:rPr>
            <a:t>Desafío</a:t>
          </a:r>
        </a:p>
      </dsp:txBody>
      <dsp:txXfrm>
        <a:off x="18699" y="16738"/>
        <a:ext cx="1973470" cy="5380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1D514-EC5D-4DB9-8C22-CDB50957B078}" type="datetimeFigureOut">
              <a:rPr lang="es-PE" smtClean="0"/>
              <a:t>15/05/2025</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2927-D9DD-40D8-9F08-898DB01E8D09}" type="slidenum">
              <a:rPr lang="es-PE" smtClean="0"/>
              <a:t>‹Nº›</a:t>
            </a:fld>
            <a:endParaRPr lang="es-PE"/>
          </a:p>
        </p:txBody>
      </p:sp>
    </p:spTree>
    <p:extLst>
      <p:ext uri="{BB962C8B-B14F-4D97-AF65-F5344CB8AC3E}">
        <p14:creationId xmlns:p14="http://schemas.microsoft.com/office/powerpoint/2010/main" val="265098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61C706-79AD-40EC-8E5E-F3DF4DA400A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9BA80FEE-8B4F-4238-8F59-186B919685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D5E13490-1B89-47F4-B096-3CD00B63A62B}"/>
              </a:ext>
            </a:extLst>
          </p:cNvPr>
          <p:cNvSpPr>
            <a:spLocks noGrp="1"/>
          </p:cNvSpPr>
          <p:nvPr>
            <p:ph type="dt" sz="half" idx="10"/>
          </p:nvPr>
        </p:nvSpPr>
        <p:spPr/>
        <p:txBody>
          <a:bodyPr/>
          <a:lstStyle/>
          <a:p>
            <a:fld id="{0CD83557-A120-4D42-A0C7-596CD288640B}" type="datetimeFigureOut">
              <a:rPr lang="es-PE" smtClean="0"/>
              <a:t>15/05/2025</a:t>
            </a:fld>
            <a:endParaRPr lang="es-PE"/>
          </a:p>
        </p:txBody>
      </p:sp>
      <p:sp>
        <p:nvSpPr>
          <p:cNvPr id="5" name="Marcador de pie de página 4">
            <a:extLst>
              <a:ext uri="{FF2B5EF4-FFF2-40B4-BE49-F238E27FC236}">
                <a16:creationId xmlns:a16="http://schemas.microsoft.com/office/drawing/2014/main" id="{FD883976-9ADF-4F1C-862F-C59F4635B71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107BA1D-AE69-4166-BA5B-D96C4408EACA}"/>
              </a:ext>
            </a:extLst>
          </p:cNvPr>
          <p:cNvSpPr>
            <a:spLocks noGrp="1"/>
          </p:cNvSpPr>
          <p:nvPr>
            <p:ph type="sldNum" sz="quarter" idx="12"/>
          </p:nvPr>
        </p:nvSpPr>
        <p:spPr/>
        <p:txBody>
          <a:bodyPr/>
          <a:lstStyle/>
          <a:p>
            <a:fld id="{941C6F34-7693-4FE7-8B09-EACB3D038132}" type="slidenum">
              <a:rPr lang="es-PE" smtClean="0"/>
              <a:t>‹Nº›</a:t>
            </a:fld>
            <a:endParaRPr lang="es-PE"/>
          </a:p>
        </p:txBody>
      </p:sp>
    </p:spTree>
    <p:extLst>
      <p:ext uri="{BB962C8B-B14F-4D97-AF65-F5344CB8AC3E}">
        <p14:creationId xmlns:p14="http://schemas.microsoft.com/office/powerpoint/2010/main" val="91595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51395-A3FF-4D9C-9ED2-431B366BA54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D3A89A6F-B52E-4353-9FD4-94A7218E59B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78F61F2-1F85-4030-A8A7-1CD6347E973E}"/>
              </a:ext>
            </a:extLst>
          </p:cNvPr>
          <p:cNvSpPr>
            <a:spLocks noGrp="1"/>
          </p:cNvSpPr>
          <p:nvPr>
            <p:ph type="dt" sz="half" idx="10"/>
          </p:nvPr>
        </p:nvSpPr>
        <p:spPr/>
        <p:txBody>
          <a:bodyPr/>
          <a:lstStyle/>
          <a:p>
            <a:fld id="{0CD83557-A120-4D42-A0C7-596CD288640B}" type="datetimeFigureOut">
              <a:rPr lang="es-PE" smtClean="0"/>
              <a:t>15/05/2025</a:t>
            </a:fld>
            <a:endParaRPr lang="es-PE"/>
          </a:p>
        </p:txBody>
      </p:sp>
      <p:sp>
        <p:nvSpPr>
          <p:cNvPr id="5" name="Marcador de pie de página 4">
            <a:extLst>
              <a:ext uri="{FF2B5EF4-FFF2-40B4-BE49-F238E27FC236}">
                <a16:creationId xmlns:a16="http://schemas.microsoft.com/office/drawing/2014/main" id="{3FC9C380-31A8-4EB2-B874-0995C67B39B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7A0D8ED-5FC7-42C7-AA9F-28A5192F7492}"/>
              </a:ext>
            </a:extLst>
          </p:cNvPr>
          <p:cNvSpPr>
            <a:spLocks noGrp="1"/>
          </p:cNvSpPr>
          <p:nvPr>
            <p:ph type="sldNum" sz="quarter" idx="12"/>
          </p:nvPr>
        </p:nvSpPr>
        <p:spPr/>
        <p:txBody>
          <a:bodyPr/>
          <a:lstStyle/>
          <a:p>
            <a:fld id="{941C6F34-7693-4FE7-8B09-EACB3D038132}" type="slidenum">
              <a:rPr lang="es-PE" smtClean="0"/>
              <a:t>‹Nº›</a:t>
            </a:fld>
            <a:endParaRPr lang="es-PE"/>
          </a:p>
        </p:txBody>
      </p:sp>
    </p:spTree>
    <p:extLst>
      <p:ext uri="{BB962C8B-B14F-4D97-AF65-F5344CB8AC3E}">
        <p14:creationId xmlns:p14="http://schemas.microsoft.com/office/powerpoint/2010/main" val="293101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658498-F38C-41DD-A970-DACDECCDE95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A1A0BC5-9D48-4680-AB3B-CC557C77346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638E485-BEFE-4C95-A1EC-7CEE7CFCC425}"/>
              </a:ext>
            </a:extLst>
          </p:cNvPr>
          <p:cNvSpPr>
            <a:spLocks noGrp="1"/>
          </p:cNvSpPr>
          <p:nvPr>
            <p:ph type="dt" sz="half" idx="10"/>
          </p:nvPr>
        </p:nvSpPr>
        <p:spPr/>
        <p:txBody>
          <a:bodyPr/>
          <a:lstStyle/>
          <a:p>
            <a:fld id="{0CD83557-A120-4D42-A0C7-596CD288640B}" type="datetimeFigureOut">
              <a:rPr lang="es-PE" smtClean="0"/>
              <a:t>15/05/2025</a:t>
            </a:fld>
            <a:endParaRPr lang="es-PE"/>
          </a:p>
        </p:txBody>
      </p:sp>
      <p:sp>
        <p:nvSpPr>
          <p:cNvPr id="5" name="Marcador de pie de página 4">
            <a:extLst>
              <a:ext uri="{FF2B5EF4-FFF2-40B4-BE49-F238E27FC236}">
                <a16:creationId xmlns:a16="http://schemas.microsoft.com/office/drawing/2014/main" id="{707BF87B-D686-4BF9-9B75-0DC61337A3B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6F12823-CFDB-4D05-97E9-2817CB202B28}"/>
              </a:ext>
            </a:extLst>
          </p:cNvPr>
          <p:cNvSpPr>
            <a:spLocks noGrp="1"/>
          </p:cNvSpPr>
          <p:nvPr>
            <p:ph type="sldNum" sz="quarter" idx="12"/>
          </p:nvPr>
        </p:nvSpPr>
        <p:spPr/>
        <p:txBody>
          <a:bodyPr/>
          <a:lstStyle/>
          <a:p>
            <a:fld id="{941C6F34-7693-4FE7-8B09-EACB3D038132}" type="slidenum">
              <a:rPr lang="es-PE" smtClean="0"/>
              <a:t>‹Nº›</a:t>
            </a:fld>
            <a:endParaRPr lang="es-PE"/>
          </a:p>
        </p:txBody>
      </p:sp>
    </p:spTree>
    <p:extLst>
      <p:ext uri="{BB962C8B-B14F-4D97-AF65-F5344CB8AC3E}">
        <p14:creationId xmlns:p14="http://schemas.microsoft.com/office/powerpoint/2010/main" val="85023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BAF876-0ADD-427C-B35A-DEC115DC690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BB7683C-90F1-484E-8B17-FEDED4A8D84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0D2701E-C387-4ACB-A145-F7FA4B8113FC}"/>
              </a:ext>
            </a:extLst>
          </p:cNvPr>
          <p:cNvSpPr>
            <a:spLocks noGrp="1"/>
          </p:cNvSpPr>
          <p:nvPr>
            <p:ph type="dt" sz="half" idx="10"/>
          </p:nvPr>
        </p:nvSpPr>
        <p:spPr/>
        <p:txBody>
          <a:bodyPr/>
          <a:lstStyle/>
          <a:p>
            <a:fld id="{0CD83557-A120-4D42-A0C7-596CD288640B}" type="datetimeFigureOut">
              <a:rPr lang="es-PE" smtClean="0"/>
              <a:t>15/05/2025</a:t>
            </a:fld>
            <a:endParaRPr lang="es-PE"/>
          </a:p>
        </p:txBody>
      </p:sp>
      <p:sp>
        <p:nvSpPr>
          <p:cNvPr id="5" name="Marcador de pie de página 4">
            <a:extLst>
              <a:ext uri="{FF2B5EF4-FFF2-40B4-BE49-F238E27FC236}">
                <a16:creationId xmlns:a16="http://schemas.microsoft.com/office/drawing/2014/main" id="{48F5BEBC-68F0-484F-9D44-EE85A047C93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24CA94D-76D7-4B2B-A4EA-A7776B59C4A0}"/>
              </a:ext>
            </a:extLst>
          </p:cNvPr>
          <p:cNvSpPr>
            <a:spLocks noGrp="1"/>
          </p:cNvSpPr>
          <p:nvPr>
            <p:ph type="sldNum" sz="quarter" idx="12"/>
          </p:nvPr>
        </p:nvSpPr>
        <p:spPr/>
        <p:txBody>
          <a:bodyPr/>
          <a:lstStyle/>
          <a:p>
            <a:fld id="{941C6F34-7693-4FE7-8B09-EACB3D038132}" type="slidenum">
              <a:rPr lang="es-PE" smtClean="0"/>
              <a:t>‹Nº›</a:t>
            </a:fld>
            <a:endParaRPr lang="es-PE"/>
          </a:p>
        </p:txBody>
      </p:sp>
    </p:spTree>
    <p:extLst>
      <p:ext uri="{BB962C8B-B14F-4D97-AF65-F5344CB8AC3E}">
        <p14:creationId xmlns:p14="http://schemas.microsoft.com/office/powerpoint/2010/main" val="293545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C8CC30-E0DD-4AC5-B934-77F0EC00E67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DAF91B7-5E22-4CA9-B06A-9D1B67757D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E03CD45-C463-4726-B9D5-1469BB1BCA8B}"/>
              </a:ext>
            </a:extLst>
          </p:cNvPr>
          <p:cNvSpPr>
            <a:spLocks noGrp="1"/>
          </p:cNvSpPr>
          <p:nvPr>
            <p:ph type="dt" sz="half" idx="10"/>
          </p:nvPr>
        </p:nvSpPr>
        <p:spPr/>
        <p:txBody>
          <a:bodyPr/>
          <a:lstStyle/>
          <a:p>
            <a:fld id="{0CD83557-A120-4D42-A0C7-596CD288640B}" type="datetimeFigureOut">
              <a:rPr lang="es-PE" smtClean="0"/>
              <a:t>15/05/2025</a:t>
            </a:fld>
            <a:endParaRPr lang="es-PE"/>
          </a:p>
        </p:txBody>
      </p:sp>
      <p:sp>
        <p:nvSpPr>
          <p:cNvPr id="5" name="Marcador de pie de página 4">
            <a:extLst>
              <a:ext uri="{FF2B5EF4-FFF2-40B4-BE49-F238E27FC236}">
                <a16:creationId xmlns:a16="http://schemas.microsoft.com/office/drawing/2014/main" id="{19DB5BE4-F55A-4AB1-89EB-644D4C6C508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BC8831F-111D-4C47-B3FF-4FD005EFC9FF}"/>
              </a:ext>
            </a:extLst>
          </p:cNvPr>
          <p:cNvSpPr>
            <a:spLocks noGrp="1"/>
          </p:cNvSpPr>
          <p:nvPr>
            <p:ph type="sldNum" sz="quarter" idx="12"/>
          </p:nvPr>
        </p:nvSpPr>
        <p:spPr/>
        <p:txBody>
          <a:bodyPr/>
          <a:lstStyle/>
          <a:p>
            <a:fld id="{941C6F34-7693-4FE7-8B09-EACB3D038132}" type="slidenum">
              <a:rPr lang="es-PE" smtClean="0"/>
              <a:t>‹Nº›</a:t>
            </a:fld>
            <a:endParaRPr lang="es-PE"/>
          </a:p>
        </p:txBody>
      </p:sp>
    </p:spTree>
    <p:extLst>
      <p:ext uri="{BB962C8B-B14F-4D97-AF65-F5344CB8AC3E}">
        <p14:creationId xmlns:p14="http://schemas.microsoft.com/office/powerpoint/2010/main" val="2997498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5B3997-2F1C-45F6-9397-B059A395063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B967E2E4-FED3-4726-B97A-02C5AA94C55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3DC9E92F-D95F-4A9B-8721-2D918F8E0D0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50C66182-4D85-4A15-8924-5BC61CBC2AC0}"/>
              </a:ext>
            </a:extLst>
          </p:cNvPr>
          <p:cNvSpPr>
            <a:spLocks noGrp="1"/>
          </p:cNvSpPr>
          <p:nvPr>
            <p:ph type="dt" sz="half" idx="10"/>
          </p:nvPr>
        </p:nvSpPr>
        <p:spPr/>
        <p:txBody>
          <a:bodyPr/>
          <a:lstStyle/>
          <a:p>
            <a:fld id="{0CD83557-A120-4D42-A0C7-596CD288640B}" type="datetimeFigureOut">
              <a:rPr lang="es-PE" smtClean="0"/>
              <a:t>15/05/2025</a:t>
            </a:fld>
            <a:endParaRPr lang="es-PE"/>
          </a:p>
        </p:txBody>
      </p:sp>
      <p:sp>
        <p:nvSpPr>
          <p:cNvPr id="6" name="Marcador de pie de página 5">
            <a:extLst>
              <a:ext uri="{FF2B5EF4-FFF2-40B4-BE49-F238E27FC236}">
                <a16:creationId xmlns:a16="http://schemas.microsoft.com/office/drawing/2014/main" id="{6464AED0-0B05-4FB3-AF08-9B6F3EC6127E}"/>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B9D706A-A40A-4C1E-A182-846D423C1E96}"/>
              </a:ext>
            </a:extLst>
          </p:cNvPr>
          <p:cNvSpPr>
            <a:spLocks noGrp="1"/>
          </p:cNvSpPr>
          <p:nvPr>
            <p:ph type="sldNum" sz="quarter" idx="12"/>
          </p:nvPr>
        </p:nvSpPr>
        <p:spPr/>
        <p:txBody>
          <a:bodyPr/>
          <a:lstStyle/>
          <a:p>
            <a:fld id="{941C6F34-7693-4FE7-8B09-EACB3D038132}" type="slidenum">
              <a:rPr lang="es-PE" smtClean="0"/>
              <a:t>‹Nº›</a:t>
            </a:fld>
            <a:endParaRPr lang="es-PE"/>
          </a:p>
        </p:txBody>
      </p:sp>
    </p:spTree>
    <p:extLst>
      <p:ext uri="{BB962C8B-B14F-4D97-AF65-F5344CB8AC3E}">
        <p14:creationId xmlns:p14="http://schemas.microsoft.com/office/powerpoint/2010/main" val="158928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B3B037-5472-4825-B484-0E7778D5979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2C09BD0-A53F-45B5-88DB-F06FABD104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42A9467-AAA6-4C1C-8C56-B44580D918F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C64A91AD-F98A-4F72-AB28-55687ED79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F3F7840-5497-4988-B5A9-B337E7C0D8E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F0BDD2EB-3ED6-48DF-8004-290D07C17A18}"/>
              </a:ext>
            </a:extLst>
          </p:cNvPr>
          <p:cNvSpPr>
            <a:spLocks noGrp="1"/>
          </p:cNvSpPr>
          <p:nvPr>
            <p:ph type="dt" sz="half" idx="10"/>
          </p:nvPr>
        </p:nvSpPr>
        <p:spPr/>
        <p:txBody>
          <a:bodyPr/>
          <a:lstStyle/>
          <a:p>
            <a:fld id="{0CD83557-A120-4D42-A0C7-596CD288640B}" type="datetimeFigureOut">
              <a:rPr lang="es-PE" smtClean="0"/>
              <a:t>15/05/2025</a:t>
            </a:fld>
            <a:endParaRPr lang="es-PE"/>
          </a:p>
        </p:txBody>
      </p:sp>
      <p:sp>
        <p:nvSpPr>
          <p:cNvPr id="8" name="Marcador de pie de página 7">
            <a:extLst>
              <a:ext uri="{FF2B5EF4-FFF2-40B4-BE49-F238E27FC236}">
                <a16:creationId xmlns:a16="http://schemas.microsoft.com/office/drawing/2014/main" id="{3FC454AC-ABE2-4BF0-BF5B-08A98717FC5B}"/>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B75F369B-8360-44CE-8E42-F8CED50FBCDB}"/>
              </a:ext>
            </a:extLst>
          </p:cNvPr>
          <p:cNvSpPr>
            <a:spLocks noGrp="1"/>
          </p:cNvSpPr>
          <p:nvPr>
            <p:ph type="sldNum" sz="quarter" idx="12"/>
          </p:nvPr>
        </p:nvSpPr>
        <p:spPr/>
        <p:txBody>
          <a:bodyPr/>
          <a:lstStyle/>
          <a:p>
            <a:fld id="{941C6F34-7693-4FE7-8B09-EACB3D038132}" type="slidenum">
              <a:rPr lang="es-PE" smtClean="0"/>
              <a:t>‹Nº›</a:t>
            </a:fld>
            <a:endParaRPr lang="es-PE"/>
          </a:p>
        </p:txBody>
      </p:sp>
    </p:spTree>
    <p:extLst>
      <p:ext uri="{BB962C8B-B14F-4D97-AF65-F5344CB8AC3E}">
        <p14:creationId xmlns:p14="http://schemas.microsoft.com/office/powerpoint/2010/main" val="419115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EF120-3427-4E75-B22D-C9D6EA851B9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9DC552FA-FE3B-49DE-91BF-0898C8EA8B1A}"/>
              </a:ext>
            </a:extLst>
          </p:cNvPr>
          <p:cNvSpPr>
            <a:spLocks noGrp="1"/>
          </p:cNvSpPr>
          <p:nvPr>
            <p:ph type="dt" sz="half" idx="10"/>
          </p:nvPr>
        </p:nvSpPr>
        <p:spPr/>
        <p:txBody>
          <a:bodyPr/>
          <a:lstStyle/>
          <a:p>
            <a:fld id="{0CD83557-A120-4D42-A0C7-596CD288640B}" type="datetimeFigureOut">
              <a:rPr lang="es-PE" smtClean="0"/>
              <a:t>15/05/2025</a:t>
            </a:fld>
            <a:endParaRPr lang="es-PE"/>
          </a:p>
        </p:txBody>
      </p:sp>
      <p:sp>
        <p:nvSpPr>
          <p:cNvPr id="4" name="Marcador de pie de página 3">
            <a:extLst>
              <a:ext uri="{FF2B5EF4-FFF2-40B4-BE49-F238E27FC236}">
                <a16:creationId xmlns:a16="http://schemas.microsoft.com/office/drawing/2014/main" id="{FADB7989-3AA2-4EDD-A165-81239FF340F5}"/>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A4092C22-D44B-40C9-A8FC-CF584191457F}"/>
              </a:ext>
            </a:extLst>
          </p:cNvPr>
          <p:cNvSpPr>
            <a:spLocks noGrp="1"/>
          </p:cNvSpPr>
          <p:nvPr>
            <p:ph type="sldNum" sz="quarter" idx="12"/>
          </p:nvPr>
        </p:nvSpPr>
        <p:spPr/>
        <p:txBody>
          <a:bodyPr/>
          <a:lstStyle/>
          <a:p>
            <a:fld id="{941C6F34-7693-4FE7-8B09-EACB3D038132}" type="slidenum">
              <a:rPr lang="es-PE" smtClean="0"/>
              <a:t>‹Nº›</a:t>
            </a:fld>
            <a:endParaRPr lang="es-PE"/>
          </a:p>
        </p:txBody>
      </p:sp>
    </p:spTree>
    <p:extLst>
      <p:ext uri="{BB962C8B-B14F-4D97-AF65-F5344CB8AC3E}">
        <p14:creationId xmlns:p14="http://schemas.microsoft.com/office/powerpoint/2010/main" val="3631033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DACFA8-807C-4DB5-B6E7-A75B5D35BFDF}"/>
              </a:ext>
            </a:extLst>
          </p:cNvPr>
          <p:cNvSpPr>
            <a:spLocks noGrp="1"/>
          </p:cNvSpPr>
          <p:nvPr>
            <p:ph type="dt" sz="half" idx="10"/>
          </p:nvPr>
        </p:nvSpPr>
        <p:spPr/>
        <p:txBody>
          <a:bodyPr/>
          <a:lstStyle/>
          <a:p>
            <a:fld id="{0CD83557-A120-4D42-A0C7-596CD288640B}" type="datetimeFigureOut">
              <a:rPr lang="es-PE" smtClean="0"/>
              <a:t>15/05/2025</a:t>
            </a:fld>
            <a:endParaRPr lang="es-PE"/>
          </a:p>
        </p:txBody>
      </p:sp>
      <p:sp>
        <p:nvSpPr>
          <p:cNvPr id="3" name="Marcador de pie de página 2">
            <a:extLst>
              <a:ext uri="{FF2B5EF4-FFF2-40B4-BE49-F238E27FC236}">
                <a16:creationId xmlns:a16="http://schemas.microsoft.com/office/drawing/2014/main" id="{4CAC8F03-9929-408B-8462-B3908F2DC0EE}"/>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5A29F834-9A3E-4CCB-90F9-A29E7B7E7D93}"/>
              </a:ext>
            </a:extLst>
          </p:cNvPr>
          <p:cNvSpPr>
            <a:spLocks noGrp="1"/>
          </p:cNvSpPr>
          <p:nvPr>
            <p:ph type="sldNum" sz="quarter" idx="12"/>
          </p:nvPr>
        </p:nvSpPr>
        <p:spPr/>
        <p:txBody>
          <a:bodyPr/>
          <a:lstStyle/>
          <a:p>
            <a:fld id="{941C6F34-7693-4FE7-8B09-EACB3D038132}" type="slidenum">
              <a:rPr lang="es-PE" smtClean="0"/>
              <a:t>‹Nº›</a:t>
            </a:fld>
            <a:endParaRPr lang="es-PE"/>
          </a:p>
        </p:txBody>
      </p:sp>
    </p:spTree>
    <p:extLst>
      <p:ext uri="{BB962C8B-B14F-4D97-AF65-F5344CB8AC3E}">
        <p14:creationId xmlns:p14="http://schemas.microsoft.com/office/powerpoint/2010/main" val="93618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570D3-0B9D-4888-9C93-578EB958D56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2931EF1-1286-4A23-83FE-20B92A7F3E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0D4C296D-F6B2-4B6A-AABF-55AB31E64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E5D89F0-BA82-4CD0-A664-09D57C2D49CB}"/>
              </a:ext>
            </a:extLst>
          </p:cNvPr>
          <p:cNvSpPr>
            <a:spLocks noGrp="1"/>
          </p:cNvSpPr>
          <p:nvPr>
            <p:ph type="dt" sz="half" idx="10"/>
          </p:nvPr>
        </p:nvSpPr>
        <p:spPr/>
        <p:txBody>
          <a:bodyPr/>
          <a:lstStyle/>
          <a:p>
            <a:fld id="{0CD83557-A120-4D42-A0C7-596CD288640B}" type="datetimeFigureOut">
              <a:rPr lang="es-PE" smtClean="0"/>
              <a:t>15/05/2025</a:t>
            </a:fld>
            <a:endParaRPr lang="es-PE"/>
          </a:p>
        </p:txBody>
      </p:sp>
      <p:sp>
        <p:nvSpPr>
          <p:cNvPr id="6" name="Marcador de pie de página 5">
            <a:extLst>
              <a:ext uri="{FF2B5EF4-FFF2-40B4-BE49-F238E27FC236}">
                <a16:creationId xmlns:a16="http://schemas.microsoft.com/office/drawing/2014/main" id="{14A9C2D4-910C-43D0-B1E7-A9329D77156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499FFB5-93C4-4FD9-9EF2-87C41F651300}"/>
              </a:ext>
            </a:extLst>
          </p:cNvPr>
          <p:cNvSpPr>
            <a:spLocks noGrp="1"/>
          </p:cNvSpPr>
          <p:nvPr>
            <p:ph type="sldNum" sz="quarter" idx="12"/>
          </p:nvPr>
        </p:nvSpPr>
        <p:spPr/>
        <p:txBody>
          <a:bodyPr/>
          <a:lstStyle/>
          <a:p>
            <a:fld id="{941C6F34-7693-4FE7-8B09-EACB3D038132}" type="slidenum">
              <a:rPr lang="es-PE" smtClean="0"/>
              <a:t>‹Nº›</a:t>
            </a:fld>
            <a:endParaRPr lang="es-PE"/>
          </a:p>
        </p:txBody>
      </p:sp>
    </p:spTree>
    <p:extLst>
      <p:ext uri="{BB962C8B-B14F-4D97-AF65-F5344CB8AC3E}">
        <p14:creationId xmlns:p14="http://schemas.microsoft.com/office/powerpoint/2010/main" val="225505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FC645-2A96-47A1-A45A-41CA62BBB3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8F8A8C6A-9DC1-4CAB-B12C-BC9C62809E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27AFAD1F-48C3-41F3-A976-7885557BF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AB43A62-7365-4044-BD53-E7750B713985}"/>
              </a:ext>
            </a:extLst>
          </p:cNvPr>
          <p:cNvSpPr>
            <a:spLocks noGrp="1"/>
          </p:cNvSpPr>
          <p:nvPr>
            <p:ph type="dt" sz="half" idx="10"/>
          </p:nvPr>
        </p:nvSpPr>
        <p:spPr/>
        <p:txBody>
          <a:bodyPr/>
          <a:lstStyle/>
          <a:p>
            <a:fld id="{0CD83557-A120-4D42-A0C7-596CD288640B}" type="datetimeFigureOut">
              <a:rPr lang="es-PE" smtClean="0"/>
              <a:t>15/05/2025</a:t>
            </a:fld>
            <a:endParaRPr lang="es-PE"/>
          </a:p>
        </p:txBody>
      </p:sp>
      <p:sp>
        <p:nvSpPr>
          <p:cNvPr id="6" name="Marcador de pie de página 5">
            <a:extLst>
              <a:ext uri="{FF2B5EF4-FFF2-40B4-BE49-F238E27FC236}">
                <a16:creationId xmlns:a16="http://schemas.microsoft.com/office/drawing/2014/main" id="{11254E47-71DC-435D-89D9-7978B9E3BB3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CBC0BDA-2466-4AAA-8AD3-6EBA40B31F37}"/>
              </a:ext>
            </a:extLst>
          </p:cNvPr>
          <p:cNvSpPr>
            <a:spLocks noGrp="1"/>
          </p:cNvSpPr>
          <p:nvPr>
            <p:ph type="sldNum" sz="quarter" idx="12"/>
          </p:nvPr>
        </p:nvSpPr>
        <p:spPr/>
        <p:txBody>
          <a:bodyPr/>
          <a:lstStyle/>
          <a:p>
            <a:fld id="{941C6F34-7693-4FE7-8B09-EACB3D038132}" type="slidenum">
              <a:rPr lang="es-PE" smtClean="0"/>
              <a:t>‹Nº›</a:t>
            </a:fld>
            <a:endParaRPr lang="es-PE"/>
          </a:p>
        </p:txBody>
      </p:sp>
    </p:spTree>
    <p:extLst>
      <p:ext uri="{BB962C8B-B14F-4D97-AF65-F5344CB8AC3E}">
        <p14:creationId xmlns:p14="http://schemas.microsoft.com/office/powerpoint/2010/main" val="96828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78C8DF-905A-4AB0-A2A8-C78D32C162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9BFEF25-7D2C-414D-8768-BE09C48B71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CDE37A2-C607-4A7C-8BA4-F69FD6B96C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83557-A120-4D42-A0C7-596CD288640B}" type="datetimeFigureOut">
              <a:rPr lang="es-PE" smtClean="0"/>
              <a:t>15/05/2025</a:t>
            </a:fld>
            <a:endParaRPr lang="es-PE"/>
          </a:p>
        </p:txBody>
      </p:sp>
      <p:sp>
        <p:nvSpPr>
          <p:cNvPr id="5" name="Marcador de pie de página 4">
            <a:extLst>
              <a:ext uri="{FF2B5EF4-FFF2-40B4-BE49-F238E27FC236}">
                <a16:creationId xmlns:a16="http://schemas.microsoft.com/office/drawing/2014/main" id="{66B6B862-8F5E-4702-95AB-3FC024A49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A93893EA-44C8-4C0A-9E6F-915954E61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C6F34-7693-4FE7-8B09-EACB3D038132}" type="slidenum">
              <a:rPr lang="es-PE" smtClean="0"/>
              <a:t>‹Nº›</a:t>
            </a:fld>
            <a:endParaRPr lang="es-PE"/>
          </a:p>
        </p:txBody>
      </p:sp>
    </p:spTree>
    <p:extLst>
      <p:ext uri="{BB962C8B-B14F-4D97-AF65-F5344CB8AC3E}">
        <p14:creationId xmlns:p14="http://schemas.microsoft.com/office/powerpoint/2010/main" val="2121373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92;p13">
            <a:extLst>
              <a:ext uri="{FF2B5EF4-FFF2-40B4-BE49-F238E27FC236}">
                <a16:creationId xmlns:a16="http://schemas.microsoft.com/office/drawing/2014/main" id="{69C46C64-F79F-489A-8F4D-BB44D7D62D5A}"/>
              </a:ext>
            </a:extLst>
          </p:cNvPr>
          <p:cNvSpPr txBox="1"/>
          <p:nvPr/>
        </p:nvSpPr>
        <p:spPr>
          <a:xfrm>
            <a:off x="4929185" y="5511412"/>
            <a:ext cx="7244549" cy="615513"/>
          </a:xfrm>
          <a:prstGeom prst="rect">
            <a:avLst/>
          </a:prstGeom>
          <a:solidFill>
            <a:srgbClr val="FAF6F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lang="es-E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s-ES" sz="2000" b="1" dirty="0">
                <a:solidFill>
                  <a:srgbClr val="2A7DA3"/>
                </a:solidFill>
                <a:latin typeface="Lucida Sans Unicode" panose="020B0602030504020204" pitchFamily="34" charset="0"/>
                <a:cs typeface="Lucida Sans Unicode" panose="020B0602030504020204" pitchFamily="34" charset="0"/>
                <a:sym typeface="Arial"/>
              </a:rPr>
              <a:t>APRENDIZAJE BASADO EN PROYECTOS</a:t>
            </a:r>
            <a:endParaRPr sz="2000" b="1" dirty="0">
              <a:solidFill>
                <a:srgbClr val="2A7DA3"/>
              </a:solidFill>
              <a:latin typeface="Lucida Sans Unicode" panose="020B0602030504020204" pitchFamily="34" charset="0"/>
              <a:cs typeface="Lucida Sans Unicode" panose="020B0602030504020204" pitchFamily="34" charset="0"/>
              <a:sym typeface="Arial"/>
            </a:endParaRPr>
          </a:p>
        </p:txBody>
      </p:sp>
      <p:pic>
        <p:nvPicPr>
          <p:cNvPr id="6" name="Imagen 5">
            <a:extLst>
              <a:ext uri="{FF2B5EF4-FFF2-40B4-BE49-F238E27FC236}">
                <a16:creationId xmlns:a16="http://schemas.microsoft.com/office/drawing/2014/main" id="{C8E8C023-B8D7-4D01-AD02-87CE41F81255}"/>
              </a:ext>
            </a:extLst>
          </p:cNvPr>
          <p:cNvPicPr>
            <a:picLocks noChangeAspect="1"/>
          </p:cNvPicPr>
          <p:nvPr/>
        </p:nvPicPr>
        <p:blipFill>
          <a:blip r:embed="rId2"/>
          <a:stretch>
            <a:fillRect/>
          </a:stretch>
        </p:blipFill>
        <p:spPr>
          <a:xfrm>
            <a:off x="0" y="0"/>
            <a:ext cx="4972050" cy="6857570"/>
          </a:xfrm>
          <a:prstGeom prst="rect">
            <a:avLst/>
          </a:prstGeom>
        </p:spPr>
      </p:pic>
      <p:sp>
        <p:nvSpPr>
          <p:cNvPr id="11" name="Google Shape;95;p13">
            <a:extLst>
              <a:ext uri="{FF2B5EF4-FFF2-40B4-BE49-F238E27FC236}">
                <a16:creationId xmlns:a16="http://schemas.microsoft.com/office/drawing/2014/main" id="{07D4C42C-837D-4DE4-A82C-7F199B8035E9}"/>
              </a:ext>
            </a:extLst>
          </p:cNvPr>
          <p:cNvSpPr/>
          <p:nvPr/>
        </p:nvSpPr>
        <p:spPr>
          <a:xfrm>
            <a:off x="5074429" y="2640150"/>
            <a:ext cx="7039789" cy="15696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PE" sz="3600" b="1" i="0" u="none" strike="noStrike" cap="none" dirty="0">
                <a:solidFill>
                  <a:srgbClr val="002060"/>
                </a:solidFill>
                <a:latin typeface="Lucida Sans Unicode" panose="020B0602030504020204" pitchFamily="34" charset="0"/>
                <a:ea typeface="Arial"/>
                <a:cs typeface="Lucida Sans Unicode" panose="020B0602030504020204" pitchFamily="34" charset="0"/>
                <a:sym typeface="Arial"/>
              </a:rPr>
              <a:t>II Encuentro Pedagógico Descentralizado de Especialistas en Educación 2025</a:t>
            </a:r>
            <a:endParaRPr sz="2000" dirty="0">
              <a:latin typeface="Lucida Sans Unicode" panose="020B0602030504020204" pitchFamily="34" charset="0"/>
              <a:cs typeface="Lucida Sans Unicode" panose="020B0602030504020204" pitchFamily="34" charset="0"/>
            </a:endParaRPr>
          </a:p>
        </p:txBody>
      </p:sp>
      <p:pic>
        <p:nvPicPr>
          <p:cNvPr id="12" name="Google Shape;90;p13">
            <a:extLst>
              <a:ext uri="{FF2B5EF4-FFF2-40B4-BE49-F238E27FC236}">
                <a16:creationId xmlns:a16="http://schemas.microsoft.com/office/drawing/2014/main" id="{42F29600-EDF0-404B-B420-91984A38C5C7}"/>
              </a:ext>
            </a:extLst>
          </p:cNvPr>
          <p:cNvPicPr preferRelativeResize="0"/>
          <p:nvPr/>
        </p:nvPicPr>
        <p:blipFill rotWithShape="1">
          <a:blip r:embed="rId3">
            <a:alphaModFix/>
          </a:blip>
          <a:srcRect l="79285" t="6248" r="5671" b="64972"/>
          <a:stretch/>
        </p:blipFill>
        <p:spPr>
          <a:xfrm>
            <a:off x="11355357" y="5720028"/>
            <a:ext cx="758861" cy="1134274"/>
          </a:xfrm>
          <a:prstGeom prst="rect">
            <a:avLst/>
          </a:prstGeom>
          <a:noFill/>
          <a:ln>
            <a:noFill/>
          </a:ln>
        </p:spPr>
      </p:pic>
      <p:pic>
        <p:nvPicPr>
          <p:cNvPr id="13" name="Google Shape;89;p13" descr="http://upload.wikimedia.org/wikipedia/en/d/d6/Logo_Ayacucho_Region_in_Peru.png">
            <a:extLst>
              <a:ext uri="{FF2B5EF4-FFF2-40B4-BE49-F238E27FC236}">
                <a16:creationId xmlns:a16="http://schemas.microsoft.com/office/drawing/2014/main" id="{9AD033C5-9ABC-4B3F-AE0F-DE236AE24C92}"/>
              </a:ext>
            </a:extLst>
          </p:cNvPr>
          <p:cNvPicPr preferRelativeResize="0"/>
          <p:nvPr/>
        </p:nvPicPr>
        <p:blipFill rotWithShape="1">
          <a:blip r:embed="rId4">
            <a:alphaModFix/>
          </a:blip>
          <a:srcRect/>
          <a:stretch/>
        </p:blipFill>
        <p:spPr>
          <a:xfrm>
            <a:off x="177400" y="142969"/>
            <a:ext cx="806989" cy="1157472"/>
          </a:xfrm>
          <a:prstGeom prst="rect">
            <a:avLst/>
          </a:prstGeom>
          <a:noFill/>
          <a:ln>
            <a:noFill/>
          </a:ln>
        </p:spPr>
      </p:pic>
      <p:sp>
        <p:nvSpPr>
          <p:cNvPr id="14" name="Google Shape;92;p13">
            <a:extLst>
              <a:ext uri="{FF2B5EF4-FFF2-40B4-BE49-F238E27FC236}">
                <a16:creationId xmlns:a16="http://schemas.microsoft.com/office/drawing/2014/main" id="{53EB4D03-2183-4780-B0C1-72B0CD76505F}"/>
              </a:ext>
            </a:extLst>
          </p:cNvPr>
          <p:cNvSpPr txBox="1"/>
          <p:nvPr/>
        </p:nvSpPr>
        <p:spPr>
          <a:xfrm>
            <a:off x="4929186" y="1038831"/>
            <a:ext cx="7244549" cy="523220"/>
          </a:xfrm>
          <a:prstGeom prst="rect">
            <a:avLst/>
          </a:prstGeom>
          <a:solidFill>
            <a:srgbClr val="2A7DA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PE" sz="2800" b="1" i="0" u="none" strike="noStrike" cap="none" dirty="0">
                <a:solidFill>
                  <a:schemeClr val="bg1"/>
                </a:solidFill>
                <a:latin typeface="Lucida Sans Unicode" panose="020B0602030504020204" pitchFamily="34" charset="0"/>
                <a:ea typeface="Arial"/>
                <a:cs typeface="Lucida Sans Unicode" panose="020B0602030504020204" pitchFamily="34" charset="0"/>
                <a:sym typeface="Arial"/>
              </a:rPr>
              <a:t>NIVEL SECUNDARIA</a:t>
            </a:r>
            <a:endParaRPr sz="1400" b="1" i="0" u="none" strike="noStrike" cap="none" dirty="0">
              <a:solidFill>
                <a:schemeClr val="bg1"/>
              </a:solidFill>
              <a:latin typeface="Lucida Sans Unicode" panose="020B0602030504020204" pitchFamily="34" charset="0"/>
              <a:ea typeface="Arial"/>
              <a:cs typeface="Lucida Sans Unicode" panose="020B0602030504020204" pitchFamily="34" charset="0"/>
              <a:sym typeface="Arial"/>
            </a:endParaRPr>
          </a:p>
        </p:txBody>
      </p:sp>
    </p:spTree>
    <p:extLst>
      <p:ext uri="{BB962C8B-B14F-4D97-AF65-F5344CB8AC3E}">
        <p14:creationId xmlns:p14="http://schemas.microsoft.com/office/powerpoint/2010/main" val="2446348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87F2830C-AC23-433F-A84A-E0F96A4A48C3}"/>
              </a:ext>
            </a:extLst>
          </p:cNvPr>
          <p:cNvSpPr/>
          <p:nvPr/>
        </p:nvSpPr>
        <p:spPr>
          <a:xfrm>
            <a:off x="0" y="85634"/>
            <a:ext cx="12192000" cy="461665"/>
          </a:xfrm>
          <a:prstGeom prst="rect">
            <a:avLst/>
          </a:prstGeom>
          <a:solidFill>
            <a:schemeClr val="accent6">
              <a:lumMod val="60000"/>
              <a:lumOff val="40000"/>
            </a:schemeClr>
          </a:solidFill>
        </p:spPr>
        <p:txBody>
          <a:bodyPr wrap="square">
            <a:spAutoFit/>
          </a:bodyPr>
          <a:lstStyle/>
          <a:p>
            <a:pPr algn="ctr"/>
            <a:r>
              <a:rPr lang="es-ES" sz="2400" b="1" dirty="0"/>
              <a:t>ANALIZA</a:t>
            </a:r>
            <a:endParaRPr lang="es-PE" sz="2400" b="1" dirty="0"/>
          </a:p>
        </p:txBody>
      </p:sp>
      <p:sp>
        <p:nvSpPr>
          <p:cNvPr id="12" name="Rectángulo 11">
            <a:extLst>
              <a:ext uri="{FF2B5EF4-FFF2-40B4-BE49-F238E27FC236}">
                <a16:creationId xmlns:a16="http://schemas.microsoft.com/office/drawing/2014/main" id="{8426AAB8-5707-483C-9BB1-789A4B011C9C}"/>
              </a:ext>
            </a:extLst>
          </p:cNvPr>
          <p:cNvSpPr/>
          <p:nvPr/>
        </p:nvSpPr>
        <p:spPr>
          <a:xfrm>
            <a:off x="910443" y="680172"/>
            <a:ext cx="8788978" cy="461665"/>
          </a:xfrm>
          <a:prstGeom prst="rect">
            <a:avLst/>
          </a:prstGeom>
        </p:spPr>
        <p:txBody>
          <a:bodyPr wrap="square">
            <a:spAutoFit/>
          </a:bodyPr>
          <a:lstStyle/>
          <a:p>
            <a:pPr algn="ctr"/>
            <a:r>
              <a:rPr lang="es-ES" sz="2400" b="1" dirty="0">
                <a:solidFill>
                  <a:srgbClr val="002060"/>
                </a:solidFill>
              </a:rPr>
              <a:t>FASES DEL APRENDIZAJE BASADO EN PROYECTO (ABP)</a:t>
            </a:r>
            <a:endParaRPr lang="es-PE" sz="2400" b="1" dirty="0">
              <a:solidFill>
                <a:srgbClr val="002060"/>
              </a:solidFill>
            </a:endParaRPr>
          </a:p>
        </p:txBody>
      </p:sp>
      <p:graphicFrame>
        <p:nvGraphicFramePr>
          <p:cNvPr id="7" name="Diagrama 6">
            <a:extLst>
              <a:ext uri="{FF2B5EF4-FFF2-40B4-BE49-F238E27FC236}">
                <a16:creationId xmlns:a16="http://schemas.microsoft.com/office/drawing/2014/main" id="{9EAD25A6-5ED4-4B18-B0FE-73A52466E929}"/>
              </a:ext>
            </a:extLst>
          </p:cNvPr>
          <p:cNvGraphicFramePr/>
          <p:nvPr>
            <p:extLst>
              <p:ext uri="{D42A27DB-BD31-4B8C-83A1-F6EECF244321}">
                <p14:modId xmlns:p14="http://schemas.microsoft.com/office/powerpoint/2010/main" val="829228870"/>
              </p:ext>
            </p:extLst>
          </p:nvPr>
        </p:nvGraphicFramePr>
        <p:xfrm>
          <a:off x="581893" y="1167747"/>
          <a:ext cx="2008908" cy="571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749FB53B-0658-484F-847D-7283EBBAF501}"/>
              </a:ext>
            </a:extLst>
          </p:cNvPr>
          <p:cNvSpPr/>
          <p:nvPr/>
        </p:nvSpPr>
        <p:spPr>
          <a:xfrm>
            <a:off x="461159" y="1911400"/>
            <a:ext cx="6096000" cy="3931910"/>
          </a:xfrm>
          <a:prstGeom prst="rect">
            <a:avLst/>
          </a:prstGeom>
        </p:spPr>
        <p:txBody>
          <a:bodyPr>
            <a:spAutoFit/>
          </a:bodyPr>
          <a:lstStyle/>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Se propone y analiza el problema.</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Se identifican las causas e implicancias del problema, el desafío, y el posible producto para que todos los estudiantes se involucren en su discusión, analicen el planteamiento en todas sus dimensiones, y construyan acuerdos.</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En esta fase, como señalan Pérez et al. (2021), el docente no es el que dirige y decide, sino que cumple, más bien, un rol facilitador.</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Los docentes son pieza clave de la actividad, pero respetan la autonomía de los estudiantes.</a:t>
            </a:r>
          </a:p>
          <a:p>
            <a:pPr marL="342900" lvl="0" indent="-342900" algn="just">
              <a:lnSpc>
                <a:spcPct val="107000"/>
              </a:lnSpc>
              <a:spcAft>
                <a:spcPts val="0"/>
              </a:spcAft>
              <a:buFont typeface="Symbol" panose="05050102010706020507" pitchFamily="18" charset="2"/>
              <a:buChar char=""/>
            </a:pPr>
            <a:r>
              <a:rPr lang="es-ES" dirty="0">
                <a:highlight>
                  <a:srgbClr val="FFFF00"/>
                </a:highlight>
                <a:latin typeface="Calibri" panose="020F0502020204030204" pitchFamily="34" charset="0"/>
                <a:ea typeface="Calibri" panose="020F0502020204030204" pitchFamily="34" charset="0"/>
                <a:cs typeface="Times New Roman" panose="02020603050405020304" pitchFamily="18" charset="0"/>
              </a:rPr>
              <a:t>Los estudiantes desde el inicio se perciban como protagonistas del proceso y agentes capaces de generar impacto en su entorno</a:t>
            </a:r>
            <a:r>
              <a:rPr lang="es-ES" dirty="0">
                <a:latin typeface="Calibri" panose="020F0502020204030204" pitchFamily="34" charset="0"/>
                <a:ea typeface="Calibri" panose="020F0502020204030204" pitchFamily="34" charset="0"/>
                <a:cs typeface="Times New Roman" panose="02020603050405020304" pitchFamily="18" charset="0"/>
              </a:rPr>
              <a:t>.</a:t>
            </a:r>
            <a:endParaRPr lang="es-P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AFDF6569-3948-4CB0-B31F-789F86F7B62A}"/>
              </a:ext>
            </a:extLst>
          </p:cNvPr>
          <p:cNvPicPr>
            <a:picLocks noChangeAspect="1"/>
          </p:cNvPicPr>
          <p:nvPr/>
        </p:nvPicPr>
        <p:blipFill>
          <a:blip r:embed="rId7"/>
          <a:stretch>
            <a:fillRect/>
          </a:stretch>
        </p:blipFill>
        <p:spPr>
          <a:xfrm>
            <a:off x="7297761" y="2167926"/>
            <a:ext cx="4080406" cy="4009902"/>
          </a:xfrm>
          <a:prstGeom prst="rect">
            <a:avLst/>
          </a:prstGeom>
        </p:spPr>
      </p:pic>
    </p:spTree>
    <p:extLst>
      <p:ext uri="{BB962C8B-B14F-4D97-AF65-F5344CB8AC3E}">
        <p14:creationId xmlns:p14="http://schemas.microsoft.com/office/powerpoint/2010/main" val="776070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8426AAB8-5707-483C-9BB1-789A4B011C9C}"/>
              </a:ext>
            </a:extLst>
          </p:cNvPr>
          <p:cNvSpPr/>
          <p:nvPr/>
        </p:nvSpPr>
        <p:spPr>
          <a:xfrm>
            <a:off x="387929" y="1045536"/>
            <a:ext cx="8788978" cy="461665"/>
          </a:xfrm>
          <a:prstGeom prst="rect">
            <a:avLst/>
          </a:prstGeom>
        </p:spPr>
        <p:txBody>
          <a:bodyPr wrap="square">
            <a:spAutoFit/>
          </a:bodyPr>
          <a:lstStyle/>
          <a:p>
            <a:pPr algn="ctr"/>
            <a:r>
              <a:rPr lang="es-ES" sz="2400" b="1" dirty="0">
                <a:solidFill>
                  <a:srgbClr val="002060"/>
                </a:solidFill>
              </a:rPr>
              <a:t>FASES DEL APRENDIZAJE BASADO EN PROYECTO (ABP)</a:t>
            </a:r>
            <a:endParaRPr lang="es-PE" sz="2400" b="1" dirty="0">
              <a:solidFill>
                <a:srgbClr val="002060"/>
              </a:solidFill>
            </a:endParaRPr>
          </a:p>
        </p:txBody>
      </p:sp>
      <p:sp>
        <p:nvSpPr>
          <p:cNvPr id="2" name="Rectángulo 1">
            <a:extLst>
              <a:ext uri="{FF2B5EF4-FFF2-40B4-BE49-F238E27FC236}">
                <a16:creationId xmlns:a16="http://schemas.microsoft.com/office/drawing/2014/main" id="{323974B1-78F4-4CEC-849C-57FFA3763D1C}"/>
              </a:ext>
            </a:extLst>
          </p:cNvPr>
          <p:cNvSpPr/>
          <p:nvPr/>
        </p:nvSpPr>
        <p:spPr>
          <a:xfrm>
            <a:off x="581893" y="2749600"/>
            <a:ext cx="6096000" cy="2744469"/>
          </a:xfrm>
          <a:prstGeom prst="rect">
            <a:avLst/>
          </a:prstGeom>
        </p:spPr>
        <p:txBody>
          <a:bodyPr>
            <a:spAutoFit/>
          </a:bodyPr>
          <a:lstStyle/>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Los estudiantes formulan hipótesis, trazan un plan, indagan en diversas fuentes, analizan la información y construyen conclusiones.</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Como en toda investigación, las actividades suelen ser leer, entrevistar, comparar y explicar datos, hacer descripciones, elaborar mapas conceptuales, hacer resúmenes, deducir conclusiones, proponer alternativas, etc.</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“A partir de lo investigado, deducen sus conclusiones y proponen alternativas al problema para enfrentar el desafío.”</a:t>
            </a:r>
            <a:endParaRPr lang="es-PE"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upo 7">
            <a:extLst>
              <a:ext uri="{FF2B5EF4-FFF2-40B4-BE49-F238E27FC236}">
                <a16:creationId xmlns:a16="http://schemas.microsoft.com/office/drawing/2014/main" id="{7E271D40-8D4F-4228-AAB4-C9E7D1544BF8}"/>
              </a:ext>
            </a:extLst>
          </p:cNvPr>
          <p:cNvGrpSpPr/>
          <p:nvPr/>
        </p:nvGrpSpPr>
        <p:grpSpPr>
          <a:xfrm>
            <a:off x="911562" y="2005438"/>
            <a:ext cx="1942475" cy="580808"/>
            <a:chOff x="2844454" y="1203031"/>
            <a:chExt cx="2028439" cy="1217063"/>
          </a:xfrm>
        </p:grpSpPr>
        <p:sp>
          <p:nvSpPr>
            <p:cNvPr id="9" name="Rectángulo: esquinas redondeadas 8">
              <a:extLst>
                <a:ext uri="{FF2B5EF4-FFF2-40B4-BE49-F238E27FC236}">
                  <a16:creationId xmlns:a16="http://schemas.microsoft.com/office/drawing/2014/main" id="{CD0B51F4-49B1-43B7-9071-F4E2B02AE8BD}"/>
                </a:ext>
              </a:extLst>
            </p:cNvPr>
            <p:cNvSpPr/>
            <p:nvPr/>
          </p:nvSpPr>
          <p:spPr>
            <a:xfrm>
              <a:off x="2844454" y="1203031"/>
              <a:ext cx="2028439" cy="1217063"/>
            </a:xfrm>
            <a:prstGeom prst="roundRect">
              <a:avLst>
                <a:gd name="adj" fmla="val 10000"/>
              </a:avLst>
            </a:prstGeom>
          </p:spPr>
          <p:style>
            <a:lnRef idx="2">
              <a:schemeClr val="lt1">
                <a:hueOff val="0"/>
                <a:satOff val="0"/>
                <a:lumOff val="0"/>
                <a:alphaOff val="0"/>
              </a:schemeClr>
            </a:lnRef>
            <a:fillRef idx="1">
              <a:schemeClr val="accent4">
                <a:hueOff val="3266964"/>
                <a:satOff val="-13592"/>
                <a:lumOff val="3203"/>
                <a:alphaOff val="0"/>
              </a:schemeClr>
            </a:fillRef>
            <a:effectRef idx="0">
              <a:schemeClr val="accent4">
                <a:hueOff val="3266964"/>
                <a:satOff val="-13592"/>
                <a:lumOff val="3203"/>
                <a:alphaOff val="0"/>
              </a:schemeClr>
            </a:effectRef>
            <a:fontRef idx="minor">
              <a:schemeClr val="lt1"/>
            </a:fontRef>
          </p:style>
          <p:txBody>
            <a:bodyPr/>
            <a:lstStyle/>
            <a:p>
              <a:endParaRPr lang="en-US"/>
            </a:p>
          </p:txBody>
        </p:sp>
        <p:sp>
          <p:nvSpPr>
            <p:cNvPr id="10" name="Rectángulo: esquinas redondeadas 4">
              <a:extLst>
                <a:ext uri="{FF2B5EF4-FFF2-40B4-BE49-F238E27FC236}">
                  <a16:creationId xmlns:a16="http://schemas.microsoft.com/office/drawing/2014/main" id="{BE7325DD-7DC4-4705-9F27-72272BA4F9C9}"/>
                </a:ext>
              </a:extLst>
            </p:cNvPr>
            <p:cNvSpPr txBox="1"/>
            <p:nvPr/>
          </p:nvSpPr>
          <p:spPr>
            <a:xfrm>
              <a:off x="2880101" y="1238678"/>
              <a:ext cx="1957145" cy="11457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PE" sz="2300" b="1" kern="1200">
                  <a:solidFill>
                    <a:schemeClr val="tx1"/>
                  </a:solidFill>
                </a:rPr>
                <a:t>Investigación</a:t>
              </a:r>
            </a:p>
          </p:txBody>
        </p:sp>
      </p:grpSp>
      <p:pic>
        <p:nvPicPr>
          <p:cNvPr id="4" name="Imagen 3">
            <a:extLst>
              <a:ext uri="{FF2B5EF4-FFF2-40B4-BE49-F238E27FC236}">
                <a16:creationId xmlns:a16="http://schemas.microsoft.com/office/drawing/2014/main" id="{3F8C375A-2C5E-4F99-8F5F-2C09F4207D1F}"/>
              </a:ext>
            </a:extLst>
          </p:cNvPr>
          <p:cNvPicPr>
            <a:picLocks noChangeAspect="1"/>
          </p:cNvPicPr>
          <p:nvPr/>
        </p:nvPicPr>
        <p:blipFill>
          <a:blip r:embed="rId2"/>
          <a:stretch>
            <a:fillRect/>
          </a:stretch>
        </p:blipFill>
        <p:spPr>
          <a:xfrm>
            <a:off x="7145482" y="2809125"/>
            <a:ext cx="3467100" cy="2687003"/>
          </a:xfrm>
          <a:prstGeom prst="rect">
            <a:avLst/>
          </a:prstGeom>
        </p:spPr>
      </p:pic>
      <p:sp>
        <p:nvSpPr>
          <p:cNvPr id="3" name="Rectángulo 2">
            <a:extLst>
              <a:ext uri="{FF2B5EF4-FFF2-40B4-BE49-F238E27FC236}">
                <a16:creationId xmlns:a16="http://schemas.microsoft.com/office/drawing/2014/main" id="{C983EBB6-1C17-3102-6209-4A07DCA17BAE}"/>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spTree>
    <p:extLst>
      <p:ext uri="{BB962C8B-B14F-4D97-AF65-F5344CB8AC3E}">
        <p14:creationId xmlns:p14="http://schemas.microsoft.com/office/powerpoint/2010/main" val="2042246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8426AAB8-5707-483C-9BB1-789A4B011C9C}"/>
              </a:ext>
            </a:extLst>
          </p:cNvPr>
          <p:cNvSpPr/>
          <p:nvPr/>
        </p:nvSpPr>
        <p:spPr>
          <a:xfrm>
            <a:off x="387929" y="1045536"/>
            <a:ext cx="8788978" cy="461665"/>
          </a:xfrm>
          <a:prstGeom prst="rect">
            <a:avLst/>
          </a:prstGeom>
        </p:spPr>
        <p:txBody>
          <a:bodyPr wrap="square">
            <a:spAutoFit/>
          </a:bodyPr>
          <a:lstStyle/>
          <a:p>
            <a:pPr algn="ctr"/>
            <a:r>
              <a:rPr lang="es-ES" sz="2400" b="1" dirty="0">
                <a:solidFill>
                  <a:srgbClr val="002060"/>
                </a:solidFill>
              </a:rPr>
              <a:t>FASES DEL APRENDIZAJE BASADO EN PROYECTO (ABP)</a:t>
            </a:r>
            <a:endParaRPr lang="es-PE" sz="2400" b="1" dirty="0">
              <a:solidFill>
                <a:srgbClr val="002060"/>
              </a:solidFill>
            </a:endParaRPr>
          </a:p>
        </p:txBody>
      </p:sp>
      <p:grpSp>
        <p:nvGrpSpPr>
          <p:cNvPr id="6" name="Grupo 5">
            <a:extLst>
              <a:ext uri="{FF2B5EF4-FFF2-40B4-BE49-F238E27FC236}">
                <a16:creationId xmlns:a16="http://schemas.microsoft.com/office/drawing/2014/main" id="{07173AD1-0E7C-4145-9237-40846FBF6A7B}"/>
              </a:ext>
            </a:extLst>
          </p:cNvPr>
          <p:cNvGrpSpPr/>
          <p:nvPr/>
        </p:nvGrpSpPr>
        <p:grpSpPr>
          <a:xfrm>
            <a:off x="1080655" y="1751763"/>
            <a:ext cx="3563456" cy="636226"/>
            <a:chOff x="5684269" y="1203031"/>
            <a:chExt cx="2028439" cy="1217063"/>
          </a:xfrm>
        </p:grpSpPr>
        <p:sp>
          <p:nvSpPr>
            <p:cNvPr id="8" name="Rectángulo: esquinas redondeadas 7">
              <a:extLst>
                <a:ext uri="{FF2B5EF4-FFF2-40B4-BE49-F238E27FC236}">
                  <a16:creationId xmlns:a16="http://schemas.microsoft.com/office/drawing/2014/main" id="{4BBC92FF-52B1-44CE-A40A-B385DEFCB12B}"/>
                </a:ext>
              </a:extLst>
            </p:cNvPr>
            <p:cNvSpPr/>
            <p:nvPr/>
          </p:nvSpPr>
          <p:spPr>
            <a:xfrm>
              <a:off x="5684269" y="1203031"/>
              <a:ext cx="2028439" cy="1217063"/>
            </a:xfrm>
            <a:prstGeom prst="roundRect">
              <a:avLst>
                <a:gd name="adj" fmla="val 10000"/>
              </a:avLst>
            </a:prstGeom>
          </p:spPr>
          <p:style>
            <a:lnRef idx="2">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txBody>
            <a:bodyPr/>
            <a:lstStyle/>
            <a:p>
              <a:endParaRPr lang="en-US"/>
            </a:p>
          </p:txBody>
        </p:sp>
        <p:sp>
          <p:nvSpPr>
            <p:cNvPr id="9" name="Rectángulo: esquinas redondeadas 4">
              <a:extLst>
                <a:ext uri="{FF2B5EF4-FFF2-40B4-BE49-F238E27FC236}">
                  <a16:creationId xmlns:a16="http://schemas.microsoft.com/office/drawing/2014/main" id="{AB7DE75A-75D7-48A0-A1FE-9B057901B5BB}"/>
                </a:ext>
              </a:extLst>
            </p:cNvPr>
            <p:cNvSpPr txBox="1"/>
            <p:nvPr/>
          </p:nvSpPr>
          <p:spPr>
            <a:xfrm>
              <a:off x="5719916" y="1238678"/>
              <a:ext cx="1957145" cy="11457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PE" sz="2300" b="1" kern="1200">
                  <a:solidFill>
                    <a:schemeClr val="tx1"/>
                  </a:solidFill>
                </a:rPr>
                <a:t>Elaboración del producto</a:t>
              </a:r>
            </a:p>
          </p:txBody>
        </p:sp>
      </p:grpSp>
      <p:sp>
        <p:nvSpPr>
          <p:cNvPr id="2" name="Rectángulo 1">
            <a:extLst>
              <a:ext uri="{FF2B5EF4-FFF2-40B4-BE49-F238E27FC236}">
                <a16:creationId xmlns:a16="http://schemas.microsoft.com/office/drawing/2014/main" id="{FB3FA137-17A0-4B34-A8C4-9B28E0272156}"/>
              </a:ext>
            </a:extLst>
          </p:cNvPr>
          <p:cNvSpPr/>
          <p:nvPr/>
        </p:nvSpPr>
        <p:spPr>
          <a:xfrm>
            <a:off x="1080655" y="2632551"/>
            <a:ext cx="6096000" cy="2744469"/>
          </a:xfrm>
          <a:prstGeom prst="rect">
            <a:avLst/>
          </a:prstGeom>
        </p:spPr>
        <p:txBody>
          <a:bodyPr>
            <a:spAutoFit/>
          </a:bodyPr>
          <a:lstStyle/>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Los estudiantes	 diseñan y elaboran el producto sobre la base de las conclusiones de su investigación y los nuevos conocimientos adquiridos.</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La duración de esta fase depende de las características del producto.</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Como señala el manual de INACAP (2019), el producto no debe ser simple, pues no se trata de un ejercicio de aplicación de algún concepto o algoritmo sencillo. Por el contrario, debe dar una respuesta efectiva a un problema concreto.</a:t>
            </a:r>
            <a:endParaRPr lang="es-P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86A11F2D-2A4A-4443-B3D9-E21623111347}"/>
              </a:ext>
            </a:extLst>
          </p:cNvPr>
          <p:cNvPicPr/>
          <p:nvPr/>
        </p:nvPicPr>
        <p:blipFill>
          <a:blip r:embed="rId2">
            <a:extLst>
              <a:ext uri="{28A0092B-C50C-407E-A947-70E740481C1C}">
                <a14:useLocalDpi xmlns:a14="http://schemas.microsoft.com/office/drawing/2010/main" val="0"/>
              </a:ext>
            </a:extLst>
          </a:blip>
          <a:stretch>
            <a:fillRect/>
          </a:stretch>
        </p:blipFill>
        <p:spPr>
          <a:xfrm>
            <a:off x="7590962" y="2730817"/>
            <a:ext cx="3645073" cy="2423074"/>
          </a:xfrm>
          <a:prstGeom prst="rect">
            <a:avLst/>
          </a:prstGeom>
        </p:spPr>
      </p:pic>
      <p:sp>
        <p:nvSpPr>
          <p:cNvPr id="3" name="Rectángulo 2">
            <a:extLst>
              <a:ext uri="{FF2B5EF4-FFF2-40B4-BE49-F238E27FC236}">
                <a16:creationId xmlns:a16="http://schemas.microsoft.com/office/drawing/2014/main" id="{53A913D6-71E5-3F51-0FE3-CCBE4AF82D84}"/>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spTree>
    <p:extLst>
      <p:ext uri="{BB962C8B-B14F-4D97-AF65-F5344CB8AC3E}">
        <p14:creationId xmlns:p14="http://schemas.microsoft.com/office/powerpoint/2010/main" val="3426511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8426AAB8-5707-483C-9BB1-789A4B011C9C}"/>
              </a:ext>
            </a:extLst>
          </p:cNvPr>
          <p:cNvSpPr/>
          <p:nvPr/>
        </p:nvSpPr>
        <p:spPr>
          <a:xfrm>
            <a:off x="387929" y="1045536"/>
            <a:ext cx="8788978" cy="461665"/>
          </a:xfrm>
          <a:prstGeom prst="rect">
            <a:avLst/>
          </a:prstGeom>
        </p:spPr>
        <p:txBody>
          <a:bodyPr wrap="square">
            <a:spAutoFit/>
          </a:bodyPr>
          <a:lstStyle/>
          <a:p>
            <a:pPr algn="ctr"/>
            <a:r>
              <a:rPr lang="es-ES" sz="2400" b="1" dirty="0">
                <a:solidFill>
                  <a:srgbClr val="002060"/>
                </a:solidFill>
              </a:rPr>
              <a:t>FASES DEL APRENDIZAJE BASADO EN PROYECTO (ABP)</a:t>
            </a:r>
            <a:endParaRPr lang="es-PE" sz="2400" b="1" dirty="0">
              <a:solidFill>
                <a:srgbClr val="002060"/>
              </a:solidFill>
            </a:endParaRPr>
          </a:p>
        </p:txBody>
      </p:sp>
      <p:grpSp>
        <p:nvGrpSpPr>
          <p:cNvPr id="10" name="Grupo 9">
            <a:extLst>
              <a:ext uri="{FF2B5EF4-FFF2-40B4-BE49-F238E27FC236}">
                <a16:creationId xmlns:a16="http://schemas.microsoft.com/office/drawing/2014/main" id="{2A9D2E4B-233C-4FC8-9AA6-D0BA151303B9}"/>
              </a:ext>
            </a:extLst>
          </p:cNvPr>
          <p:cNvGrpSpPr/>
          <p:nvPr/>
        </p:nvGrpSpPr>
        <p:grpSpPr>
          <a:xfrm>
            <a:off x="1022398" y="1714213"/>
            <a:ext cx="3992947" cy="710333"/>
            <a:chOff x="8524084" y="1203031"/>
            <a:chExt cx="2028439" cy="1217063"/>
          </a:xfrm>
        </p:grpSpPr>
        <p:sp>
          <p:nvSpPr>
            <p:cNvPr id="13" name="Rectángulo: esquinas redondeadas 12">
              <a:extLst>
                <a:ext uri="{FF2B5EF4-FFF2-40B4-BE49-F238E27FC236}">
                  <a16:creationId xmlns:a16="http://schemas.microsoft.com/office/drawing/2014/main" id="{F283C8E6-604C-427E-9287-239C2FA3A2CE}"/>
                </a:ext>
              </a:extLst>
            </p:cNvPr>
            <p:cNvSpPr/>
            <p:nvPr/>
          </p:nvSpPr>
          <p:spPr>
            <a:xfrm>
              <a:off x="8524084" y="1203031"/>
              <a:ext cx="2028439" cy="1217063"/>
            </a:xfrm>
            <a:prstGeom prst="roundRect">
              <a:avLst>
                <a:gd name="adj" fmla="val 10000"/>
              </a:avLst>
            </a:prstGeom>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a:lstStyle/>
            <a:p>
              <a:endParaRPr lang="en-US"/>
            </a:p>
          </p:txBody>
        </p:sp>
        <p:sp>
          <p:nvSpPr>
            <p:cNvPr id="14" name="Rectángulo: esquinas redondeadas 4">
              <a:extLst>
                <a:ext uri="{FF2B5EF4-FFF2-40B4-BE49-F238E27FC236}">
                  <a16:creationId xmlns:a16="http://schemas.microsoft.com/office/drawing/2014/main" id="{226ED189-9E7D-4F5E-B1EB-045E1FDE082B}"/>
                </a:ext>
              </a:extLst>
            </p:cNvPr>
            <p:cNvSpPr txBox="1"/>
            <p:nvPr/>
          </p:nvSpPr>
          <p:spPr>
            <a:xfrm>
              <a:off x="8559731" y="1238678"/>
              <a:ext cx="1957145" cy="11457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PE" sz="2300" b="1" kern="1200">
                  <a:solidFill>
                    <a:schemeClr val="tx1"/>
                  </a:solidFill>
                </a:rPr>
                <a:t>Comunicación del resultado</a:t>
              </a:r>
            </a:p>
          </p:txBody>
        </p:sp>
      </p:grpSp>
      <p:sp>
        <p:nvSpPr>
          <p:cNvPr id="3" name="Rectángulo 2">
            <a:extLst>
              <a:ext uri="{FF2B5EF4-FFF2-40B4-BE49-F238E27FC236}">
                <a16:creationId xmlns:a16="http://schemas.microsoft.com/office/drawing/2014/main" id="{151BD0AC-9BA2-453B-ADFD-2812472DA5BF}"/>
              </a:ext>
            </a:extLst>
          </p:cNvPr>
          <p:cNvSpPr/>
          <p:nvPr/>
        </p:nvSpPr>
        <p:spPr>
          <a:xfrm>
            <a:off x="1022398" y="2695681"/>
            <a:ext cx="5849457" cy="2448106"/>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Los estudiantes dan cuenta del producto e informan del proceso que lo hizo posible.</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Exhiben su trabajo y responden preguntas en el momento de la evaluación y la retroalimentación.</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Si el producto tiene observaciones, deberían tener la oportunidad de corregirlo.</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Luego, pueden presentarlo a un público externo involucrado en el problema y su solución.</a:t>
            </a:r>
            <a:endParaRPr lang="es-P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8B82DA91-139E-4694-A80E-BA14BB3059D0}"/>
              </a:ext>
            </a:extLst>
          </p:cNvPr>
          <p:cNvPicPr/>
          <p:nvPr/>
        </p:nvPicPr>
        <p:blipFill>
          <a:blip r:embed="rId2">
            <a:extLst>
              <a:ext uri="{28A0092B-C50C-407E-A947-70E740481C1C}">
                <a14:useLocalDpi xmlns:a14="http://schemas.microsoft.com/office/drawing/2010/main" val="0"/>
              </a:ext>
            </a:extLst>
          </a:blip>
          <a:stretch>
            <a:fillRect/>
          </a:stretch>
        </p:blipFill>
        <p:spPr>
          <a:xfrm>
            <a:off x="7564469" y="2720751"/>
            <a:ext cx="3224876" cy="2448106"/>
          </a:xfrm>
          <a:prstGeom prst="rect">
            <a:avLst/>
          </a:prstGeom>
        </p:spPr>
      </p:pic>
      <p:sp>
        <p:nvSpPr>
          <p:cNvPr id="2" name="Rectángulo 1">
            <a:extLst>
              <a:ext uri="{FF2B5EF4-FFF2-40B4-BE49-F238E27FC236}">
                <a16:creationId xmlns:a16="http://schemas.microsoft.com/office/drawing/2014/main" id="{3B3746EF-AFBD-DF4B-A9F1-C04C642C670C}"/>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spTree>
    <p:extLst>
      <p:ext uri="{BB962C8B-B14F-4D97-AF65-F5344CB8AC3E}">
        <p14:creationId xmlns:p14="http://schemas.microsoft.com/office/powerpoint/2010/main" val="2980910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E3BBBBEE-B873-41DF-84E8-C59EC51ACAEB}"/>
              </a:ext>
            </a:extLst>
          </p:cNvPr>
          <p:cNvGraphicFramePr>
            <a:graphicFrameLocks noGrp="1"/>
          </p:cNvGraphicFramePr>
          <p:nvPr>
            <p:extLst>
              <p:ext uri="{D42A27DB-BD31-4B8C-83A1-F6EECF244321}">
                <p14:modId xmlns:p14="http://schemas.microsoft.com/office/powerpoint/2010/main" val="977320601"/>
              </p:ext>
            </p:extLst>
          </p:nvPr>
        </p:nvGraphicFramePr>
        <p:xfrm>
          <a:off x="479713" y="1188720"/>
          <a:ext cx="11473990" cy="4682083"/>
        </p:xfrm>
        <a:graphic>
          <a:graphicData uri="http://schemas.openxmlformats.org/drawingml/2006/table">
            <a:tbl>
              <a:tblPr>
                <a:tableStyleId>{E8B1032C-EA38-4F05-BA0D-38AFFFC7BED3}</a:tableStyleId>
              </a:tblPr>
              <a:tblGrid>
                <a:gridCol w="2728662">
                  <a:extLst>
                    <a:ext uri="{9D8B030D-6E8A-4147-A177-3AD203B41FA5}">
                      <a16:colId xmlns:a16="http://schemas.microsoft.com/office/drawing/2014/main" val="2748260293"/>
                    </a:ext>
                  </a:extLst>
                </a:gridCol>
                <a:gridCol w="5174056">
                  <a:extLst>
                    <a:ext uri="{9D8B030D-6E8A-4147-A177-3AD203B41FA5}">
                      <a16:colId xmlns:a16="http://schemas.microsoft.com/office/drawing/2014/main" val="3699942315"/>
                    </a:ext>
                  </a:extLst>
                </a:gridCol>
                <a:gridCol w="3571272">
                  <a:extLst>
                    <a:ext uri="{9D8B030D-6E8A-4147-A177-3AD203B41FA5}">
                      <a16:colId xmlns:a16="http://schemas.microsoft.com/office/drawing/2014/main" val="3313910098"/>
                    </a:ext>
                  </a:extLst>
                </a:gridCol>
              </a:tblGrid>
              <a:tr h="456905">
                <a:tc>
                  <a:txBody>
                    <a:bodyPr/>
                    <a:lstStyle/>
                    <a:p>
                      <a:pPr algn="ctr"/>
                      <a:r>
                        <a:rPr lang="es-PE" sz="2400" b="1" dirty="0"/>
                        <a:t>Fase</a:t>
                      </a:r>
                    </a:p>
                  </a:txBody>
                  <a:tcPr anchor="ctr">
                    <a:solidFill>
                      <a:schemeClr val="accent6">
                        <a:lumMod val="60000"/>
                        <a:lumOff val="40000"/>
                      </a:schemeClr>
                    </a:solidFill>
                  </a:tcPr>
                </a:tc>
                <a:tc>
                  <a:txBody>
                    <a:bodyPr/>
                    <a:lstStyle/>
                    <a:p>
                      <a:pPr algn="ctr"/>
                      <a:r>
                        <a:rPr lang="es-PE" sz="2400" b="1" dirty="0"/>
                        <a:t>Acción</a:t>
                      </a:r>
                    </a:p>
                  </a:txBody>
                  <a:tcPr anchor="ctr">
                    <a:solidFill>
                      <a:schemeClr val="accent6">
                        <a:lumMod val="60000"/>
                        <a:lumOff val="40000"/>
                      </a:schemeClr>
                    </a:solidFill>
                  </a:tcPr>
                </a:tc>
                <a:tc>
                  <a:txBody>
                    <a:bodyPr/>
                    <a:lstStyle/>
                    <a:p>
                      <a:pPr algn="ctr"/>
                      <a:r>
                        <a:rPr lang="es-PE" sz="2400" b="1" dirty="0"/>
                        <a:t>Ejemplo</a:t>
                      </a:r>
                    </a:p>
                  </a:txBody>
                  <a:tcPr anchor="ctr">
                    <a:solidFill>
                      <a:schemeClr val="accent6">
                        <a:lumMod val="60000"/>
                        <a:lumOff val="40000"/>
                      </a:schemeClr>
                    </a:solidFill>
                  </a:tcPr>
                </a:tc>
                <a:extLst>
                  <a:ext uri="{0D108BD9-81ED-4DB2-BD59-A6C34878D82A}">
                    <a16:rowId xmlns:a16="http://schemas.microsoft.com/office/drawing/2014/main" val="1753610894"/>
                  </a:ext>
                </a:extLst>
              </a:tr>
              <a:tr h="1390243">
                <a:tc>
                  <a:txBody>
                    <a:bodyPr/>
                    <a:lstStyle/>
                    <a:p>
                      <a:r>
                        <a:rPr lang="es-PE" sz="2400" b="1" dirty="0"/>
                        <a:t>1. Desafío</a:t>
                      </a:r>
                      <a:endParaRPr lang="es-PE" sz="2400" dirty="0"/>
                    </a:p>
                  </a:txBody>
                  <a:tcPr anchor="ctr"/>
                </a:tc>
                <a:tc>
                  <a:txBody>
                    <a:bodyPr/>
                    <a:lstStyle/>
                    <a:p>
                      <a:pPr algn="just"/>
                      <a:r>
                        <a:rPr lang="es-PE" sz="2400" dirty="0"/>
                        <a:t>Formular una pregunta significativa </a:t>
                      </a:r>
                      <a:r>
                        <a:rPr lang="es-PE" sz="2400" i="1" dirty="0">
                          <a:solidFill>
                            <a:schemeClr val="tx1"/>
                          </a:solidFill>
                        </a:rPr>
                        <a:t>(en lo posible vinculado con el mundo real)</a:t>
                      </a:r>
                    </a:p>
                  </a:txBody>
                  <a:tcPr anchor="ctr"/>
                </a:tc>
                <a:tc>
                  <a:txBody>
                    <a:bodyPr/>
                    <a:lstStyle/>
                    <a:p>
                      <a:pPr algn="just"/>
                      <a:r>
                        <a:rPr lang="es-ES" sz="2400" dirty="0"/>
                        <a:t>¿Cómo reducimos el consumo de plásticos en la escuela?</a:t>
                      </a:r>
                    </a:p>
                  </a:txBody>
                  <a:tcPr anchor="ctr"/>
                </a:tc>
                <a:extLst>
                  <a:ext uri="{0D108BD9-81ED-4DB2-BD59-A6C34878D82A}">
                    <a16:rowId xmlns:a16="http://schemas.microsoft.com/office/drawing/2014/main" val="2148627211"/>
                  </a:ext>
                </a:extLst>
              </a:tr>
              <a:tr h="1187954">
                <a:tc>
                  <a:txBody>
                    <a:bodyPr/>
                    <a:lstStyle/>
                    <a:p>
                      <a:r>
                        <a:rPr lang="es-PE" sz="2400" b="1" dirty="0"/>
                        <a:t>2. Investigación</a:t>
                      </a:r>
                      <a:endParaRPr lang="es-PE" sz="2400" dirty="0"/>
                    </a:p>
                  </a:txBody>
                  <a:tcPr anchor="ctr">
                    <a:solidFill>
                      <a:schemeClr val="accent6">
                        <a:lumMod val="20000"/>
                        <a:lumOff val="80000"/>
                      </a:schemeClr>
                    </a:solidFill>
                  </a:tcPr>
                </a:tc>
                <a:tc>
                  <a:txBody>
                    <a:bodyPr/>
                    <a:lstStyle/>
                    <a:p>
                      <a:pPr algn="just"/>
                      <a:r>
                        <a:rPr lang="es-PE" sz="2400" dirty="0"/>
                        <a:t>Buscar información, contrastar fuentes </a:t>
                      </a:r>
                      <a:r>
                        <a:rPr lang="es-PE" sz="2400" i="1" dirty="0">
                          <a:solidFill>
                            <a:schemeClr val="tx1"/>
                          </a:solidFill>
                        </a:rPr>
                        <a:t>(que puede ser libre o guiada por el docente)</a:t>
                      </a:r>
                    </a:p>
                  </a:txBody>
                  <a:tcPr anchor="ctr">
                    <a:solidFill>
                      <a:schemeClr val="accent6">
                        <a:lumMod val="20000"/>
                        <a:lumOff val="80000"/>
                      </a:schemeClr>
                    </a:solidFill>
                  </a:tcPr>
                </a:tc>
                <a:tc>
                  <a:txBody>
                    <a:bodyPr/>
                    <a:lstStyle/>
                    <a:p>
                      <a:pPr algn="just"/>
                      <a:r>
                        <a:rPr lang="es-PE" sz="2400" dirty="0"/>
                        <a:t>Visitas, entrevistas, análisis de datos</a:t>
                      </a:r>
                    </a:p>
                  </a:txBody>
                  <a:tcPr anchor="ctr">
                    <a:solidFill>
                      <a:schemeClr val="accent6">
                        <a:lumMod val="20000"/>
                        <a:lumOff val="80000"/>
                      </a:schemeClr>
                    </a:solidFill>
                  </a:tcPr>
                </a:tc>
                <a:extLst>
                  <a:ext uri="{0D108BD9-81ED-4DB2-BD59-A6C34878D82A}">
                    <a16:rowId xmlns:a16="http://schemas.microsoft.com/office/drawing/2014/main" val="3180265226"/>
                  </a:ext>
                </a:extLst>
              </a:tr>
              <a:tr h="822430">
                <a:tc>
                  <a:txBody>
                    <a:bodyPr/>
                    <a:lstStyle/>
                    <a:p>
                      <a:r>
                        <a:rPr lang="es-PE" sz="2400" b="1"/>
                        <a:t>3. Elaboración</a:t>
                      </a:r>
                      <a:endParaRPr lang="es-PE" sz="2400"/>
                    </a:p>
                  </a:txBody>
                  <a:tcPr anchor="ctr"/>
                </a:tc>
                <a:tc>
                  <a:txBody>
                    <a:bodyPr/>
                    <a:lstStyle/>
                    <a:p>
                      <a:pPr algn="just"/>
                      <a:r>
                        <a:rPr lang="es-PE" sz="2400" dirty="0"/>
                        <a:t>Construcción del producto </a:t>
                      </a:r>
                      <a:r>
                        <a:rPr lang="es-PE" sz="2400" i="1" dirty="0">
                          <a:solidFill>
                            <a:schemeClr val="tx1"/>
                          </a:solidFill>
                        </a:rPr>
                        <a:t>(su construcción puede ser paulatino)</a:t>
                      </a:r>
                    </a:p>
                  </a:txBody>
                  <a:tcPr anchor="ctr"/>
                </a:tc>
                <a:tc>
                  <a:txBody>
                    <a:bodyPr/>
                    <a:lstStyle/>
                    <a:p>
                      <a:pPr algn="just"/>
                      <a:r>
                        <a:rPr lang="es-ES" sz="2400" dirty="0"/>
                        <a:t>Eco-botellas para la limpieza escolar</a:t>
                      </a:r>
                    </a:p>
                  </a:txBody>
                  <a:tcPr anchor="ctr"/>
                </a:tc>
                <a:extLst>
                  <a:ext uri="{0D108BD9-81ED-4DB2-BD59-A6C34878D82A}">
                    <a16:rowId xmlns:a16="http://schemas.microsoft.com/office/drawing/2014/main" val="2643024553"/>
                  </a:ext>
                </a:extLst>
              </a:tr>
              <a:tr h="822430">
                <a:tc>
                  <a:txBody>
                    <a:bodyPr/>
                    <a:lstStyle/>
                    <a:p>
                      <a:r>
                        <a:rPr lang="es-PE" sz="2400" b="1" dirty="0"/>
                        <a:t>4. Comunicación</a:t>
                      </a:r>
                      <a:endParaRPr lang="es-PE" sz="2400" dirty="0"/>
                    </a:p>
                  </a:txBody>
                  <a:tcPr anchor="ctr">
                    <a:solidFill>
                      <a:schemeClr val="accent6">
                        <a:lumMod val="20000"/>
                        <a:lumOff val="80000"/>
                      </a:schemeClr>
                    </a:solidFill>
                  </a:tcPr>
                </a:tc>
                <a:tc>
                  <a:txBody>
                    <a:bodyPr/>
                    <a:lstStyle/>
                    <a:p>
                      <a:r>
                        <a:rPr lang="es-PE" sz="2400" dirty="0"/>
                        <a:t>Presentación a la comunidad </a:t>
                      </a:r>
                      <a:r>
                        <a:rPr lang="es-PE" sz="2400" i="1" dirty="0">
                          <a:solidFill>
                            <a:schemeClr val="tx1"/>
                          </a:solidFill>
                        </a:rPr>
                        <a:t>(grupo de interés, público real)</a:t>
                      </a:r>
                    </a:p>
                  </a:txBody>
                  <a:tcPr anchor="ctr">
                    <a:solidFill>
                      <a:schemeClr val="accent6">
                        <a:lumMod val="20000"/>
                        <a:lumOff val="80000"/>
                      </a:schemeClr>
                    </a:solidFill>
                  </a:tcPr>
                </a:tc>
                <a:tc>
                  <a:txBody>
                    <a:bodyPr/>
                    <a:lstStyle/>
                    <a:p>
                      <a:pPr marL="0" indent="0" algn="just"/>
                      <a:r>
                        <a:rPr lang="es-ES" sz="2400" dirty="0"/>
                        <a:t>Exposición en feria o evento local</a:t>
                      </a:r>
                    </a:p>
                  </a:txBody>
                  <a:tcPr anchor="ctr">
                    <a:solidFill>
                      <a:schemeClr val="accent6">
                        <a:lumMod val="20000"/>
                        <a:lumOff val="80000"/>
                      </a:schemeClr>
                    </a:solidFill>
                  </a:tcPr>
                </a:tc>
                <a:extLst>
                  <a:ext uri="{0D108BD9-81ED-4DB2-BD59-A6C34878D82A}">
                    <a16:rowId xmlns:a16="http://schemas.microsoft.com/office/drawing/2014/main" val="2116624446"/>
                  </a:ext>
                </a:extLst>
              </a:tr>
            </a:tbl>
          </a:graphicData>
        </a:graphic>
      </p:graphicFrame>
      <p:sp>
        <p:nvSpPr>
          <p:cNvPr id="2" name="Rectángulo 1">
            <a:extLst>
              <a:ext uri="{FF2B5EF4-FFF2-40B4-BE49-F238E27FC236}">
                <a16:creationId xmlns:a16="http://schemas.microsoft.com/office/drawing/2014/main" id="{C428E353-7AAD-4F54-BF62-B3F04FB43F68}"/>
              </a:ext>
            </a:extLst>
          </p:cNvPr>
          <p:cNvSpPr/>
          <p:nvPr/>
        </p:nvSpPr>
        <p:spPr>
          <a:xfrm>
            <a:off x="5418859" y="547299"/>
            <a:ext cx="1354282" cy="461665"/>
          </a:xfrm>
          <a:prstGeom prst="rect">
            <a:avLst/>
          </a:prstGeom>
        </p:spPr>
        <p:txBody>
          <a:bodyPr wrap="none">
            <a:spAutoFit/>
          </a:bodyPr>
          <a:lstStyle/>
          <a:p>
            <a:r>
              <a:rPr lang="es-ES" sz="2400" b="1" dirty="0"/>
              <a:t>EJEMPLO</a:t>
            </a:r>
            <a:endParaRPr lang="es-PE" dirty="0"/>
          </a:p>
        </p:txBody>
      </p:sp>
      <p:sp>
        <p:nvSpPr>
          <p:cNvPr id="3" name="Rectángulo 2">
            <a:extLst>
              <a:ext uri="{FF2B5EF4-FFF2-40B4-BE49-F238E27FC236}">
                <a16:creationId xmlns:a16="http://schemas.microsoft.com/office/drawing/2014/main" id="{4B6B096C-2690-BCE7-3CD6-508255ABB1FA}"/>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spTree>
    <p:extLst>
      <p:ext uri="{BB962C8B-B14F-4D97-AF65-F5344CB8AC3E}">
        <p14:creationId xmlns:p14="http://schemas.microsoft.com/office/powerpoint/2010/main" val="3328020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939EE-E6E5-EDBF-CF9B-DC20E79D736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EA27858-55BD-7794-39E6-684695712458}"/>
              </a:ext>
            </a:extLst>
          </p:cNvPr>
          <p:cNvSpPr/>
          <p:nvPr/>
        </p:nvSpPr>
        <p:spPr>
          <a:xfrm>
            <a:off x="4166677" y="1086814"/>
            <a:ext cx="3853090" cy="461665"/>
          </a:xfrm>
          <a:prstGeom prst="rect">
            <a:avLst/>
          </a:prstGeom>
          <a:solidFill>
            <a:schemeClr val="accent6">
              <a:lumMod val="60000"/>
              <a:lumOff val="40000"/>
            </a:schemeClr>
          </a:solidFill>
        </p:spPr>
        <p:txBody>
          <a:bodyPr wrap="square">
            <a:spAutoFit/>
          </a:bodyPr>
          <a:lstStyle/>
          <a:p>
            <a:pPr algn="ctr"/>
            <a:r>
              <a:rPr lang="es-ES" sz="2400" b="1" dirty="0"/>
              <a:t>TIPOLOGÍA DE PROYECTOS</a:t>
            </a:r>
            <a:endParaRPr lang="es-PE" sz="2400" b="1" dirty="0"/>
          </a:p>
        </p:txBody>
      </p:sp>
      <p:grpSp>
        <p:nvGrpSpPr>
          <p:cNvPr id="6" name="Grupo 5">
            <a:extLst>
              <a:ext uri="{FF2B5EF4-FFF2-40B4-BE49-F238E27FC236}">
                <a16:creationId xmlns:a16="http://schemas.microsoft.com/office/drawing/2014/main" id="{FDF4AECB-A5CA-4B07-F958-98FCF08CE7F8}"/>
              </a:ext>
            </a:extLst>
          </p:cNvPr>
          <p:cNvGrpSpPr/>
          <p:nvPr/>
        </p:nvGrpSpPr>
        <p:grpSpPr>
          <a:xfrm>
            <a:off x="266000" y="1959471"/>
            <a:ext cx="11654445" cy="636226"/>
            <a:chOff x="5684268" y="1203031"/>
            <a:chExt cx="5697188" cy="1217063"/>
          </a:xfrm>
        </p:grpSpPr>
        <p:sp>
          <p:nvSpPr>
            <p:cNvPr id="8" name="Rectángulo: esquinas redondeadas 7">
              <a:extLst>
                <a:ext uri="{FF2B5EF4-FFF2-40B4-BE49-F238E27FC236}">
                  <a16:creationId xmlns:a16="http://schemas.microsoft.com/office/drawing/2014/main" id="{D20D05B8-596D-D308-E822-B4486CE9E36E}"/>
                </a:ext>
              </a:extLst>
            </p:cNvPr>
            <p:cNvSpPr/>
            <p:nvPr/>
          </p:nvSpPr>
          <p:spPr>
            <a:xfrm>
              <a:off x="5684268" y="1203031"/>
              <a:ext cx="5697188" cy="1217063"/>
            </a:xfrm>
            <a:prstGeom prst="roundRect">
              <a:avLst>
                <a:gd name="adj" fmla="val 10000"/>
              </a:avLst>
            </a:prstGeom>
          </p:spPr>
          <p:style>
            <a:lnRef idx="2">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txBody>
            <a:bodyPr/>
            <a:lstStyle/>
            <a:p>
              <a:endParaRPr lang="en-US"/>
            </a:p>
          </p:txBody>
        </p:sp>
        <p:sp>
          <p:nvSpPr>
            <p:cNvPr id="9" name="Rectángulo: esquinas redondeadas 4">
              <a:extLst>
                <a:ext uri="{FF2B5EF4-FFF2-40B4-BE49-F238E27FC236}">
                  <a16:creationId xmlns:a16="http://schemas.microsoft.com/office/drawing/2014/main" id="{41D829E7-AA69-21CC-95B6-FB6A760E4FB9}"/>
                </a:ext>
              </a:extLst>
            </p:cNvPr>
            <p:cNvSpPr txBox="1"/>
            <p:nvPr/>
          </p:nvSpPr>
          <p:spPr>
            <a:xfrm>
              <a:off x="5684268" y="1274324"/>
              <a:ext cx="5462802" cy="1145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PE" sz="2300" b="1" kern="1200" dirty="0">
                  <a:solidFill>
                    <a:schemeClr val="tx1"/>
                  </a:solidFill>
                </a:rPr>
                <a:t>Dar respuesta o soluciones a una situación determinada o un problema</a:t>
              </a:r>
            </a:p>
          </p:txBody>
        </p:sp>
      </p:grpSp>
      <p:sp>
        <p:nvSpPr>
          <p:cNvPr id="2" name="Rectángulo 1">
            <a:extLst>
              <a:ext uri="{FF2B5EF4-FFF2-40B4-BE49-F238E27FC236}">
                <a16:creationId xmlns:a16="http://schemas.microsoft.com/office/drawing/2014/main" id="{7BDE269B-9EE8-E3F3-03CF-B5BB58381A9A}"/>
              </a:ext>
            </a:extLst>
          </p:cNvPr>
          <p:cNvSpPr/>
          <p:nvPr/>
        </p:nvSpPr>
        <p:spPr>
          <a:xfrm>
            <a:off x="266001" y="2576748"/>
            <a:ext cx="11654444" cy="669927"/>
          </a:xfrm>
          <a:prstGeom prst="rect">
            <a:avLst/>
          </a:prstGeom>
        </p:spPr>
        <p:txBody>
          <a:bodyPr wrap="square">
            <a:spAutoFit/>
          </a:bodyPr>
          <a:lstStyle/>
          <a:p>
            <a:pPr lvl="0" algn="just">
              <a:lnSpc>
                <a:spcPct val="107000"/>
              </a:lnSpc>
              <a:spcAft>
                <a:spcPts val="0"/>
              </a:spcAft>
            </a:pPr>
            <a:r>
              <a:rPr lang="es-ES" dirty="0">
                <a:solidFill>
                  <a:srgbClr val="3D3E41"/>
                </a:solidFill>
                <a:latin typeface="Arial Narrow" panose="020B0606020202030204" pitchFamily="34" charset="0"/>
                <a:ea typeface="Calibri" panose="020F0502020204030204" pitchFamily="34" charset="0"/>
                <a:cs typeface="Arial" panose="020B0604020202020204" pitchFamily="34" charset="0"/>
              </a:rPr>
              <a:t>Proyectos que tienen la finalidad de proponer una solución o realizar una acción de intervención en el entorno, por ejemplo, con la realización de una campaña de concientización, o elaborar juegos para los días de lluvia en la escuela. </a:t>
            </a:r>
            <a:endParaRPr lang="es-PE"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o 2">
            <a:extLst>
              <a:ext uri="{FF2B5EF4-FFF2-40B4-BE49-F238E27FC236}">
                <a16:creationId xmlns:a16="http://schemas.microsoft.com/office/drawing/2014/main" id="{2A067B3E-9281-FA0C-C9F0-E4F8BA30F734}"/>
              </a:ext>
            </a:extLst>
          </p:cNvPr>
          <p:cNvGrpSpPr/>
          <p:nvPr/>
        </p:nvGrpSpPr>
        <p:grpSpPr>
          <a:xfrm>
            <a:off x="266002" y="3370153"/>
            <a:ext cx="11654443" cy="636226"/>
            <a:chOff x="5684268" y="1203031"/>
            <a:chExt cx="5697188" cy="1217063"/>
          </a:xfrm>
        </p:grpSpPr>
        <p:sp>
          <p:nvSpPr>
            <p:cNvPr id="4" name="Rectángulo: esquinas redondeadas 3">
              <a:extLst>
                <a:ext uri="{FF2B5EF4-FFF2-40B4-BE49-F238E27FC236}">
                  <a16:creationId xmlns:a16="http://schemas.microsoft.com/office/drawing/2014/main" id="{109C293C-63C2-9436-BA86-49E03D04A894}"/>
                </a:ext>
              </a:extLst>
            </p:cNvPr>
            <p:cNvSpPr/>
            <p:nvPr/>
          </p:nvSpPr>
          <p:spPr>
            <a:xfrm>
              <a:off x="5684268" y="1203031"/>
              <a:ext cx="5697188" cy="1217063"/>
            </a:xfrm>
            <a:prstGeom prst="roundRect">
              <a:avLst>
                <a:gd name="adj" fmla="val 10000"/>
              </a:avLst>
            </a:prstGeom>
          </p:spPr>
          <p:style>
            <a:lnRef idx="2">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txBody>
            <a:bodyPr/>
            <a:lstStyle/>
            <a:p>
              <a:endParaRPr lang="en-US"/>
            </a:p>
          </p:txBody>
        </p:sp>
        <p:sp>
          <p:nvSpPr>
            <p:cNvPr id="5" name="Rectángulo: esquinas redondeadas 4">
              <a:extLst>
                <a:ext uri="{FF2B5EF4-FFF2-40B4-BE49-F238E27FC236}">
                  <a16:creationId xmlns:a16="http://schemas.microsoft.com/office/drawing/2014/main" id="{D26AA5D2-D74C-1E97-3F32-0A6B255CA16D}"/>
                </a:ext>
              </a:extLst>
            </p:cNvPr>
            <p:cNvSpPr txBox="1"/>
            <p:nvPr/>
          </p:nvSpPr>
          <p:spPr>
            <a:xfrm>
              <a:off x="5684268" y="1274324"/>
              <a:ext cx="5462802" cy="1145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PE" sz="2300" b="1" kern="1200" dirty="0">
                  <a:solidFill>
                    <a:schemeClr val="tx1"/>
                  </a:solidFill>
                </a:rPr>
                <a:t>Investigar o evaluar un problema, un asunto concreto o un tema complejo</a:t>
              </a:r>
            </a:p>
          </p:txBody>
        </p:sp>
      </p:grpSp>
      <p:sp>
        <p:nvSpPr>
          <p:cNvPr id="7" name="Rectángulo 6">
            <a:extLst>
              <a:ext uri="{FF2B5EF4-FFF2-40B4-BE49-F238E27FC236}">
                <a16:creationId xmlns:a16="http://schemas.microsoft.com/office/drawing/2014/main" id="{5E4AC084-AD6C-118D-515F-BEE35787C970}"/>
              </a:ext>
            </a:extLst>
          </p:cNvPr>
          <p:cNvSpPr/>
          <p:nvPr/>
        </p:nvSpPr>
        <p:spPr>
          <a:xfrm>
            <a:off x="266002" y="4069325"/>
            <a:ext cx="11654443" cy="646331"/>
          </a:xfrm>
          <a:prstGeom prst="rect">
            <a:avLst/>
          </a:prstGeom>
        </p:spPr>
        <p:txBody>
          <a:bodyPr wrap="square">
            <a:spAutoFit/>
          </a:bodyPr>
          <a:lstStyle/>
          <a:p>
            <a:pPr algn="l"/>
            <a:r>
              <a:rPr lang="es-ES" sz="1800" b="0" i="0" u="none" strike="noStrike" baseline="0" dirty="0">
                <a:latin typeface="Omnes-Light"/>
              </a:rPr>
              <a:t>Proyectos que se centran en la comprensión de temas relevantes para el alumnado, por ejemplo, la contaminación de un curso de agua cercano a su escuela o la inmigración reciente en su región.</a:t>
            </a:r>
            <a:endParaRPr lang="es-PE"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7" name="Grupo 16">
            <a:extLst>
              <a:ext uri="{FF2B5EF4-FFF2-40B4-BE49-F238E27FC236}">
                <a16:creationId xmlns:a16="http://schemas.microsoft.com/office/drawing/2014/main" id="{9A82DD54-26DB-4BC3-B45A-7D413DF508CF}"/>
              </a:ext>
            </a:extLst>
          </p:cNvPr>
          <p:cNvGrpSpPr/>
          <p:nvPr/>
        </p:nvGrpSpPr>
        <p:grpSpPr>
          <a:xfrm>
            <a:off x="268779" y="4841549"/>
            <a:ext cx="11654443" cy="636226"/>
            <a:chOff x="5684268" y="1203031"/>
            <a:chExt cx="5697188" cy="1217063"/>
          </a:xfrm>
        </p:grpSpPr>
        <p:sp>
          <p:nvSpPr>
            <p:cNvPr id="18" name="Rectángulo: esquinas redondeadas 17">
              <a:extLst>
                <a:ext uri="{FF2B5EF4-FFF2-40B4-BE49-F238E27FC236}">
                  <a16:creationId xmlns:a16="http://schemas.microsoft.com/office/drawing/2014/main" id="{8B3ED403-70A6-1375-8853-EF8D3C435FDB}"/>
                </a:ext>
              </a:extLst>
            </p:cNvPr>
            <p:cNvSpPr/>
            <p:nvPr/>
          </p:nvSpPr>
          <p:spPr>
            <a:xfrm>
              <a:off x="5684268" y="1203031"/>
              <a:ext cx="5697188" cy="1217063"/>
            </a:xfrm>
            <a:prstGeom prst="roundRect">
              <a:avLst>
                <a:gd name="adj" fmla="val 10000"/>
              </a:avLst>
            </a:prstGeom>
          </p:spPr>
          <p:style>
            <a:lnRef idx="2">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txBody>
            <a:bodyPr/>
            <a:lstStyle/>
            <a:p>
              <a:endParaRPr lang="en-US"/>
            </a:p>
          </p:txBody>
        </p:sp>
        <p:sp>
          <p:nvSpPr>
            <p:cNvPr id="19" name="Rectángulo: esquinas redondeadas 4">
              <a:extLst>
                <a:ext uri="{FF2B5EF4-FFF2-40B4-BE49-F238E27FC236}">
                  <a16:creationId xmlns:a16="http://schemas.microsoft.com/office/drawing/2014/main" id="{FC716057-3F50-8DE1-666F-EB347EC2A5B1}"/>
                </a:ext>
              </a:extLst>
            </p:cNvPr>
            <p:cNvSpPr txBox="1"/>
            <p:nvPr/>
          </p:nvSpPr>
          <p:spPr>
            <a:xfrm>
              <a:off x="5684268" y="1274324"/>
              <a:ext cx="5462802" cy="1145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PE" sz="2300" b="1" kern="1200" dirty="0">
                  <a:solidFill>
                    <a:schemeClr val="tx1"/>
                  </a:solidFill>
                </a:rPr>
                <a:t>Diseñar, elaborar o construir un producto</a:t>
              </a:r>
            </a:p>
          </p:txBody>
        </p:sp>
      </p:grpSp>
      <p:sp>
        <p:nvSpPr>
          <p:cNvPr id="20" name="Rectángulo 19">
            <a:extLst>
              <a:ext uri="{FF2B5EF4-FFF2-40B4-BE49-F238E27FC236}">
                <a16:creationId xmlns:a16="http://schemas.microsoft.com/office/drawing/2014/main" id="{D2FAFEE0-2395-A38F-B938-5FED2BB94DF3}"/>
              </a:ext>
            </a:extLst>
          </p:cNvPr>
          <p:cNvSpPr/>
          <p:nvPr/>
        </p:nvSpPr>
        <p:spPr>
          <a:xfrm>
            <a:off x="268778" y="5546330"/>
            <a:ext cx="11654443" cy="646331"/>
          </a:xfrm>
          <a:prstGeom prst="rect">
            <a:avLst/>
          </a:prstGeom>
        </p:spPr>
        <p:txBody>
          <a:bodyPr wrap="square">
            <a:spAutoFit/>
          </a:bodyPr>
          <a:lstStyle/>
          <a:p>
            <a:pPr algn="l"/>
            <a:r>
              <a:rPr lang="es-ES" dirty="0">
                <a:latin typeface="Omnes-Light"/>
              </a:rPr>
              <a:t>P</a:t>
            </a:r>
            <a:r>
              <a:rPr lang="es-ES" sz="1800" b="0" i="0" u="none" strike="noStrike" baseline="0" dirty="0">
                <a:latin typeface="Omnes-Light"/>
              </a:rPr>
              <a:t>royectos en los cuales el alumnado elabora o construye algún producto concreto, por ejemplo, un modelo de motor eficiente, un modelo de puente resistente, una cúpula, una escultura o una instalación artística..</a:t>
            </a:r>
            <a:endParaRPr lang="es-PE"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id="{28A4B7D5-E809-F455-93ED-8EA4B2825B66}"/>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spTree>
    <p:extLst>
      <p:ext uri="{BB962C8B-B14F-4D97-AF65-F5344CB8AC3E}">
        <p14:creationId xmlns:p14="http://schemas.microsoft.com/office/powerpoint/2010/main" val="526172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8426AAB8-5707-483C-9BB1-789A4B011C9C}"/>
              </a:ext>
            </a:extLst>
          </p:cNvPr>
          <p:cNvSpPr/>
          <p:nvPr/>
        </p:nvSpPr>
        <p:spPr>
          <a:xfrm>
            <a:off x="387928" y="1045536"/>
            <a:ext cx="11249889" cy="461665"/>
          </a:xfrm>
          <a:prstGeom prst="rect">
            <a:avLst/>
          </a:prstGeom>
        </p:spPr>
        <p:txBody>
          <a:bodyPr wrap="square">
            <a:spAutoFit/>
          </a:bodyPr>
          <a:lstStyle/>
          <a:p>
            <a:pPr algn="ctr"/>
            <a:r>
              <a:rPr lang="es-ES" sz="2400" b="1" dirty="0">
                <a:solidFill>
                  <a:srgbClr val="002060"/>
                </a:solidFill>
              </a:rPr>
              <a:t>ARTICULANDO COMPETENCIAS DESDE EL APRENDIZAJE BASADO EN PROYECTO (ABP)</a:t>
            </a:r>
            <a:endParaRPr lang="es-PE" sz="2400" b="1" dirty="0">
              <a:solidFill>
                <a:srgbClr val="002060"/>
              </a:solidFill>
            </a:endParaRPr>
          </a:p>
        </p:txBody>
      </p:sp>
      <p:sp>
        <p:nvSpPr>
          <p:cNvPr id="4" name="Rectángulo 3">
            <a:extLst>
              <a:ext uri="{FF2B5EF4-FFF2-40B4-BE49-F238E27FC236}">
                <a16:creationId xmlns:a16="http://schemas.microsoft.com/office/drawing/2014/main" id="{33DC2886-B9A4-4E01-9B32-BEFE6C1D333E}"/>
              </a:ext>
            </a:extLst>
          </p:cNvPr>
          <p:cNvSpPr/>
          <p:nvPr/>
        </p:nvSpPr>
        <p:spPr>
          <a:xfrm>
            <a:off x="554183" y="1676551"/>
            <a:ext cx="10127672" cy="366062"/>
          </a:xfrm>
          <a:prstGeom prst="rect">
            <a:avLst/>
          </a:prstGeom>
        </p:spPr>
        <p:txBody>
          <a:bodyPr wrap="square">
            <a:spAutoFit/>
          </a:bodyPr>
          <a:lstStyle/>
          <a:p>
            <a:pPr algn="just">
              <a:lnSpc>
                <a:spcPct val="107000"/>
              </a:lnSpc>
              <a:spcAft>
                <a:spcPts val="0"/>
              </a:spcAft>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Las </a:t>
            </a:r>
            <a:r>
              <a:rPr lang="es-PE" b="1" dirty="0">
                <a:solidFill>
                  <a:srgbClr val="363537"/>
                </a:solidFill>
                <a:latin typeface="Arial Narrow" panose="020B0606020202030204" pitchFamily="34" charset="0"/>
                <a:ea typeface="Calibri" panose="020F0502020204030204" pitchFamily="34" charset="0"/>
                <a:cs typeface="Arial" panose="020B0604020202020204" pitchFamily="34" charset="0"/>
              </a:rPr>
              <a:t>metodologías activas favorecen el desarrollo de competencias en nuestros estudiantes.</a:t>
            </a: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 </a:t>
            </a:r>
          </a:p>
        </p:txBody>
      </p:sp>
      <p:sp>
        <p:nvSpPr>
          <p:cNvPr id="5" name="Rectángulo 4">
            <a:extLst>
              <a:ext uri="{FF2B5EF4-FFF2-40B4-BE49-F238E27FC236}">
                <a16:creationId xmlns:a16="http://schemas.microsoft.com/office/drawing/2014/main" id="{8FDF87A0-8983-4F21-98AE-C35F53624572}"/>
              </a:ext>
            </a:extLst>
          </p:cNvPr>
          <p:cNvSpPr/>
          <p:nvPr/>
        </p:nvSpPr>
        <p:spPr>
          <a:xfrm>
            <a:off x="554183" y="2042613"/>
            <a:ext cx="10917379" cy="669927"/>
          </a:xfrm>
          <a:prstGeom prst="rect">
            <a:avLst/>
          </a:prstGeom>
        </p:spPr>
        <p:txBody>
          <a:bodyPr wrap="square">
            <a:spAutoFit/>
          </a:bodyPr>
          <a:lstStyle/>
          <a:p>
            <a:pPr algn="just">
              <a:lnSpc>
                <a:spcPct val="107000"/>
              </a:lnSpc>
              <a:spcAft>
                <a:spcPts val="0"/>
              </a:spcAft>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ABP, involucra independientemente de la naturaleza del problema y producto propuesto, diversas competencias del Currículo Nacional de Educación Básica.</a:t>
            </a:r>
            <a:endParaRPr lang="es-PE"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ángulo 15">
            <a:extLst>
              <a:ext uri="{FF2B5EF4-FFF2-40B4-BE49-F238E27FC236}">
                <a16:creationId xmlns:a16="http://schemas.microsoft.com/office/drawing/2014/main" id="{B24CDAB2-A980-42A6-82D2-8952ED41CAA1}"/>
              </a:ext>
            </a:extLst>
          </p:cNvPr>
          <p:cNvSpPr/>
          <p:nvPr/>
        </p:nvSpPr>
        <p:spPr>
          <a:xfrm>
            <a:off x="554183" y="2774048"/>
            <a:ext cx="6856267" cy="1559017"/>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Las competencias</a:t>
            </a:r>
            <a:r>
              <a:rPr lang="es-PE" b="1" dirty="0">
                <a:solidFill>
                  <a:srgbClr val="363537"/>
                </a:solidFill>
                <a:latin typeface="Arial Narrow" panose="020B0606020202030204" pitchFamily="34" charset="0"/>
                <a:ea typeface="Calibri" panose="020F0502020204030204" pitchFamily="34" charset="0"/>
                <a:cs typeface="Arial" panose="020B0604020202020204" pitchFamily="34" charset="0"/>
              </a:rPr>
              <a:t> comunicativas,</a:t>
            </a: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 la de</a:t>
            </a:r>
            <a:r>
              <a:rPr lang="es-PE" b="1" dirty="0">
                <a:solidFill>
                  <a:srgbClr val="363537"/>
                </a:solidFill>
                <a:latin typeface="Arial Narrow" panose="020B0606020202030204" pitchFamily="34" charset="0"/>
                <a:ea typeface="Calibri" panose="020F0502020204030204" pitchFamily="34" charset="0"/>
                <a:cs typeface="Arial" panose="020B0604020202020204" pitchFamily="34" charset="0"/>
              </a:rPr>
              <a:t> indagación </a:t>
            </a: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a través de métodos científicos, la de autogestión del aprendizaje, así como las </a:t>
            </a:r>
            <a:r>
              <a:rPr lang="es-PE" b="1" dirty="0">
                <a:solidFill>
                  <a:srgbClr val="363537"/>
                </a:solidFill>
                <a:latin typeface="Arial Narrow" panose="020B0606020202030204" pitchFamily="34" charset="0"/>
                <a:ea typeface="Calibri" panose="020F0502020204030204" pitchFamily="34" charset="0"/>
                <a:cs typeface="Arial" panose="020B0604020202020204" pitchFamily="34" charset="0"/>
              </a:rPr>
              <a:t>socioemocionales</a:t>
            </a: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 relativas a la identidad y la convivencia, van a estar de manera permanente en cada una de las fases del aprendizaje basado en proyectos.</a:t>
            </a:r>
            <a:endParaRPr lang="es-PE"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32C013D8-EF9A-4F7F-9695-ADA707FEC758}"/>
              </a:ext>
            </a:extLst>
          </p:cNvPr>
          <p:cNvSpPr/>
          <p:nvPr/>
        </p:nvSpPr>
        <p:spPr>
          <a:xfrm>
            <a:off x="554183" y="4395416"/>
            <a:ext cx="6789592" cy="2151743"/>
          </a:xfrm>
          <a:prstGeom prst="rect">
            <a:avLst/>
          </a:prstGeom>
        </p:spPr>
        <p:txBody>
          <a:bodyPr wrap="square">
            <a:spAutoFit/>
          </a:bodyPr>
          <a:lstStyle/>
          <a:p>
            <a:pPr algn="just">
              <a:lnSpc>
                <a:spcPct val="107000"/>
              </a:lnSpc>
              <a:spcAft>
                <a:spcPts val="0"/>
              </a:spcAft>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El aprendizaje basado en proyectos es una de las metodologías activas, que propicia el desarrollo integral de las competencias de los estudiantes, ya que les </a:t>
            </a:r>
            <a:r>
              <a:rPr lang="es-PE" b="1" dirty="0">
                <a:solidFill>
                  <a:srgbClr val="363537"/>
                </a:solidFill>
                <a:latin typeface="Arial Narrow" panose="020B0606020202030204" pitchFamily="34" charset="0"/>
                <a:ea typeface="Calibri" panose="020F0502020204030204" pitchFamily="34" charset="0"/>
                <a:cs typeface="Arial" panose="020B0604020202020204" pitchFamily="34" charset="0"/>
              </a:rPr>
              <a:t>permite movilizar diversas capacidades relacionadas con las competencias involucradas en las actividades previstas.</a:t>
            </a: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 En este sentido, el currículo es explícito, pues indica que el desarrollo de competencias supone necesariamente “la combinación de las capacidades al afrontar un desafío” (Minedu, 2016, p. 179).</a:t>
            </a:r>
            <a:endParaRPr lang="es-P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7BABBABF-D323-4E7E-9389-E5777AA1F1EA}"/>
              </a:ext>
            </a:extLst>
          </p:cNvPr>
          <p:cNvPicPr>
            <a:picLocks noChangeAspect="1"/>
          </p:cNvPicPr>
          <p:nvPr/>
        </p:nvPicPr>
        <p:blipFill>
          <a:blip r:embed="rId2"/>
          <a:stretch>
            <a:fillRect/>
          </a:stretch>
        </p:blipFill>
        <p:spPr>
          <a:xfrm>
            <a:off x="7410450" y="2411414"/>
            <a:ext cx="4438650" cy="4438650"/>
          </a:xfrm>
          <a:prstGeom prst="rect">
            <a:avLst/>
          </a:prstGeom>
        </p:spPr>
      </p:pic>
      <p:sp>
        <p:nvSpPr>
          <p:cNvPr id="3" name="Rectángulo 2">
            <a:extLst>
              <a:ext uri="{FF2B5EF4-FFF2-40B4-BE49-F238E27FC236}">
                <a16:creationId xmlns:a16="http://schemas.microsoft.com/office/drawing/2014/main" id="{126D5077-1CC1-FC6B-3706-3451F76F501B}"/>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spTree>
    <p:extLst>
      <p:ext uri="{BB962C8B-B14F-4D97-AF65-F5344CB8AC3E}">
        <p14:creationId xmlns:p14="http://schemas.microsoft.com/office/powerpoint/2010/main" val="3430401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6BFD145-A237-4117-A094-6D271F35A762}"/>
              </a:ext>
            </a:extLst>
          </p:cNvPr>
          <p:cNvSpPr/>
          <p:nvPr/>
        </p:nvSpPr>
        <p:spPr>
          <a:xfrm>
            <a:off x="921544" y="2389829"/>
            <a:ext cx="10729912" cy="1493358"/>
          </a:xfrm>
          <a:prstGeom prst="rect">
            <a:avLst/>
          </a:prstGeom>
        </p:spPr>
        <p:txBody>
          <a:bodyPr wrap="square">
            <a:spAutoFit/>
          </a:bodyPr>
          <a:lstStyle/>
          <a:p>
            <a:pPr algn="ctr">
              <a:lnSpc>
                <a:spcPct val="150000"/>
              </a:lnSpc>
            </a:pPr>
            <a:r>
              <a:rPr lang="es-ES" sz="3200" b="1" i="1" dirty="0"/>
              <a:t>"¡Diseña tu </a:t>
            </a:r>
            <a:r>
              <a:rPr lang="es-ES" sz="3200" b="1" i="1" dirty="0" err="1"/>
              <a:t>mini-proyecto</a:t>
            </a:r>
            <a:r>
              <a:rPr lang="es-ES" sz="3200" b="1" i="1" dirty="0"/>
              <a:t> ABP!"</a:t>
            </a:r>
            <a:endParaRPr lang="es-ES" sz="3200" b="1" dirty="0"/>
          </a:p>
          <a:p>
            <a:pPr>
              <a:lnSpc>
                <a:spcPct val="150000"/>
              </a:lnSpc>
            </a:pPr>
            <a:r>
              <a:rPr lang="es-ES" sz="3200" b="1" dirty="0"/>
              <a:t>Objetivo:</a:t>
            </a:r>
            <a:r>
              <a:rPr lang="es-ES" sz="3200" dirty="0"/>
              <a:t> Aplicar el enfoque ABP a una problemática local.</a:t>
            </a:r>
          </a:p>
        </p:txBody>
      </p:sp>
      <p:sp>
        <p:nvSpPr>
          <p:cNvPr id="2" name="Rectángulo 1">
            <a:extLst>
              <a:ext uri="{FF2B5EF4-FFF2-40B4-BE49-F238E27FC236}">
                <a16:creationId xmlns:a16="http://schemas.microsoft.com/office/drawing/2014/main" id="{2DBD437D-1B24-3F18-2D24-39D5C324F469}"/>
              </a:ext>
            </a:extLst>
          </p:cNvPr>
          <p:cNvSpPr/>
          <p:nvPr/>
        </p:nvSpPr>
        <p:spPr>
          <a:xfrm>
            <a:off x="0" y="211021"/>
            <a:ext cx="12192000" cy="461665"/>
          </a:xfrm>
          <a:prstGeom prst="rect">
            <a:avLst/>
          </a:prstGeom>
          <a:solidFill>
            <a:srgbClr val="94F319"/>
          </a:solidFill>
        </p:spPr>
        <p:txBody>
          <a:bodyPr wrap="square">
            <a:spAutoFit/>
          </a:bodyPr>
          <a:lstStyle/>
          <a:p>
            <a:pPr algn="ctr"/>
            <a:r>
              <a:rPr lang="es-PE" sz="2400" b="1" dirty="0">
                <a:solidFill>
                  <a:schemeClr val="tx1"/>
                </a:solidFill>
              </a:rPr>
              <a:t>PROPONE</a:t>
            </a:r>
          </a:p>
        </p:txBody>
      </p:sp>
    </p:spTree>
    <p:extLst>
      <p:ext uri="{BB962C8B-B14F-4D97-AF65-F5344CB8AC3E}">
        <p14:creationId xmlns:p14="http://schemas.microsoft.com/office/powerpoint/2010/main" val="783494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3AEDD-9DBE-48AF-88F0-541DF0A5CFF9}"/>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1035DF01-2ED4-D9CC-44EE-D993582FE97E}"/>
              </a:ext>
            </a:extLst>
          </p:cNvPr>
          <p:cNvSpPr/>
          <p:nvPr/>
        </p:nvSpPr>
        <p:spPr>
          <a:xfrm>
            <a:off x="0" y="85634"/>
            <a:ext cx="12192000" cy="461665"/>
          </a:xfrm>
          <a:prstGeom prst="rect">
            <a:avLst/>
          </a:prstGeom>
          <a:solidFill>
            <a:srgbClr val="002060"/>
          </a:solidFill>
        </p:spPr>
        <p:txBody>
          <a:bodyPr wrap="square">
            <a:spAutoFit/>
          </a:bodyPr>
          <a:lstStyle/>
          <a:p>
            <a:pPr algn="ctr"/>
            <a:r>
              <a:rPr lang="es-ES" sz="2400" b="1" dirty="0">
                <a:solidFill>
                  <a:schemeClr val="bg1"/>
                </a:solidFill>
              </a:rPr>
              <a:t>PROPONE</a:t>
            </a:r>
            <a:endParaRPr lang="es-PE" sz="2400" b="1" dirty="0">
              <a:solidFill>
                <a:schemeClr val="bg1"/>
              </a:solidFill>
            </a:endParaRPr>
          </a:p>
        </p:txBody>
      </p:sp>
      <p:sp>
        <p:nvSpPr>
          <p:cNvPr id="3" name="Rectángulo 2">
            <a:extLst>
              <a:ext uri="{FF2B5EF4-FFF2-40B4-BE49-F238E27FC236}">
                <a16:creationId xmlns:a16="http://schemas.microsoft.com/office/drawing/2014/main" id="{8AD72CC1-6D8C-E0E2-031A-EC82EE02A4F1}"/>
              </a:ext>
            </a:extLst>
          </p:cNvPr>
          <p:cNvSpPr/>
          <p:nvPr/>
        </p:nvSpPr>
        <p:spPr>
          <a:xfrm>
            <a:off x="731044" y="813306"/>
            <a:ext cx="10729912" cy="5546583"/>
          </a:xfrm>
          <a:prstGeom prst="rect">
            <a:avLst/>
          </a:prstGeom>
        </p:spPr>
        <p:txBody>
          <a:bodyPr wrap="square">
            <a:spAutoFit/>
          </a:bodyPr>
          <a:lstStyle/>
          <a:p>
            <a:pPr algn="just">
              <a:lnSpc>
                <a:spcPct val="107000"/>
              </a:lnSpc>
              <a:spcAft>
                <a:spcPts val="800"/>
              </a:spcAft>
              <a:buNone/>
            </a:pPr>
            <a:r>
              <a:rPr lang="es-ES" sz="3200" b="1" dirty="0"/>
              <a:t>Objetivo:</a:t>
            </a:r>
            <a:r>
              <a:rPr lang="es-ES" sz="3200" dirty="0"/>
              <a:t> Aplicar el enfoque ABP a una problemática local.</a:t>
            </a:r>
            <a:r>
              <a:rPr lang="es-ES" sz="3200" b="1" i="1" dirty="0"/>
              <a:t> </a:t>
            </a:r>
          </a:p>
          <a:p>
            <a:pPr algn="just">
              <a:lnSpc>
                <a:spcPct val="107000"/>
              </a:lnSpc>
              <a:spcAft>
                <a:spcPts val="800"/>
              </a:spcAft>
              <a:buNone/>
            </a:pPr>
            <a:r>
              <a:rPr lang="es-ES" sz="2400" b="1" dirty="0">
                <a:effectLst/>
                <a:latin typeface="Arial Narrow" panose="020B0606020202030204" pitchFamily="34" charset="0"/>
                <a:ea typeface="Calibri" panose="020F0502020204030204" pitchFamily="34" charset="0"/>
                <a:cs typeface="Times New Roman" panose="02020603050405020304" pitchFamily="18" charset="0"/>
              </a:rPr>
              <a:t>Desafío</a:t>
            </a:r>
          </a:p>
          <a:p>
            <a:pPr algn="just">
              <a:lnSpc>
                <a:spcPct val="107000"/>
              </a:lnSpc>
              <a:spcAft>
                <a:spcPts val="800"/>
              </a:spcAft>
              <a:buNone/>
            </a:pPr>
            <a:r>
              <a:rPr lang="es-ES" dirty="0">
                <a:effectLst/>
                <a:latin typeface="Arial Narrow" panose="020B0606020202030204" pitchFamily="34" charset="0"/>
                <a:ea typeface="Calibri" panose="020F0502020204030204" pitchFamily="34" charset="0"/>
                <a:cs typeface="Times New Roman" panose="02020603050405020304" pitchFamily="18" charset="0"/>
              </a:rPr>
              <a:t>En la comunidad de Vilcas Huamán, se observa que la cantidad de turistas que reciben cada año disminuye progresivamente, en tal sentido, desean mejorar los servicios de atención a turistas para atraer a nuevos visitantes y de esa manera dinamizar la economía local y mejorar la calidad de vida de la población. Por ello, el gobierno local decidió solicitar el apoyo de la I.E. “Los Triunfadores”, para que puedan diseñar una estrategia que tenga como resultado una mayor afluencia de turistas.  </a:t>
            </a:r>
          </a:p>
          <a:p>
            <a:pPr algn="just">
              <a:lnSpc>
                <a:spcPct val="107000"/>
              </a:lnSpc>
              <a:spcAft>
                <a:spcPts val="800"/>
              </a:spcAft>
              <a:buNone/>
            </a:pPr>
            <a:r>
              <a:rPr lang="es-ES" dirty="0">
                <a:effectLst/>
                <a:latin typeface="Arial Narrow" panose="020B0606020202030204" pitchFamily="34" charset="0"/>
                <a:ea typeface="Calibri" panose="020F0502020204030204" pitchFamily="34" charset="0"/>
                <a:cs typeface="Times New Roman" panose="02020603050405020304" pitchFamily="18" charset="0"/>
              </a:rPr>
              <a:t>Para realizar este proyecto participaran las áreas de Matemática, Comunicación, Ciencia y Tecnología, Ciencias Sociales y  Educación Para el Trabajo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ES" dirty="0">
                <a:effectLst/>
                <a:latin typeface="Arial Narrow" panose="020B0606020202030204" pitchFamily="34" charset="0"/>
                <a:ea typeface="Calibri" panose="020F0502020204030204" pitchFamily="34" charset="0"/>
                <a:cs typeface="Times New Roman" panose="02020603050405020304" pitchFamily="18" charset="0"/>
              </a:rPr>
              <a:t>Con el objetivo de analizar el problema se proponen las siguientes interrogantes: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Arial Narrow" panose="020B0606020202030204" pitchFamily="34" charset="0"/>
              <a:buChar char="-"/>
            </a:pPr>
            <a:r>
              <a:rPr lang="es-ES" dirty="0">
                <a:effectLst/>
                <a:latin typeface="Arial Narrow" panose="020B0606020202030204" pitchFamily="34" charset="0"/>
                <a:ea typeface="Calibri" panose="020F0502020204030204" pitchFamily="34" charset="0"/>
                <a:cs typeface="Times New Roman" panose="02020603050405020304" pitchFamily="18" charset="0"/>
              </a:rPr>
              <a:t>¿Cuáles son las posibles causas para la disminución progresiva de afluencia de turistas en la ciudad de Vilcas Huamán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Arial Narrow" panose="020B0606020202030204" pitchFamily="34" charset="0"/>
              <a:buChar char="-"/>
            </a:pPr>
            <a:r>
              <a:rPr lang="es-ES" dirty="0">
                <a:effectLst/>
                <a:latin typeface="Arial Narrow" panose="020B0606020202030204" pitchFamily="34" charset="0"/>
                <a:ea typeface="Calibri" panose="020F0502020204030204" pitchFamily="34" charset="0"/>
                <a:cs typeface="Times New Roman" panose="02020603050405020304" pitchFamily="18" charset="0"/>
              </a:rPr>
              <a:t>¿Qué instituciones son las encargadas de fomentar el turismo y cuáles son las actividades que realizan?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Narrow" panose="020B0606020202030204" pitchFamily="34" charset="0"/>
              <a:buChar char="-"/>
            </a:pPr>
            <a:r>
              <a:rPr lang="es-ES" dirty="0">
                <a:effectLst/>
                <a:latin typeface="Arial Narrow" panose="020B0606020202030204" pitchFamily="34" charset="0"/>
                <a:ea typeface="Calibri" panose="020F0502020204030204" pitchFamily="34" charset="0"/>
                <a:cs typeface="Times New Roman" panose="02020603050405020304" pitchFamily="18" charset="0"/>
              </a:rPr>
              <a:t>¿Qué acciones debe realizar el gobierno local para lograr una mayor afluencia turística?</a:t>
            </a:r>
          </a:p>
          <a:p>
            <a:pPr marL="342900" lvl="0" indent="-342900" algn="just">
              <a:lnSpc>
                <a:spcPct val="107000"/>
              </a:lnSpc>
              <a:spcAft>
                <a:spcPts val="800"/>
              </a:spcAft>
              <a:buFont typeface="Arial Narrow" panose="020B0606020202030204" pitchFamily="34" charset="0"/>
              <a:buChar char="-"/>
            </a:pPr>
            <a:r>
              <a:rPr lang="es-ES" dirty="0">
                <a:effectLst/>
                <a:latin typeface="Arial Narrow" panose="020B0606020202030204" pitchFamily="34" charset="0"/>
                <a:ea typeface="Calibri" panose="020F0502020204030204" pitchFamily="34" charset="0"/>
                <a:cs typeface="Times New Roman" panose="02020603050405020304" pitchFamily="18" charset="0"/>
              </a:rPr>
              <a:t>¿Qué acciones debe realizar la población para lograr una mayor afluencia turística?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Tx/>
              <a:buChar char="-"/>
            </a:pPr>
            <a:r>
              <a:rPr lang="es-ES" dirty="0">
                <a:effectLst/>
                <a:latin typeface="Arial Narrow" panose="020B0606020202030204" pitchFamily="34" charset="0"/>
                <a:ea typeface="Calibri" panose="020F0502020204030204" pitchFamily="34" charset="0"/>
                <a:cs typeface="Times New Roman" panose="02020603050405020304" pitchFamily="18" charset="0"/>
              </a:rPr>
              <a:t>¿Los servicios de hospedaje y restaurant en qué condiciones se ofrecen?</a:t>
            </a:r>
          </a:p>
          <a:p>
            <a:pPr marL="342900" indent="-342900">
              <a:buFontTx/>
              <a:buChar char="-"/>
            </a:pPr>
            <a:r>
              <a:rPr lang="es-ES" dirty="0">
                <a:effectLst/>
                <a:latin typeface="Arial Narrow" panose="020B0606020202030204" pitchFamily="34" charset="0"/>
                <a:ea typeface="Calibri" panose="020F0502020204030204" pitchFamily="34" charset="0"/>
                <a:cs typeface="Times New Roman" panose="02020603050405020304" pitchFamily="18" charset="0"/>
              </a:rPr>
              <a:t>¿Qué otros servicios más se deben implementar para fomentar el turismo?</a:t>
            </a:r>
            <a:endParaRPr lang="es-ES" sz="3200" dirty="0"/>
          </a:p>
        </p:txBody>
      </p:sp>
    </p:spTree>
    <p:extLst>
      <p:ext uri="{BB962C8B-B14F-4D97-AF65-F5344CB8AC3E}">
        <p14:creationId xmlns:p14="http://schemas.microsoft.com/office/powerpoint/2010/main" val="1945653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16D47-4D9F-E0DC-1CDC-E691CE3FEAFA}"/>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4125CB93-6B3C-4A13-0367-30FC702261EB}"/>
              </a:ext>
            </a:extLst>
          </p:cNvPr>
          <p:cNvGraphicFramePr>
            <a:graphicFrameLocks noGrp="1"/>
          </p:cNvGraphicFramePr>
          <p:nvPr>
            <p:extLst>
              <p:ext uri="{D42A27DB-BD31-4B8C-83A1-F6EECF244321}">
                <p14:modId xmlns:p14="http://schemas.microsoft.com/office/powerpoint/2010/main" val="1402101279"/>
              </p:ext>
            </p:extLst>
          </p:nvPr>
        </p:nvGraphicFramePr>
        <p:xfrm>
          <a:off x="1440873" y="1676400"/>
          <a:ext cx="9545781" cy="3383280"/>
        </p:xfrm>
        <a:graphic>
          <a:graphicData uri="http://schemas.openxmlformats.org/drawingml/2006/table">
            <a:tbl>
              <a:tblPr>
                <a:tableStyleId>{E8B1032C-EA38-4F05-BA0D-38AFFFC7BED3}</a:tableStyleId>
              </a:tblPr>
              <a:tblGrid>
                <a:gridCol w="2270109">
                  <a:extLst>
                    <a:ext uri="{9D8B030D-6E8A-4147-A177-3AD203B41FA5}">
                      <a16:colId xmlns:a16="http://schemas.microsoft.com/office/drawing/2014/main" val="2748260293"/>
                    </a:ext>
                  </a:extLst>
                </a:gridCol>
                <a:gridCol w="3609539">
                  <a:extLst>
                    <a:ext uri="{9D8B030D-6E8A-4147-A177-3AD203B41FA5}">
                      <a16:colId xmlns:a16="http://schemas.microsoft.com/office/drawing/2014/main" val="3699942315"/>
                    </a:ext>
                  </a:extLst>
                </a:gridCol>
                <a:gridCol w="3666133">
                  <a:extLst>
                    <a:ext uri="{9D8B030D-6E8A-4147-A177-3AD203B41FA5}">
                      <a16:colId xmlns:a16="http://schemas.microsoft.com/office/drawing/2014/main" val="3313910098"/>
                    </a:ext>
                  </a:extLst>
                </a:gridCol>
              </a:tblGrid>
              <a:tr h="0">
                <a:tc>
                  <a:txBody>
                    <a:bodyPr/>
                    <a:lstStyle/>
                    <a:p>
                      <a:pPr algn="ctr"/>
                      <a:r>
                        <a:rPr lang="es-PE" sz="2400" b="1" dirty="0"/>
                        <a:t>Fase</a:t>
                      </a:r>
                    </a:p>
                  </a:txBody>
                  <a:tcPr anchor="ctr">
                    <a:solidFill>
                      <a:schemeClr val="accent6">
                        <a:lumMod val="60000"/>
                        <a:lumOff val="40000"/>
                      </a:schemeClr>
                    </a:solidFill>
                  </a:tcPr>
                </a:tc>
                <a:tc>
                  <a:txBody>
                    <a:bodyPr/>
                    <a:lstStyle/>
                    <a:p>
                      <a:pPr algn="ctr"/>
                      <a:r>
                        <a:rPr lang="es-PE" sz="2400" b="1" dirty="0"/>
                        <a:t>Acción</a:t>
                      </a:r>
                    </a:p>
                  </a:txBody>
                  <a:tcPr anchor="ctr">
                    <a:solidFill>
                      <a:schemeClr val="accent6">
                        <a:lumMod val="60000"/>
                        <a:lumOff val="40000"/>
                      </a:schemeClr>
                    </a:solidFill>
                  </a:tcPr>
                </a:tc>
                <a:tc>
                  <a:txBody>
                    <a:bodyPr/>
                    <a:lstStyle/>
                    <a:p>
                      <a:pPr algn="ctr"/>
                      <a:r>
                        <a:rPr lang="es-PE" sz="2400" b="1" dirty="0"/>
                        <a:t>Ejemplo</a:t>
                      </a:r>
                    </a:p>
                  </a:txBody>
                  <a:tcPr anchor="ctr">
                    <a:solidFill>
                      <a:schemeClr val="accent6">
                        <a:lumMod val="60000"/>
                        <a:lumOff val="40000"/>
                      </a:schemeClr>
                    </a:solidFill>
                  </a:tcPr>
                </a:tc>
                <a:extLst>
                  <a:ext uri="{0D108BD9-81ED-4DB2-BD59-A6C34878D82A}">
                    <a16:rowId xmlns:a16="http://schemas.microsoft.com/office/drawing/2014/main" val="1753610894"/>
                  </a:ext>
                </a:extLst>
              </a:tr>
              <a:tr h="0">
                <a:tc>
                  <a:txBody>
                    <a:bodyPr/>
                    <a:lstStyle/>
                    <a:p>
                      <a:r>
                        <a:rPr lang="es-PE" sz="2400" b="1" dirty="0"/>
                        <a:t>1. Desafío</a:t>
                      </a:r>
                      <a:endParaRPr lang="es-PE" sz="2400" dirty="0"/>
                    </a:p>
                  </a:txBody>
                  <a:tcPr anchor="ctr"/>
                </a:tc>
                <a:tc>
                  <a:txBody>
                    <a:bodyPr/>
                    <a:lstStyle/>
                    <a:p>
                      <a:r>
                        <a:rPr lang="es-PE" sz="2400" dirty="0"/>
                        <a:t>Formular una pregunta significativa</a:t>
                      </a:r>
                    </a:p>
                  </a:txBody>
                  <a:tcPr anchor="ctr"/>
                </a:tc>
                <a:tc>
                  <a:txBody>
                    <a:bodyPr/>
                    <a:lstStyle/>
                    <a:p>
                      <a:pPr algn="just"/>
                      <a:r>
                        <a:rPr lang="es-ES" sz="2400" dirty="0"/>
                        <a:t>¿</a:t>
                      </a:r>
                      <a:r>
                        <a:rPr lang="es-ES" sz="2400" dirty="0" err="1">
                          <a:solidFill>
                            <a:srgbClr val="00B0F0"/>
                          </a:solidFill>
                        </a:rPr>
                        <a:t>xxxxx</a:t>
                      </a:r>
                      <a:r>
                        <a:rPr lang="es-ES" sz="2400" dirty="0"/>
                        <a:t>?</a:t>
                      </a:r>
                    </a:p>
                  </a:txBody>
                  <a:tcPr anchor="ctr"/>
                </a:tc>
                <a:extLst>
                  <a:ext uri="{0D108BD9-81ED-4DB2-BD59-A6C34878D82A}">
                    <a16:rowId xmlns:a16="http://schemas.microsoft.com/office/drawing/2014/main" val="2148627211"/>
                  </a:ext>
                </a:extLst>
              </a:tr>
              <a:tr h="0">
                <a:tc>
                  <a:txBody>
                    <a:bodyPr/>
                    <a:lstStyle/>
                    <a:p>
                      <a:r>
                        <a:rPr lang="es-PE" sz="2400" b="1" dirty="0"/>
                        <a:t>2. Investigación</a:t>
                      </a:r>
                      <a:endParaRPr lang="es-PE" sz="2400" dirty="0"/>
                    </a:p>
                  </a:txBody>
                  <a:tcPr anchor="ctr">
                    <a:solidFill>
                      <a:schemeClr val="accent6">
                        <a:lumMod val="20000"/>
                        <a:lumOff val="80000"/>
                      </a:schemeClr>
                    </a:solidFill>
                  </a:tcPr>
                </a:tc>
                <a:tc>
                  <a:txBody>
                    <a:bodyPr/>
                    <a:lstStyle/>
                    <a:p>
                      <a:r>
                        <a:rPr lang="es-PE" sz="2400" dirty="0"/>
                        <a:t>Buscar información, contrastar fuentes</a:t>
                      </a:r>
                    </a:p>
                  </a:txBody>
                  <a:tcPr anchor="ctr">
                    <a:solidFill>
                      <a:schemeClr val="accent6">
                        <a:lumMod val="20000"/>
                        <a:lumOff val="80000"/>
                      </a:schemeClr>
                    </a:solidFill>
                  </a:tcPr>
                </a:tc>
                <a:tc>
                  <a:txBody>
                    <a:bodyPr/>
                    <a:lstStyle/>
                    <a:p>
                      <a:pPr algn="just"/>
                      <a:r>
                        <a:rPr lang="es-PE" sz="2400" dirty="0">
                          <a:solidFill>
                            <a:srgbClr val="00B0F0"/>
                          </a:solidFill>
                        </a:rPr>
                        <a:t>Visitas, entrevistas, análisis de datos</a:t>
                      </a:r>
                    </a:p>
                  </a:txBody>
                  <a:tcPr anchor="ctr">
                    <a:solidFill>
                      <a:schemeClr val="accent6">
                        <a:lumMod val="20000"/>
                        <a:lumOff val="80000"/>
                      </a:schemeClr>
                    </a:solidFill>
                  </a:tcPr>
                </a:tc>
                <a:extLst>
                  <a:ext uri="{0D108BD9-81ED-4DB2-BD59-A6C34878D82A}">
                    <a16:rowId xmlns:a16="http://schemas.microsoft.com/office/drawing/2014/main" val="3180265226"/>
                  </a:ext>
                </a:extLst>
              </a:tr>
              <a:tr h="0">
                <a:tc>
                  <a:txBody>
                    <a:bodyPr/>
                    <a:lstStyle/>
                    <a:p>
                      <a:r>
                        <a:rPr lang="es-PE" sz="2400" b="1"/>
                        <a:t>3. Elaboración</a:t>
                      </a:r>
                      <a:endParaRPr lang="es-PE" sz="2400"/>
                    </a:p>
                  </a:txBody>
                  <a:tcPr anchor="ctr"/>
                </a:tc>
                <a:tc>
                  <a:txBody>
                    <a:bodyPr/>
                    <a:lstStyle/>
                    <a:p>
                      <a:r>
                        <a:rPr lang="es-PE" sz="2400"/>
                        <a:t>Construcción del producto</a:t>
                      </a:r>
                    </a:p>
                  </a:txBody>
                  <a:tcPr anchor="ctr"/>
                </a:tc>
                <a:tc>
                  <a:txBody>
                    <a:bodyPr/>
                    <a:lstStyle/>
                    <a:p>
                      <a:pPr algn="just"/>
                      <a:r>
                        <a:rPr lang="es-ES" sz="2400" dirty="0" err="1">
                          <a:solidFill>
                            <a:srgbClr val="00B0F0"/>
                          </a:solidFill>
                        </a:rPr>
                        <a:t>xxxxx</a:t>
                      </a:r>
                      <a:endParaRPr lang="es-ES" sz="2400" dirty="0">
                        <a:solidFill>
                          <a:srgbClr val="00B0F0"/>
                        </a:solidFill>
                      </a:endParaRPr>
                    </a:p>
                  </a:txBody>
                  <a:tcPr anchor="ctr"/>
                </a:tc>
                <a:extLst>
                  <a:ext uri="{0D108BD9-81ED-4DB2-BD59-A6C34878D82A}">
                    <a16:rowId xmlns:a16="http://schemas.microsoft.com/office/drawing/2014/main" val="2643024553"/>
                  </a:ext>
                </a:extLst>
              </a:tr>
              <a:tr h="0">
                <a:tc>
                  <a:txBody>
                    <a:bodyPr/>
                    <a:lstStyle/>
                    <a:p>
                      <a:r>
                        <a:rPr lang="es-PE" sz="2400" b="1" dirty="0"/>
                        <a:t>4. Comunicación</a:t>
                      </a:r>
                      <a:endParaRPr lang="es-PE" sz="2400" dirty="0"/>
                    </a:p>
                  </a:txBody>
                  <a:tcPr anchor="ctr">
                    <a:solidFill>
                      <a:schemeClr val="accent6">
                        <a:lumMod val="20000"/>
                        <a:lumOff val="80000"/>
                      </a:schemeClr>
                    </a:solidFill>
                  </a:tcPr>
                </a:tc>
                <a:tc>
                  <a:txBody>
                    <a:bodyPr/>
                    <a:lstStyle/>
                    <a:p>
                      <a:r>
                        <a:rPr lang="es-PE" sz="2400" dirty="0"/>
                        <a:t>Presentación a la comunidad</a:t>
                      </a:r>
                    </a:p>
                  </a:txBody>
                  <a:tcPr anchor="ctr">
                    <a:solidFill>
                      <a:schemeClr val="accent6">
                        <a:lumMod val="20000"/>
                        <a:lumOff val="80000"/>
                      </a:schemeClr>
                    </a:solidFill>
                  </a:tcPr>
                </a:tc>
                <a:tc>
                  <a:txBody>
                    <a:bodyPr/>
                    <a:lstStyle/>
                    <a:p>
                      <a:pPr algn="just"/>
                      <a:r>
                        <a:rPr lang="es-ES" sz="2400" dirty="0">
                          <a:solidFill>
                            <a:srgbClr val="00B0F0"/>
                          </a:solidFill>
                        </a:rPr>
                        <a:t>Exposición en ….</a:t>
                      </a:r>
                    </a:p>
                  </a:txBody>
                  <a:tcPr anchor="ctr">
                    <a:solidFill>
                      <a:schemeClr val="accent6">
                        <a:lumMod val="20000"/>
                        <a:lumOff val="80000"/>
                      </a:schemeClr>
                    </a:solidFill>
                  </a:tcPr>
                </a:tc>
                <a:extLst>
                  <a:ext uri="{0D108BD9-81ED-4DB2-BD59-A6C34878D82A}">
                    <a16:rowId xmlns:a16="http://schemas.microsoft.com/office/drawing/2014/main" val="2116624446"/>
                  </a:ext>
                </a:extLst>
              </a:tr>
            </a:tbl>
          </a:graphicData>
        </a:graphic>
      </p:graphicFrame>
      <p:sp>
        <p:nvSpPr>
          <p:cNvPr id="2" name="Rectángulo 1">
            <a:extLst>
              <a:ext uri="{FF2B5EF4-FFF2-40B4-BE49-F238E27FC236}">
                <a16:creationId xmlns:a16="http://schemas.microsoft.com/office/drawing/2014/main" id="{3E67D9DD-0B40-BA71-475A-00775B50E205}"/>
              </a:ext>
            </a:extLst>
          </p:cNvPr>
          <p:cNvSpPr/>
          <p:nvPr/>
        </p:nvSpPr>
        <p:spPr>
          <a:xfrm>
            <a:off x="5236216" y="1066800"/>
            <a:ext cx="1354282" cy="461665"/>
          </a:xfrm>
          <a:prstGeom prst="rect">
            <a:avLst/>
          </a:prstGeom>
        </p:spPr>
        <p:txBody>
          <a:bodyPr wrap="none">
            <a:spAutoFit/>
          </a:bodyPr>
          <a:lstStyle/>
          <a:p>
            <a:r>
              <a:rPr lang="es-ES" sz="2400" b="1" dirty="0"/>
              <a:t>EJEMPLO</a:t>
            </a:r>
            <a:endParaRPr lang="es-PE" dirty="0"/>
          </a:p>
        </p:txBody>
      </p:sp>
      <p:sp>
        <p:nvSpPr>
          <p:cNvPr id="3" name="Rectángulo 2">
            <a:extLst>
              <a:ext uri="{FF2B5EF4-FFF2-40B4-BE49-F238E27FC236}">
                <a16:creationId xmlns:a16="http://schemas.microsoft.com/office/drawing/2014/main" id="{9DF16AA3-4F2E-C6E4-3B15-CD601DAFB101}"/>
              </a:ext>
            </a:extLst>
          </p:cNvPr>
          <p:cNvSpPr/>
          <p:nvPr/>
        </p:nvSpPr>
        <p:spPr>
          <a:xfrm>
            <a:off x="0" y="211021"/>
            <a:ext cx="12192000" cy="461665"/>
          </a:xfrm>
          <a:prstGeom prst="rect">
            <a:avLst/>
          </a:prstGeom>
          <a:solidFill>
            <a:srgbClr val="94F319"/>
          </a:solidFill>
        </p:spPr>
        <p:txBody>
          <a:bodyPr wrap="square">
            <a:spAutoFit/>
          </a:bodyPr>
          <a:lstStyle/>
          <a:p>
            <a:pPr algn="ctr"/>
            <a:r>
              <a:rPr lang="es-PE" sz="2400" b="1" dirty="0">
                <a:solidFill>
                  <a:schemeClr val="tx1"/>
                </a:solidFill>
              </a:rPr>
              <a:t>PROPONE</a:t>
            </a:r>
          </a:p>
        </p:txBody>
      </p:sp>
    </p:spTree>
    <p:extLst>
      <p:ext uri="{BB962C8B-B14F-4D97-AF65-F5344CB8AC3E}">
        <p14:creationId xmlns:p14="http://schemas.microsoft.com/office/powerpoint/2010/main" val="370849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5253428" y="4320721"/>
            <a:ext cx="5924839" cy="563778"/>
          </a:xfrm>
          <a:prstGeom prst="rect">
            <a:avLst/>
          </a:prstGeom>
          <a:solidFill>
            <a:srgbClr val="FAF6F1"/>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45454"/>
              <a:buNone/>
            </a:pPr>
            <a:r>
              <a:rPr lang="es-PE" b="1" dirty="0">
                <a:latin typeface="Arial"/>
                <a:ea typeface="Arial"/>
                <a:cs typeface="Arial"/>
                <a:sym typeface="Arial"/>
              </a:rPr>
              <a:t>Criterio de evaluación:</a:t>
            </a:r>
            <a:endParaRPr b="1" dirty="0">
              <a:latin typeface="Arial"/>
              <a:ea typeface="Arial"/>
              <a:cs typeface="Arial"/>
              <a:sym typeface="Arial"/>
            </a:endParaRPr>
          </a:p>
        </p:txBody>
      </p:sp>
      <p:sp>
        <p:nvSpPr>
          <p:cNvPr id="101" name="Google Shape;101;p14"/>
          <p:cNvSpPr txBox="1"/>
          <p:nvPr/>
        </p:nvSpPr>
        <p:spPr>
          <a:xfrm>
            <a:off x="5339756" y="2051853"/>
            <a:ext cx="5838512" cy="1203965"/>
          </a:xfrm>
          <a:prstGeom prst="rect">
            <a:avLst/>
          </a:prstGeom>
          <a:solidFill>
            <a:schemeClr val="lt1"/>
          </a:solidFill>
          <a:ln w="28575" cap="flat" cmpd="sng">
            <a:solidFill>
              <a:srgbClr val="0B769F"/>
            </a:solidFill>
            <a:prstDash val="dash"/>
            <a:round/>
            <a:headEnd type="none" w="sm" len="sm"/>
            <a:tailEnd type="none" w="sm" len="sm"/>
          </a:ln>
        </p:spPr>
        <p:txBody>
          <a:bodyPr spcFirstLastPara="1" wrap="square" lIns="121900" tIns="60950" rIns="121900" bIns="60950" anchor="t" anchorCtr="0">
            <a:noAutofit/>
          </a:bodyPr>
          <a:lstStyle/>
          <a:p>
            <a:pPr lvl="0" algn="just">
              <a:lnSpc>
                <a:spcPct val="90000"/>
              </a:lnSpc>
              <a:buClr>
                <a:srgbClr val="000000"/>
              </a:buClr>
              <a:buSzPts val="2400"/>
            </a:pPr>
            <a:r>
              <a:rPr lang="es-ES" sz="2400" dirty="0">
                <a:latin typeface="Arial Narrow" panose="020B0606020202030204" pitchFamily="34" charset="0"/>
              </a:rPr>
              <a:t>Fortalecer las capacidades de los especialistas UGEL en la metodología activa de Aprendizaje Basado en Proyectos.</a:t>
            </a:r>
            <a:endParaRPr sz="2400" b="0" i="0" u="none" strike="noStrike" cap="none" dirty="0">
              <a:solidFill>
                <a:schemeClr val="dk1"/>
              </a:solidFill>
              <a:latin typeface="Arial Narrow" panose="020B0606020202030204" pitchFamily="34" charset="0"/>
              <a:ea typeface="Arial Narrow"/>
              <a:cs typeface="Arial Narrow"/>
              <a:sym typeface="Arial Narrow"/>
            </a:endParaRPr>
          </a:p>
        </p:txBody>
      </p:sp>
      <p:sp>
        <p:nvSpPr>
          <p:cNvPr id="102" name="Google Shape;102;p14"/>
          <p:cNvSpPr txBox="1"/>
          <p:nvPr/>
        </p:nvSpPr>
        <p:spPr>
          <a:xfrm>
            <a:off x="5253429" y="821377"/>
            <a:ext cx="3051412" cy="1040595"/>
          </a:xfrm>
          <a:prstGeom prst="rect">
            <a:avLst/>
          </a:prstGeom>
          <a:solidFill>
            <a:srgbClr val="FAF6F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PE" sz="4400" b="1" i="0" u="none" strike="noStrike" cap="none" dirty="0">
                <a:latin typeface="Arial"/>
                <a:ea typeface="Arial"/>
                <a:cs typeface="Arial"/>
                <a:sym typeface="Arial"/>
              </a:rPr>
              <a:t>Propósito</a:t>
            </a:r>
            <a:r>
              <a:rPr lang="es-PE" sz="4400" b="1" i="0" u="none" strike="noStrike" cap="none" dirty="0">
                <a:solidFill>
                  <a:srgbClr val="002060"/>
                </a:solidFill>
                <a:latin typeface="Arial"/>
                <a:ea typeface="Arial"/>
                <a:cs typeface="Arial"/>
                <a:sym typeface="Arial"/>
              </a:rPr>
              <a:t>:</a:t>
            </a:r>
            <a:endParaRPr sz="4400" b="1" i="0" u="none" strike="noStrike" cap="none" dirty="0">
              <a:solidFill>
                <a:srgbClr val="002060"/>
              </a:solidFill>
              <a:latin typeface="Arial"/>
              <a:ea typeface="Arial"/>
              <a:cs typeface="Arial"/>
              <a:sym typeface="Arial"/>
            </a:endParaRPr>
          </a:p>
        </p:txBody>
      </p:sp>
      <p:sp>
        <p:nvSpPr>
          <p:cNvPr id="103" name="Google Shape;103;p14"/>
          <p:cNvSpPr txBox="1"/>
          <p:nvPr/>
        </p:nvSpPr>
        <p:spPr>
          <a:xfrm>
            <a:off x="5339756" y="4996027"/>
            <a:ext cx="5838512" cy="1040596"/>
          </a:xfrm>
          <a:prstGeom prst="rect">
            <a:avLst/>
          </a:prstGeom>
          <a:solidFill>
            <a:schemeClr val="lt1"/>
          </a:solidFill>
          <a:ln w="28575" cap="flat" cmpd="sng">
            <a:solidFill>
              <a:srgbClr val="0B769F"/>
            </a:solidFill>
            <a:prstDash val="dash"/>
            <a:round/>
            <a:headEnd type="none" w="sm" len="sm"/>
            <a:tailEnd type="none" w="sm" len="sm"/>
          </a:ln>
        </p:spPr>
        <p:txBody>
          <a:bodyPr spcFirstLastPara="1" wrap="square" lIns="121900" tIns="60950" rIns="121900" bIns="60950" anchor="t" anchorCtr="0">
            <a:noAutofit/>
          </a:bodyPr>
          <a:lstStyle/>
          <a:p>
            <a:pPr marL="0" marR="0" lvl="0" indent="0" algn="just" rtl="0">
              <a:lnSpc>
                <a:spcPct val="90000"/>
              </a:lnSpc>
              <a:spcBef>
                <a:spcPts val="1000"/>
              </a:spcBef>
              <a:spcAft>
                <a:spcPts val="0"/>
              </a:spcAft>
              <a:buClr>
                <a:srgbClr val="000000"/>
              </a:buClr>
              <a:buSzPts val="2400"/>
              <a:buFont typeface="Arial"/>
              <a:buNone/>
            </a:pPr>
            <a:r>
              <a:rPr lang="es-PE" sz="2400" b="0" i="0" u="none" strike="noStrike" cap="none" dirty="0">
                <a:solidFill>
                  <a:srgbClr val="000000"/>
                </a:solidFill>
                <a:latin typeface="Arial Narrow"/>
                <a:ea typeface="Arial Narrow"/>
                <a:cs typeface="Arial Narrow"/>
                <a:sym typeface="Arial Narrow"/>
              </a:rPr>
              <a:t>Elaboran una propuesta de Aprendizaje Basado en Proyectos</a:t>
            </a:r>
            <a:r>
              <a:rPr lang="es-PE" sz="2400" b="0" i="0" u="none" strike="noStrike" cap="none" dirty="0">
                <a:solidFill>
                  <a:schemeClr val="dk1"/>
                </a:solidFill>
                <a:latin typeface="Arial Narrow"/>
                <a:ea typeface="Arial Narrow"/>
                <a:cs typeface="Arial Narrow"/>
                <a:sym typeface="Arial Narrow"/>
              </a:rPr>
              <a:t>.</a:t>
            </a:r>
            <a:endParaRPr dirty="0"/>
          </a:p>
        </p:txBody>
      </p:sp>
      <p:sp>
        <p:nvSpPr>
          <p:cNvPr id="104" name="Google Shape;104;p14"/>
          <p:cNvSpPr/>
          <p:nvPr/>
        </p:nvSpPr>
        <p:spPr>
          <a:xfrm>
            <a:off x="485775" y="749480"/>
            <a:ext cx="3724275" cy="5359039"/>
          </a:xfrm>
          <a:prstGeom prst="rect">
            <a:avLst/>
          </a:prstGeom>
          <a:solidFill>
            <a:srgbClr val="FAF6F1"/>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lvl="0" algn="ctr"/>
            <a:r>
              <a:rPr lang="es-PE" sz="4000" b="1" dirty="0">
                <a:solidFill>
                  <a:srgbClr val="002060"/>
                </a:solidFill>
                <a:latin typeface="Arial"/>
                <a:ea typeface="Arial"/>
                <a:cs typeface="Arial"/>
                <a:sym typeface="Arial"/>
              </a:rPr>
              <a:t>Dirección de Gestión Pedagógica</a:t>
            </a:r>
            <a:endParaRPr sz="4000" b="0" i="0" u="none" strike="noStrike" cap="none" dirty="0">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E137B-201A-550F-AB0A-33E808C0230E}"/>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BCF5DEDB-14A1-C150-E5BB-17DFA90750E3}"/>
              </a:ext>
            </a:extLst>
          </p:cNvPr>
          <p:cNvGraphicFramePr>
            <a:graphicFrameLocks noGrp="1"/>
          </p:cNvGraphicFramePr>
          <p:nvPr>
            <p:extLst>
              <p:ext uri="{D42A27DB-BD31-4B8C-83A1-F6EECF244321}">
                <p14:modId xmlns:p14="http://schemas.microsoft.com/office/powerpoint/2010/main" val="545401055"/>
              </p:ext>
            </p:extLst>
          </p:nvPr>
        </p:nvGraphicFramePr>
        <p:xfrm>
          <a:off x="699655" y="1472840"/>
          <a:ext cx="10515600" cy="3474720"/>
        </p:xfrm>
        <a:graphic>
          <a:graphicData uri="http://schemas.openxmlformats.org/drawingml/2006/table">
            <a:tbl>
              <a:tblPr>
                <a:tableStyleId>{BDBED569-4797-4DF1-A0F4-6AAB3CD982D8}</a:tableStyleId>
              </a:tblPr>
              <a:tblGrid>
                <a:gridCol w="4038600">
                  <a:extLst>
                    <a:ext uri="{9D8B030D-6E8A-4147-A177-3AD203B41FA5}">
                      <a16:colId xmlns:a16="http://schemas.microsoft.com/office/drawing/2014/main" val="1547519670"/>
                    </a:ext>
                  </a:extLst>
                </a:gridCol>
                <a:gridCol w="6477000">
                  <a:extLst>
                    <a:ext uri="{9D8B030D-6E8A-4147-A177-3AD203B41FA5}">
                      <a16:colId xmlns:a16="http://schemas.microsoft.com/office/drawing/2014/main" val="1254708385"/>
                    </a:ext>
                  </a:extLst>
                </a:gridCol>
              </a:tblGrid>
              <a:tr h="0">
                <a:tc>
                  <a:txBody>
                    <a:bodyPr/>
                    <a:lstStyle/>
                    <a:p>
                      <a:pPr algn="ctr"/>
                      <a:r>
                        <a:rPr lang="es-PE" sz="2000" b="1" dirty="0"/>
                        <a:t>Campo</a:t>
                      </a:r>
                    </a:p>
                  </a:txBody>
                  <a:tcPr anchor="ctr"/>
                </a:tc>
                <a:tc>
                  <a:txBody>
                    <a:bodyPr/>
                    <a:lstStyle/>
                    <a:p>
                      <a:pPr algn="ctr"/>
                      <a:r>
                        <a:rPr lang="es-PE" sz="2000" b="1" dirty="0"/>
                        <a:t>Ejemplo</a:t>
                      </a:r>
                    </a:p>
                  </a:txBody>
                  <a:tcPr anchor="ctr"/>
                </a:tc>
                <a:extLst>
                  <a:ext uri="{0D108BD9-81ED-4DB2-BD59-A6C34878D82A}">
                    <a16:rowId xmlns:a16="http://schemas.microsoft.com/office/drawing/2014/main" val="1160309099"/>
                  </a:ext>
                </a:extLst>
              </a:tr>
              <a:tr h="0">
                <a:tc>
                  <a:txBody>
                    <a:bodyPr/>
                    <a:lstStyle/>
                    <a:p>
                      <a:r>
                        <a:rPr lang="es-PE" sz="2000" dirty="0"/>
                        <a:t>Tema</a:t>
                      </a:r>
                    </a:p>
                  </a:txBody>
                  <a:tcPr anchor="ctr"/>
                </a:tc>
                <a:tc>
                  <a:txBody>
                    <a:bodyPr/>
                    <a:lstStyle/>
                    <a:p>
                      <a:r>
                        <a:rPr lang="es-PE" sz="2000" dirty="0"/>
                        <a:t>Turismo en Vilcas Huamán</a:t>
                      </a:r>
                    </a:p>
                  </a:txBody>
                  <a:tcPr anchor="ctr"/>
                </a:tc>
                <a:extLst>
                  <a:ext uri="{0D108BD9-81ED-4DB2-BD59-A6C34878D82A}">
                    <a16:rowId xmlns:a16="http://schemas.microsoft.com/office/drawing/2014/main" val="1511160024"/>
                  </a:ext>
                </a:extLst>
              </a:tr>
              <a:tr h="0">
                <a:tc>
                  <a:txBody>
                    <a:bodyPr/>
                    <a:lstStyle/>
                    <a:p>
                      <a:r>
                        <a:rPr lang="es-PE" sz="2000" dirty="0"/>
                        <a:t>Pregunta retadora</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2000" dirty="0"/>
                        <a:t>¿</a:t>
                      </a:r>
                      <a:r>
                        <a:rPr lang="es-ES" sz="2000" dirty="0">
                          <a:solidFill>
                            <a:schemeClr val="tx1"/>
                          </a:solidFill>
                        </a:rPr>
                        <a:t>Qué acciones debe realizar el gobierno local y la población para lograr una mejor afluencia de turistas</a:t>
                      </a:r>
                      <a:r>
                        <a:rPr lang="es-ES" sz="2000" dirty="0"/>
                        <a:t>?</a:t>
                      </a:r>
                    </a:p>
                  </a:txBody>
                  <a:tcPr anchor="ctr"/>
                </a:tc>
                <a:extLst>
                  <a:ext uri="{0D108BD9-81ED-4DB2-BD59-A6C34878D82A}">
                    <a16:rowId xmlns:a16="http://schemas.microsoft.com/office/drawing/2014/main" val="3830035241"/>
                  </a:ext>
                </a:extLst>
              </a:tr>
              <a:tr h="0">
                <a:tc>
                  <a:txBody>
                    <a:bodyPr/>
                    <a:lstStyle/>
                    <a:p>
                      <a:r>
                        <a:rPr lang="es-PE" sz="2000" dirty="0"/>
                        <a:t>Producto</a:t>
                      </a:r>
                    </a:p>
                  </a:txBody>
                  <a:tcPr anchor="ctr"/>
                </a:tc>
                <a:tc>
                  <a:txBody>
                    <a:bodyPr/>
                    <a:lstStyle/>
                    <a:p>
                      <a:pPr algn="just"/>
                      <a:r>
                        <a:rPr lang="es-ES" sz="2000" dirty="0"/>
                        <a:t>Diseñar una estrategia</a:t>
                      </a:r>
                    </a:p>
                  </a:txBody>
                  <a:tcPr anchor="ctr"/>
                </a:tc>
                <a:extLst>
                  <a:ext uri="{0D108BD9-81ED-4DB2-BD59-A6C34878D82A}">
                    <a16:rowId xmlns:a16="http://schemas.microsoft.com/office/drawing/2014/main" val="1484761158"/>
                  </a:ext>
                </a:extLst>
              </a:tr>
              <a:tr h="0">
                <a:tc>
                  <a:txBody>
                    <a:bodyPr/>
                    <a:lstStyle/>
                    <a:p>
                      <a:r>
                        <a:rPr lang="es-PE" sz="2000" dirty="0"/>
                        <a:t>Público</a:t>
                      </a:r>
                    </a:p>
                  </a:txBody>
                  <a:tcPr anchor="ctr"/>
                </a:tc>
                <a:tc>
                  <a:txBody>
                    <a:bodyPr/>
                    <a:lstStyle/>
                    <a:p>
                      <a:pPr algn="just"/>
                      <a:r>
                        <a:rPr lang="es-PE" sz="2000" dirty="0"/>
                        <a:t>La población de Vilcas Huamán</a:t>
                      </a:r>
                    </a:p>
                  </a:txBody>
                  <a:tcPr anchor="ctr"/>
                </a:tc>
                <a:extLst>
                  <a:ext uri="{0D108BD9-81ED-4DB2-BD59-A6C34878D82A}">
                    <a16:rowId xmlns:a16="http://schemas.microsoft.com/office/drawing/2014/main" val="1966662856"/>
                  </a:ext>
                </a:extLst>
              </a:tr>
              <a:tr h="0">
                <a:tc>
                  <a:txBody>
                    <a:bodyPr/>
                    <a:lstStyle/>
                    <a:p>
                      <a:r>
                        <a:rPr lang="es-PE" sz="2000"/>
                        <a:t>Investigación</a:t>
                      </a:r>
                    </a:p>
                  </a:txBody>
                  <a:tcPr anchor="ctr"/>
                </a:tc>
                <a:tc>
                  <a:txBody>
                    <a:bodyPr/>
                    <a:lstStyle/>
                    <a:p>
                      <a:pPr algn="just"/>
                      <a:r>
                        <a:rPr lang="es-PE" sz="2000" dirty="0"/>
                        <a:t>Los servicios de atención a turistas</a:t>
                      </a:r>
                    </a:p>
                  </a:txBody>
                  <a:tcPr anchor="ctr"/>
                </a:tc>
                <a:extLst>
                  <a:ext uri="{0D108BD9-81ED-4DB2-BD59-A6C34878D82A}">
                    <a16:rowId xmlns:a16="http://schemas.microsoft.com/office/drawing/2014/main" val="451896823"/>
                  </a:ext>
                </a:extLst>
              </a:tr>
              <a:tr h="0">
                <a:tc>
                  <a:txBody>
                    <a:bodyPr/>
                    <a:lstStyle/>
                    <a:p>
                      <a:r>
                        <a:rPr lang="es-PE" sz="2000"/>
                        <a:t>Presentación</a:t>
                      </a:r>
                    </a:p>
                  </a:txBody>
                  <a:tcPr anchor="ctr"/>
                </a:tc>
                <a:tc>
                  <a:txBody>
                    <a:bodyPr/>
                    <a:lstStyle/>
                    <a:p>
                      <a:pPr algn="just"/>
                      <a:r>
                        <a:rPr lang="es-ES" sz="2000" dirty="0"/>
                        <a:t>Reunión intersectorial</a:t>
                      </a:r>
                    </a:p>
                  </a:txBody>
                  <a:tcPr anchor="ctr"/>
                </a:tc>
                <a:extLst>
                  <a:ext uri="{0D108BD9-81ED-4DB2-BD59-A6C34878D82A}">
                    <a16:rowId xmlns:a16="http://schemas.microsoft.com/office/drawing/2014/main" val="2244424733"/>
                  </a:ext>
                </a:extLst>
              </a:tr>
              <a:tr h="0">
                <a:tc>
                  <a:txBody>
                    <a:bodyPr/>
                    <a:lstStyle/>
                    <a:p>
                      <a:r>
                        <a:rPr lang="es-PE" sz="2000"/>
                        <a:t>Evaluación</a:t>
                      </a:r>
                    </a:p>
                  </a:txBody>
                  <a:tcPr anchor="ctr"/>
                </a:tc>
                <a:tc>
                  <a:txBody>
                    <a:bodyPr/>
                    <a:lstStyle/>
                    <a:p>
                      <a:pPr algn="just"/>
                      <a:r>
                        <a:rPr lang="es-ES" sz="2000" dirty="0"/>
                        <a:t>Grupo de expertos en el tema de turismo</a:t>
                      </a:r>
                    </a:p>
                  </a:txBody>
                  <a:tcPr anchor="ctr"/>
                </a:tc>
                <a:extLst>
                  <a:ext uri="{0D108BD9-81ED-4DB2-BD59-A6C34878D82A}">
                    <a16:rowId xmlns:a16="http://schemas.microsoft.com/office/drawing/2014/main" val="3536435370"/>
                  </a:ext>
                </a:extLst>
              </a:tr>
            </a:tbl>
          </a:graphicData>
        </a:graphic>
      </p:graphicFrame>
      <p:sp>
        <p:nvSpPr>
          <p:cNvPr id="2" name="Rectángulo 1">
            <a:extLst>
              <a:ext uri="{FF2B5EF4-FFF2-40B4-BE49-F238E27FC236}">
                <a16:creationId xmlns:a16="http://schemas.microsoft.com/office/drawing/2014/main" id="{E811739E-1B2A-87BD-27BD-F9E6B453C6C6}"/>
              </a:ext>
            </a:extLst>
          </p:cNvPr>
          <p:cNvSpPr/>
          <p:nvPr/>
        </p:nvSpPr>
        <p:spPr>
          <a:xfrm>
            <a:off x="0" y="211021"/>
            <a:ext cx="12192000" cy="461665"/>
          </a:xfrm>
          <a:prstGeom prst="rect">
            <a:avLst/>
          </a:prstGeom>
          <a:solidFill>
            <a:srgbClr val="94F319"/>
          </a:solidFill>
        </p:spPr>
        <p:txBody>
          <a:bodyPr wrap="square">
            <a:spAutoFit/>
          </a:bodyPr>
          <a:lstStyle/>
          <a:p>
            <a:pPr algn="ctr"/>
            <a:r>
              <a:rPr lang="es-PE" sz="2400" b="1" dirty="0">
                <a:solidFill>
                  <a:schemeClr val="tx1"/>
                </a:solidFill>
              </a:rPr>
              <a:t>PROPONE</a:t>
            </a:r>
          </a:p>
        </p:txBody>
      </p:sp>
    </p:spTree>
    <p:extLst>
      <p:ext uri="{BB962C8B-B14F-4D97-AF65-F5344CB8AC3E}">
        <p14:creationId xmlns:p14="http://schemas.microsoft.com/office/powerpoint/2010/main" val="1901859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29069F-57BA-92F0-1352-62C5AF9802C8}"/>
              </a:ext>
            </a:extLst>
          </p:cNvPr>
          <p:cNvSpPr>
            <a:spLocks noGrp="1"/>
          </p:cNvSpPr>
          <p:nvPr>
            <p:ph type="title"/>
          </p:nvPr>
        </p:nvSpPr>
        <p:spPr>
          <a:xfrm>
            <a:off x="1768271" y="874246"/>
            <a:ext cx="8529827" cy="426653"/>
          </a:xfrm>
          <a:solidFill>
            <a:schemeClr val="accent6">
              <a:lumMod val="20000"/>
              <a:lumOff val="80000"/>
            </a:schemeClr>
          </a:solidFill>
        </p:spPr>
        <p:txBody>
          <a:bodyPr>
            <a:normAutofit fontScale="90000"/>
          </a:bodyPr>
          <a:lstStyle/>
          <a:p>
            <a:r>
              <a:rPr lang="es-PE" sz="1800" b="1" dirty="0">
                <a:latin typeface="Book Antiqua" panose="02040602050305030304" pitchFamily="18" charset="0"/>
              </a:rPr>
              <a:t>IDEAS INNOVADORAS SOBRE SERVICIOS QUE SE PUEDE OFRECER AL TURISTA</a:t>
            </a:r>
            <a:endParaRPr lang="en-US" sz="1800" b="1" dirty="0">
              <a:latin typeface="Book Antiqua" panose="02040602050305030304" pitchFamily="18" charset="0"/>
            </a:endParaRPr>
          </a:p>
        </p:txBody>
      </p:sp>
      <p:sp>
        <p:nvSpPr>
          <p:cNvPr id="4" name="Rectángulo 3">
            <a:extLst>
              <a:ext uri="{FF2B5EF4-FFF2-40B4-BE49-F238E27FC236}">
                <a16:creationId xmlns:a16="http://schemas.microsoft.com/office/drawing/2014/main" id="{B7CD91CC-8F6A-9F91-7043-A3F4013CADB8}"/>
              </a:ext>
            </a:extLst>
          </p:cNvPr>
          <p:cNvSpPr/>
          <p:nvPr/>
        </p:nvSpPr>
        <p:spPr>
          <a:xfrm>
            <a:off x="1243631" y="1459518"/>
            <a:ext cx="1961598" cy="692605"/>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2000" dirty="0"/>
              <a:t>Experiencia mística</a:t>
            </a:r>
            <a:endParaRPr lang="en-US" sz="2000" dirty="0"/>
          </a:p>
        </p:txBody>
      </p:sp>
      <p:sp>
        <p:nvSpPr>
          <p:cNvPr id="5" name="Marcador de contenido 4">
            <a:extLst>
              <a:ext uri="{FF2B5EF4-FFF2-40B4-BE49-F238E27FC236}">
                <a16:creationId xmlns:a16="http://schemas.microsoft.com/office/drawing/2014/main" id="{417A68B3-FE83-D0A8-6916-B5C21939672D}"/>
              </a:ext>
            </a:extLst>
          </p:cNvPr>
          <p:cNvSpPr>
            <a:spLocks noGrp="1"/>
          </p:cNvSpPr>
          <p:nvPr>
            <p:ph idx="1"/>
          </p:nvPr>
        </p:nvSpPr>
        <p:spPr>
          <a:xfrm>
            <a:off x="1233828" y="2289559"/>
            <a:ext cx="1951795" cy="664389"/>
          </a:xfrm>
          <a:prstGeom prst="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normAutofit/>
          </a:bodyPr>
          <a:lstStyle/>
          <a:p>
            <a:pPr marL="0" indent="0" algn="ctr">
              <a:buNone/>
            </a:pPr>
            <a:r>
              <a:rPr lang="es-PE" sz="2000" dirty="0"/>
              <a:t>Experiencia gastronómica</a:t>
            </a:r>
            <a:endParaRPr lang="en-US" sz="2000" dirty="0"/>
          </a:p>
        </p:txBody>
      </p:sp>
      <p:sp>
        <p:nvSpPr>
          <p:cNvPr id="6" name="Rectángulo 5">
            <a:extLst>
              <a:ext uri="{FF2B5EF4-FFF2-40B4-BE49-F238E27FC236}">
                <a16:creationId xmlns:a16="http://schemas.microsoft.com/office/drawing/2014/main" id="{98137E63-45BB-2720-F34F-EE178300DAEF}"/>
              </a:ext>
            </a:extLst>
          </p:cNvPr>
          <p:cNvSpPr/>
          <p:nvPr/>
        </p:nvSpPr>
        <p:spPr>
          <a:xfrm>
            <a:off x="4197832" y="1512998"/>
            <a:ext cx="2416629" cy="692606"/>
          </a:xfrm>
          <a:prstGeom prst="rect">
            <a:avLst/>
          </a:prstGeom>
          <a:solidFill>
            <a:srgbClr val="F9AD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2000" dirty="0"/>
              <a:t>Experiencia de salud (medicina ancestral)</a:t>
            </a:r>
            <a:endParaRPr lang="en-US" sz="2000" dirty="0"/>
          </a:p>
        </p:txBody>
      </p:sp>
      <p:sp>
        <p:nvSpPr>
          <p:cNvPr id="7" name="Rectángulo 6">
            <a:extLst>
              <a:ext uri="{FF2B5EF4-FFF2-40B4-BE49-F238E27FC236}">
                <a16:creationId xmlns:a16="http://schemas.microsoft.com/office/drawing/2014/main" id="{9964488F-021D-9FF1-2EB9-38EE26A4DF23}"/>
              </a:ext>
            </a:extLst>
          </p:cNvPr>
          <p:cNvSpPr/>
          <p:nvPr/>
        </p:nvSpPr>
        <p:spPr>
          <a:xfrm>
            <a:off x="4197832" y="2294755"/>
            <a:ext cx="2416630" cy="692606"/>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2000" dirty="0"/>
              <a:t>Corredor turístico</a:t>
            </a:r>
            <a:endParaRPr lang="en-US" sz="2000" dirty="0"/>
          </a:p>
        </p:txBody>
      </p:sp>
      <p:sp>
        <p:nvSpPr>
          <p:cNvPr id="8" name="Rectángulo 7">
            <a:extLst>
              <a:ext uri="{FF2B5EF4-FFF2-40B4-BE49-F238E27FC236}">
                <a16:creationId xmlns:a16="http://schemas.microsoft.com/office/drawing/2014/main" id="{64E781E8-B7C9-4D81-A890-B5B9AEBFAE50}"/>
              </a:ext>
            </a:extLst>
          </p:cNvPr>
          <p:cNvSpPr/>
          <p:nvPr/>
        </p:nvSpPr>
        <p:spPr>
          <a:xfrm>
            <a:off x="7652726" y="1495812"/>
            <a:ext cx="2416630" cy="743291"/>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2000" dirty="0"/>
              <a:t>Oferta de servicio en el trayecto</a:t>
            </a:r>
            <a:endParaRPr lang="en-US" sz="2000" dirty="0"/>
          </a:p>
        </p:txBody>
      </p:sp>
      <p:sp>
        <p:nvSpPr>
          <p:cNvPr id="9" name="Rectángulo 8">
            <a:extLst>
              <a:ext uri="{FF2B5EF4-FFF2-40B4-BE49-F238E27FC236}">
                <a16:creationId xmlns:a16="http://schemas.microsoft.com/office/drawing/2014/main" id="{7D3DEFEC-F899-5200-8333-697FAEFC7517}"/>
              </a:ext>
            </a:extLst>
          </p:cNvPr>
          <p:cNvSpPr/>
          <p:nvPr/>
        </p:nvSpPr>
        <p:spPr>
          <a:xfrm>
            <a:off x="7652726" y="2300134"/>
            <a:ext cx="2416630" cy="1053076"/>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2000" dirty="0"/>
              <a:t>Oferta de productos artesanales (souvenirs, …)</a:t>
            </a:r>
            <a:endParaRPr lang="en-US" sz="2000" dirty="0"/>
          </a:p>
        </p:txBody>
      </p:sp>
      <p:sp>
        <p:nvSpPr>
          <p:cNvPr id="10" name="Rectángulo 9">
            <a:extLst>
              <a:ext uri="{FF2B5EF4-FFF2-40B4-BE49-F238E27FC236}">
                <a16:creationId xmlns:a16="http://schemas.microsoft.com/office/drawing/2014/main" id="{6B5DC4C9-9115-9186-ADCB-D17196757C69}"/>
              </a:ext>
            </a:extLst>
          </p:cNvPr>
          <p:cNvSpPr/>
          <p:nvPr/>
        </p:nvSpPr>
        <p:spPr>
          <a:xfrm>
            <a:off x="1243631" y="3104858"/>
            <a:ext cx="1961598" cy="820399"/>
          </a:xfrm>
          <a:prstGeom prst="rect">
            <a:avLst/>
          </a:prstGeom>
          <a:solidFill>
            <a:srgbClr val="6CDA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2000" dirty="0"/>
              <a:t>Atención de turistas en otros idiomas</a:t>
            </a:r>
            <a:endParaRPr lang="en-US" sz="2000" dirty="0"/>
          </a:p>
        </p:txBody>
      </p:sp>
      <p:sp>
        <p:nvSpPr>
          <p:cNvPr id="11" name="Rectángulo 10">
            <a:extLst>
              <a:ext uri="{FF2B5EF4-FFF2-40B4-BE49-F238E27FC236}">
                <a16:creationId xmlns:a16="http://schemas.microsoft.com/office/drawing/2014/main" id="{8FD8C252-7582-1E14-6A8C-5B64AF1C1918}"/>
              </a:ext>
            </a:extLst>
          </p:cNvPr>
          <p:cNvSpPr/>
          <p:nvPr/>
        </p:nvSpPr>
        <p:spPr>
          <a:xfrm>
            <a:off x="4227122" y="3193391"/>
            <a:ext cx="2387339" cy="803142"/>
          </a:xfrm>
          <a:prstGeom prst="rect">
            <a:avLst/>
          </a:prstGeom>
          <a:solidFill>
            <a:srgbClr val="89EBAE"/>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2000" dirty="0"/>
              <a:t>Presentaciones artísticas </a:t>
            </a:r>
            <a:endParaRPr lang="en-US" sz="2000" dirty="0"/>
          </a:p>
        </p:txBody>
      </p:sp>
      <p:sp>
        <p:nvSpPr>
          <p:cNvPr id="12" name="Rectángulo 11">
            <a:extLst>
              <a:ext uri="{FF2B5EF4-FFF2-40B4-BE49-F238E27FC236}">
                <a16:creationId xmlns:a16="http://schemas.microsoft.com/office/drawing/2014/main" id="{292FE215-FA32-4460-BD1B-2C9910D80C0F}"/>
              </a:ext>
            </a:extLst>
          </p:cNvPr>
          <p:cNvSpPr/>
          <p:nvPr/>
        </p:nvSpPr>
        <p:spPr>
          <a:xfrm>
            <a:off x="7636354" y="4434340"/>
            <a:ext cx="2416629" cy="902460"/>
          </a:xfrm>
          <a:prstGeom prst="rect">
            <a:avLst/>
          </a:prstGeom>
          <a:solidFill>
            <a:srgbClr val="89EBAE"/>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2000" dirty="0"/>
              <a:t>Ferias agroindustriales, artesanales… </a:t>
            </a:r>
            <a:endParaRPr lang="en-US" sz="2000" dirty="0"/>
          </a:p>
        </p:txBody>
      </p:sp>
      <p:sp>
        <p:nvSpPr>
          <p:cNvPr id="13" name="Rectángulo 12">
            <a:extLst>
              <a:ext uri="{FF2B5EF4-FFF2-40B4-BE49-F238E27FC236}">
                <a16:creationId xmlns:a16="http://schemas.microsoft.com/office/drawing/2014/main" id="{2EFAAD79-E4A7-1970-1493-BE0B6CE01B57}"/>
              </a:ext>
            </a:extLst>
          </p:cNvPr>
          <p:cNvSpPr/>
          <p:nvPr/>
        </p:nvSpPr>
        <p:spPr>
          <a:xfrm>
            <a:off x="1263295" y="4137328"/>
            <a:ext cx="1961598" cy="1216658"/>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2000" dirty="0"/>
              <a:t>Desarrollar productos emblemáticos (identitarios)</a:t>
            </a:r>
            <a:endParaRPr lang="en-US" sz="2000" dirty="0"/>
          </a:p>
        </p:txBody>
      </p:sp>
      <p:sp>
        <p:nvSpPr>
          <p:cNvPr id="14" name="Rectángulo 13">
            <a:extLst>
              <a:ext uri="{FF2B5EF4-FFF2-40B4-BE49-F238E27FC236}">
                <a16:creationId xmlns:a16="http://schemas.microsoft.com/office/drawing/2014/main" id="{689A666C-CA77-E114-BBE9-41737D511F06}"/>
              </a:ext>
            </a:extLst>
          </p:cNvPr>
          <p:cNvSpPr/>
          <p:nvPr/>
        </p:nvSpPr>
        <p:spPr>
          <a:xfrm>
            <a:off x="1228926" y="5530652"/>
            <a:ext cx="1961598" cy="718800"/>
          </a:xfrm>
          <a:prstGeom prst="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2000" dirty="0"/>
              <a:t>Publicidad en internet</a:t>
            </a:r>
            <a:endParaRPr lang="en-US" sz="2000" dirty="0"/>
          </a:p>
        </p:txBody>
      </p:sp>
      <p:sp>
        <p:nvSpPr>
          <p:cNvPr id="15" name="Rectángulo 14">
            <a:extLst>
              <a:ext uri="{FF2B5EF4-FFF2-40B4-BE49-F238E27FC236}">
                <a16:creationId xmlns:a16="http://schemas.microsoft.com/office/drawing/2014/main" id="{5B5A0AEE-C9FA-E24D-68AF-0F5DD46B8AC7}"/>
              </a:ext>
            </a:extLst>
          </p:cNvPr>
          <p:cNvSpPr/>
          <p:nvPr/>
        </p:nvSpPr>
        <p:spPr>
          <a:xfrm>
            <a:off x="4227122" y="4169031"/>
            <a:ext cx="2387339" cy="1228387"/>
          </a:xfrm>
          <a:prstGeom prst="rect">
            <a:avLst/>
          </a:prstGeom>
          <a:solidFill>
            <a:srgbClr val="E959C7"/>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2000" dirty="0"/>
              <a:t>Experiencia vivencial (cabañas en el campo)</a:t>
            </a:r>
            <a:endParaRPr lang="en-US" sz="2000" dirty="0"/>
          </a:p>
        </p:txBody>
      </p:sp>
      <p:sp>
        <p:nvSpPr>
          <p:cNvPr id="16" name="Rectángulo 15">
            <a:extLst>
              <a:ext uri="{FF2B5EF4-FFF2-40B4-BE49-F238E27FC236}">
                <a16:creationId xmlns:a16="http://schemas.microsoft.com/office/drawing/2014/main" id="{56E2A500-63E8-1EB1-BDFB-B0F58EB6A104}"/>
              </a:ext>
            </a:extLst>
          </p:cNvPr>
          <p:cNvSpPr/>
          <p:nvPr/>
        </p:nvSpPr>
        <p:spPr>
          <a:xfrm>
            <a:off x="7685309" y="4298170"/>
            <a:ext cx="2901042" cy="6926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dirty="0">
              <a:solidFill>
                <a:srgbClr val="FF0000"/>
              </a:solidFill>
            </a:endParaRPr>
          </a:p>
        </p:txBody>
      </p:sp>
      <p:sp>
        <p:nvSpPr>
          <p:cNvPr id="17" name="Rectángulo 16">
            <a:extLst>
              <a:ext uri="{FF2B5EF4-FFF2-40B4-BE49-F238E27FC236}">
                <a16:creationId xmlns:a16="http://schemas.microsoft.com/office/drawing/2014/main" id="{13D94732-6AF9-4D4A-DBDF-CD180D4646EA}"/>
              </a:ext>
            </a:extLst>
          </p:cNvPr>
          <p:cNvSpPr/>
          <p:nvPr/>
        </p:nvSpPr>
        <p:spPr>
          <a:xfrm>
            <a:off x="7652726" y="3584235"/>
            <a:ext cx="2416630" cy="610541"/>
          </a:xfrm>
          <a:prstGeom prst="rect">
            <a:avLst/>
          </a:prstGeom>
          <a:solidFill>
            <a:srgbClr val="F5B1C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2000" dirty="0"/>
              <a:t>Deporte de aventura</a:t>
            </a:r>
            <a:endParaRPr lang="en-US" sz="2000" dirty="0"/>
          </a:p>
        </p:txBody>
      </p:sp>
      <p:sp>
        <p:nvSpPr>
          <p:cNvPr id="3" name="Rectángulo 2">
            <a:extLst>
              <a:ext uri="{FF2B5EF4-FFF2-40B4-BE49-F238E27FC236}">
                <a16:creationId xmlns:a16="http://schemas.microsoft.com/office/drawing/2014/main" id="{4CF7930A-132B-3477-1153-EEC48155EC2A}"/>
              </a:ext>
            </a:extLst>
          </p:cNvPr>
          <p:cNvSpPr/>
          <p:nvPr/>
        </p:nvSpPr>
        <p:spPr>
          <a:xfrm>
            <a:off x="4869326" y="5757583"/>
            <a:ext cx="4594270" cy="610541"/>
          </a:xfrm>
          <a:prstGeom prst="rect">
            <a:avLst/>
          </a:prstGeom>
          <a:solidFill>
            <a:srgbClr val="F5B1C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2000" dirty="0">
                <a:solidFill>
                  <a:srgbClr val="FF0000"/>
                </a:solidFill>
              </a:rPr>
              <a:t>Otras ideas que podemos proponer</a:t>
            </a:r>
            <a:endParaRPr lang="en-US" sz="2000" dirty="0">
              <a:solidFill>
                <a:srgbClr val="FF0000"/>
              </a:solidFill>
            </a:endParaRPr>
          </a:p>
        </p:txBody>
      </p:sp>
      <p:sp>
        <p:nvSpPr>
          <p:cNvPr id="18" name="Rectángulo 17">
            <a:extLst>
              <a:ext uri="{FF2B5EF4-FFF2-40B4-BE49-F238E27FC236}">
                <a16:creationId xmlns:a16="http://schemas.microsoft.com/office/drawing/2014/main" id="{6021030E-9C5F-65BC-756C-D58D7BB87BFF}"/>
              </a:ext>
            </a:extLst>
          </p:cNvPr>
          <p:cNvSpPr/>
          <p:nvPr/>
        </p:nvSpPr>
        <p:spPr>
          <a:xfrm>
            <a:off x="0" y="211021"/>
            <a:ext cx="12192000" cy="461665"/>
          </a:xfrm>
          <a:prstGeom prst="rect">
            <a:avLst/>
          </a:prstGeom>
          <a:solidFill>
            <a:srgbClr val="94F319"/>
          </a:solidFill>
        </p:spPr>
        <p:txBody>
          <a:bodyPr wrap="square">
            <a:spAutoFit/>
          </a:bodyPr>
          <a:lstStyle/>
          <a:p>
            <a:pPr algn="ctr"/>
            <a:r>
              <a:rPr lang="es-PE" sz="2400" b="1" dirty="0">
                <a:solidFill>
                  <a:schemeClr val="tx1"/>
                </a:solidFill>
              </a:rPr>
              <a:t>PROPONE</a:t>
            </a:r>
          </a:p>
        </p:txBody>
      </p:sp>
    </p:spTree>
    <p:extLst>
      <p:ext uri="{BB962C8B-B14F-4D97-AF65-F5344CB8AC3E}">
        <p14:creationId xmlns:p14="http://schemas.microsoft.com/office/powerpoint/2010/main" val="3231968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6372740-AA7B-4185-9AA8-948561FBCB03}"/>
              </a:ext>
            </a:extLst>
          </p:cNvPr>
          <p:cNvSpPr/>
          <p:nvPr/>
        </p:nvSpPr>
        <p:spPr>
          <a:xfrm>
            <a:off x="585352" y="672269"/>
            <a:ext cx="5609370" cy="369332"/>
          </a:xfrm>
          <a:prstGeom prst="rect">
            <a:avLst/>
          </a:prstGeom>
        </p:spPr>
        <p:txBody>
          <a:bodyPr wrap="square">
            <a:spAutoFit/>
          </a:bodyPr>
          <a:lstStyle/>
          <a:p>
            <a:r>
              <a:rPr lang="es-ES" b="1" dirty="0"/>
              <a:t>CASO 1: El colegio y las actividades de la comunidad</a:t>
            </a:r>
            <a:endParaRPr lang="es-PE" b="1" dirty="0"/>
          </a:p>
        </p:txBody>
      </p:sp>
      <p:sp>
        <p:nvSpPr>
          <p:cNvPr id="5" name="Rectángulo 4">
            <a:extLst>
              <a:ext uri="{FF2B5EF4-FFF2-40B4-BE49-F238E27FC236}">
                <a16:creationId xmlns:a16="http://schemas.microsoft.com/office/drawing/2014/main" id="{5276B211-EDBC-4721-9B40-57E238CA710F}"/>
              </a:ext>
            </a:extLst>
          </p:cNvPr>
          <p:cNvSpPr/>
          <p:nvPr/>
        </p:nvSpPr>
        <p:spPr>
          <a:xfrm>
            <a:off x="0" y="85634"/>
            <a:ext cx="12192000" cy="461665"/>
          </a:xfrm>
          <a:prstGeom prst="rect">
            <a:avLst/>
          </a:prstGeom>
          <a:solidFill>
            <a:schemeClr val="accent4">
              <a:lumMod val="60000"/>
              <a:lumOff val="40000"/>
            </a:schemeClr>
          </a:solidFill>
        </p:spPr>
        <p:txBody>
          <a:bodyPr wrap="square">
            <a:spAutoFit/>
          </a:bodyPr>
          <a:lstStyle/>
          <a:p>
            <a:pPr algn="ctr"/>
            <a:r>
              <a:rPr lang="es-ES" sz="2400" b="1" dirty="0"/>
              <a:t>IDENTIFICA</a:t>
            </a:r>
            <a:endParaRPr lang="es-PE" sz="2400" b="1" dirty="0"/>
          </a:p>
        </p:txBody>
      </p:sp>
      <p:sp>
        <p:nvSpPr>
          <p:cNvPr id="6" name="Rectángulo 5">
            <a:extLst>
              <a:ext uri="{FF2B5EF4-FFF2-40B4-BE49-F238E27FC236}">
                <a16:creationId xmlns:a16="http://schemas.microsoft.com/office/drawing/2014/main" id="{7454315C-E3C2-4DB3-B6B6-E54F35C5B106}"/>
              </a:ext>
            </a:extLst>
          </p:cNvPr>
          <p:cNvSpPr/>
          <p:nvPr/>
        </p:nvSpPr>
        <p:spPr>
          <a:xfrm>
            <a:off x="585352" y="1166571"/>
            <a:ext cx="4545941" cy="2308324"/>
          </a:xfrm>
          <a:prstGeom prst="rect">
            <a:avLst/>
          </a:prstGeom>
        </p:spPr>
        <p:txBody>
          <a:bodyPr wrap="square">
            <a:spAutoFit/>
          </a:bodyPr>
          <a:lstStyle/>
          <a:p>
            <a:pPr algn="just"/>
            <a:r>
              <a:rPr lang="es-ES" dirty="0"/>
              <a:t>Lucia, docente del área de matemática del tercer grado de secundaria de la I.E. “Los Triunfadores” de Vilcas Huamán, observa que sus estudiantes no se involucran de su aprendizaje, por ello decide coordinar con sus colegas para fomentar el desarrollo de un proyecto para lograr el involucramiento de los estudiantes.</a:t>
            </a:r>
            <a:endParaRPr lang="es-PE" dirty="0"/>
          </a:p>
        </p:txBody>
      </p:sp>
      <p:sp>
        <p:nvSpPr>
          <p:cNvPr id="7" name="Rectángulo 6">
            <a:extLst>
              <a:ext uri="{FF2B5EF4-FFF2-40B4-BE49-F238E27FC236}">
                <a16:creationId xmlns:a16="http://schemas.microsoft.com/office/drawing/2014/main" id="{E7DF01F0-FB87-4CDA-977E-CB8BDD25EE4C}"/>
              </a:ext>
            </a:extLst>
          </p:cNvPr>
          <p:cNvSpPr/>
          <p:nvPr/>
        </p:nvSpPr>
        <p:spPr>
          <a:xfrm>
            <a:off x="585351" y="3660104"/>
            <a:ext cx="4545941" cy="2031325"/>
          </a:xfrm>
          <a:prstGeom prst="rect">
            <a:avLst/>
          </a:prstGeom>
        </p:spPr>
        <p:txBody>
          <a:bodyPr wrap="square">
            <a:spAutoFit/>
          </a:bodyPr>
          <a:lstStyle/>
          <a:p>
            <a:r>
              <a:rPr lang="es-ES" b="1" dirty="0"/>
              <a:t>Preguntas para reflexión en grupo:</a:t>
            </a:r>
            <a:endParaRPr lang="es-ES" dirty="0"/>
          </a:p>
          <a:p>
            <a:pPr marL="285750" indent="-285750">
              <a:buFont typeface="Arial" panose="020B0604020202020204" pitchFamily="34" charset="0"/>
              <a:buChar char="•"/>
            </a:pPr>
            <a:r>
              <a:rPr lang="es-ES" dirty="0"/>
              <a:t>¿Qué tipo de proyecto se podría realizar?</a:t>
            </a:r>
          </a:p>
          <a:p>
            <a:pPr marL="285750" indent="-285750">
              <a:buFont typeface="Arial" panose="020B0604020202020204" pitchFamily="34" charset="0"/>
              <a:buChar char="•"/>
            </a:pPr>
            <a:r>
              <a:rPr lang="es-ES" dirty="0"/>
              <a:t>¿Será posible la integración de áreas para el desarrollo del proyecto?</a:t>
            </a:r>
          </a:p>
          <a:p>
            <a:pPr marL="285750" indent="-285750">
              <a:buFont typeface="Arial" panose="020B0604020202020204" pitchFamily="34" charset="0"/>
              <a:buChar char="•"/>
            </a:pPr>
            <a:r>
              <a:rPr lang="es-ES" dirty="0"/>
              <a:t>¿Existirá alguna situación contextual que involucre a la mayoría de los estudiantes?</a:t>
            </a:r>
          </a:p>
          <a:p>
            <a:pPr marL="285750" indent="-285750">
              <a:buFont typeface="Arial" panose="020B0604020202020204" pitchFamily="34" charset="0"/>
              <a:buChar char="•"/>
            </a:pPr>
            <a:r>
              <a:rPr lang="es-ES" sz="1800" dirty="0">
                <a:effectLst/>
                <a:latin typeface="Arial Narrow" panose="020B0606020202030204" pitchFamily="34" charset="0"/>
                <a:ea typeface="Calibri" panose="020F0502020204030204" pitchFamily="34" charset="0"/>
                <a:cs typeface="Times New Roman" panose="02020603050405020304" pitchFamily="18" charset="0"/>
              </a:rPr>
              <a:t>¿Cuál sería el producto a lograr?</a:t>
            </a:r>
            <a:endParaRPr lang="es-ES" dirty="0"/>
          </a:p>
        </p:txBody>
      </p:sp>
      <p:sp>
        <p:nvSpPr>
          <p:cNvPr id="11" name="Rectángulo 10">
            <a:extLst>
              <a:ext uri="{FF2B5EF4-FFF2-40B4-BE49-F238E27FC236}">
                <a16:creationId xmlns:a16="http://schemas.microsoft.com/office/drawing/2014/main" id="{65721657-5DCB-4807-BB00-EF4FED26FD2F}"/>
              </a:ext>
            </a:extLst>
          </p:cNvPr>
          <p:cNvSpPr/>
          <p:nvPr/>
        </p:nvSpPr>
        <p:spPr>
          <a:xfrm>
            <a:off x="5765213" y="1041601"/>
            <a:ext cx="232067" cy="495295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a:extLst>
              <a:ext uri="{FF2B5EF4-FFF2-40B4-BE49-F238E27FC236}">
                <a16:creationId xmlns:a16="http://schemas.microsoft.com/office/drawing/2014/main" id="{AC155944-00D3-C6B4-DB0C-02F5A0907559}"/>
              </a:ext>
            </a:extLst>
          </p:cNvPr>
          <p:cNvSpPr/>
          <p:nvPr/>
        </p:nvSpPr>
        <p:spPr>
          <a:xfrm>
            <a:off x="6527218" y="672269"/>
            <a:ext cx="4847365" cy="369332"/>
          </a:xfrm>
          <a:prstGeom prst="rect">
            <a:avLst/>
          </a:prstGeom>
        </p:spPr>
        <p:txBody>
          <a:bodyPr wrap="square">
            <a:spAutoFit/>
          </a:bodyPr>
          <a:lstStyle/>
          <a:p>
            <a:r>
              <a:rPr lang="es-ES" b="1" dirty="0"/>
              <a:t>CASO 2: Aprender la historia desde la experiencia</a:t>
            </a:r>
            <a:endParaRPr lang="es-PE" b="1" dirty="0"/>
          </a:p>
        </p:txBody>
      </p:sp>
      <p:sp>
        <p:nvSpPr>
          <p:cNvPr id="3" name="Rectángulo 2">
            <a:extLst>
              <a:ext uri="{FF2B5EF4-FFF2-40B4-BE49-F238E27FC236}">
                <a16:creationId xmlns:a16="http://schemas.microsoft.com/office/drawing/2014/main" id="{13044DF0-44D7-0A38-1037-9234E8CD5ACC}"/>
              </a:ext>
            </a:extLst>
          </p:cNvPr>
          <p:cNvSpPr/>
          <p:nvPr/>
        </p:nvSpPr>
        <p:spPr>
          <a:xfrm>
            <a:off x="6631199" y="1041601"/>
            <a:ext cx="4440661" cy="1754326"/>
          </a:xfrm>
          <a:prstGeom prst="rect">
            <a:avLst/>
          </a:prstGeom>
        </p:spPr>
        <p:txBody>
          <a:bodyPr wrap="square">
            <a:spAutoFit/>
          </a:bodyPr>
          <a:lstStyle/>
          <a:p>
            <a:pPr algn="just"/>
            <a:r>
              <a:rPr lang="es-ES" dirty="0"/>
              <a:t>En una escuela rural de Huanta, la docente de Historia y Geografía decide leer con sus estudiantes el texto escolar sobre la época incaica. Luego, les pide que copien en sus cuadernos las respuestas a una serie de preguntas de comprensión.</a:t>
            </a:r>
            <a:endParaRPr lang="es-PE" dirty="0"/>
          </a:p>
        </p:txBody>
      </p:sp>
      <p:sp>
        <p:nvSpPr>
          <p:cNvPr id="8" name="Rectángulo 7">
            <a:extLst>
              <a:ext uri="{FF2B5EF4-FFF2-40B4-BE49-F238E27FC236}">
                <a16:creationId xmlns:a16="http://schemas.microsoft.com/office/drawing/2014/main" id="{F234FEB3-0165-725D-FBB5-596399F868F2}"/>
              </a:ext>
            </a:extLst>
          </p:cNvPr>
          <p:cNvSpPr/>
          <p:nvPr/>
        </p:nvSpPr>
        <p:spPr>
          <a:xfrm>
            <a:off x="6766659" y="3305614"/>
            <a:ext cx="4516859" cy="2308324"/>
          </a:xfrm>
          <a:prstGeom prst="rect">
            <a:avLst/>
          </a:prstGeom>
        </p:spPr>
        <p:txBody>
          <a:bodyPr wrap="square">
            <a:spAutoFit/>
          </a:bodyPr>
          <a:lstStyle/>
          <a:p>
            <a:r>
              <a:rPr lang="es-ES" b="1" dirty="0"/>
              <a:t>Preguntas para reflexión en grupo:</a:t>
            </a:r>
            <a:endParaRPr lang="es-ES" dirty="0"/>
          </a:p>
          <a:p>
            <a:pPr marL="285750" indent="-285750">
              <a:buFont typeface="Arial" panose="020B0604020202020204" pitchFamily="34" charset="0"/>
              <a:buChar char="•"/>
            </a:pPr>
            <a:r>
              <a:rPr lang="es-ES" dirty="0"/>
              <a:t>¿Qué tipo de aprendizaje se está promoviendo aquí?</a:t>
            </a:r>
          </a:p>
          <a:p>
            <a:pPr marL="285750" indent="-285750">
              <a:buFont typeface="Arial" panose="020B0604020202020204" pitchFamily="34" charset="0"/>
              <a:buChar char="•"/>
            </a:pPr>
            <a:r>
              <a:rPr lang="es-ES" dirty="0"/>
              <a:t>¿Qué otras formas más activas podrían usarse para abordar este mismo contenido?</a:t>
            </a:r>
          </a:p>
          <a:p>
            <a:pPr marL="285750" indent="-285750">
              <a:buFont typeface="Arial" panose="020B0604020202020204" pitchFamily="34" charset="0"/>
              <a:buChar char="•"/>
            </a:pPr>
            <a:r>
              <a:rPr lang="es-ES" dirty="0"/>
              <a:t>¿Qué rol tienen los estudiantes en esta experiencia?</a:t>
            </a:r>
          </a:p>
        </p:txBody>
      </p:sp>
    </p:spTree>
    <p:extLst>
      <p:ext uri="{BB962C8B-B14F-4D97-AF65-F5344CB8AC3E}">
        <p14:creationId xmlns:p14="http://schemas.microsoft.com/office/powerpoint/2010/main" val="3969675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6372740-AA7B-4185-9AA8-948561FBCB03}"/>
              </a:ext>
            </a:extLst>
          </p:cNvPr>
          <p:cNvSpPr/>
          <p:nvPr/>
        </p:nvSpPr>
        <p:spPr>
          <a:xfrm>
            <a:off x="585352" y="1063816"/>
            <a:ext cx="4847365" cy="369332"/>
          </a:xfrm>
          <a:prstGeom prst="rect">
            <a:avLst/>
          </a:prstGeom>
        </p:spPr>
        <p:txBody>
          <a:bodyPr wrap="square">
            <a:spAutoFit/>
          </a:bodyPr>
          <a:lstStyle/>
          <a:p>
            <a:r>
              <a:rPr lang="es-ES" b="1" dirty="0"/>
              <a:t>Caso 3: Aprendiendo ciencias en contexto</a:t>
            </a:r>
            <a:endParaRPr lang="es-PE" b="1" dirty="0"/>
          </a:p>
        </p:txBody>
      </p:sp>
      <p:sp>
        <p:nvSpPr>
          <p:cNvPr id="5" name="Rectángulo 4">
            <a:extLst>
              <a:ext uri="{FF2B5EF4-FFF2-40B4-BE49-F238E27FC236}">
                <a16:creationId xmlns:a16="http://schemas.microsoft.com/office/drawing/2014/main" id="{5276B211-EDBC-4721-9B40-57E238CA710F}"/>
              </a:ext>
            </a:extLst>
          </p:cNvPr>
          <p:cNvSpPr/>
          <p:nvPr/>
        </p:nvSpPr>
        <p:spPr>
          <a:xfrm>
            <a:off x="0" y="85634"/>
            <a:ext cx="12192000" cy="461665"/>
          </a:xfrm>
          <a:prstGeom prst="rect">
            <a:avLst/>
          </a:prstGeom>
          <a:solidFill>
            <a:schemeClr val="accent4">
              <a:lumMod val="60000"/>
              <a:lumOff val="40000"/>
            </a:schemeClr>
          </a:solidFill>
        </p:spPr>
        <p:txBody>
          <a:bodyPr wrap="square">
            <a:spAutoFit/>
          </a:bodyPr>
          <a:lstStyle/>
          <a:p>
            <a:pPr algn="ctr"/>
            <a:r>
              <a:rPr lang="es-ES" sz="2400" b="1" dirty="0"/>
              <a:t>IDENTIFICA</a:t>
            </a:r>
            <a:endParaRPr lang="es-PE" sz="2400" b="1" dirty="0"/>
          </a:p>
        </p:txBody>
      </p:sp>
      <p:sp>
        <p:nvSpPr>
          <p:cNvPr id="6" name="Rectángulo 5">
            <a:extLst>
              <a:ext uri="{FF2B5EF4-FFF2-40B4-BE49-F238E27FC236}">
                <a16:creationId xmlns:a16="http://schemas.microsoft.com/office/drawing/2014/main" id="{7454315C-E3C2-4DB3-B6B6-E54F35C5B106}"/>
              </a:ext>
            </a:extLst>
          </p:cNvPr>
          <p:cNvSpPr/>
          <p:nvPr/>
        </p:nvSpPr>
        <p:spPr>
          <a:xfrm>
            <a:off x="585352" y="1591894"/>
            <a:ext cx="4731330" cy="2031325"/>
          </a:xfrm>
          <a:prstGeom prst="rect">
            <a:avLst/>
          </a:prstGeom>
        </p:spPr>
        <p:txBody>
          <a:bodyPr wrap="square">
            <a:spAutoFit/>
          </a:bodyPr>
          <a:lstStyle/>
          <a:p>
            <a:pPr algn="just"/>
            <a:r>
              <a:rPr lang="es-ES" dirty="0"/>
              <a:t>En el curso de Ciencia y Tecnología, una docente de Cangallo pide a sus estudiantes que repitan un experimento químico sobre mezclas con instrucciones dadas, utilizando materiales del laboratorio. Los estudiantes siguen las instrucciones, registran datos y entregan sus hojas al final.</a:t>
            </a:r>
            <a:endParaRPr lang="es-PE" dirty="0"/>
          </a:p>
        </p:txBody>
      </p:sp>
      <p:sp>
        <p:nvSpPr>
          <p:cNvPr id="7" name="Rectángulo 6">
            <a:extLst>
              <a:ext uri="{FF2B5EF4-FFF2-40B4-BE49-F238E27FC236}">
                <a16:creationId xmlns:a16="http://schemas.microsoft.com/office/drawing/2014/main" id="{E7DF01F0-FB87-4CDA-977E-CB8BDD25EE4C}"/>
              </a:ext>
            </a:extLst>
          </p:cNvPr>
          <p:cNvSpPr/>
          <p:nvPr/>
        </p:nvSpPr>
        <p:spPr>
          <a:xfrm>
            <a:off x="585353" y="3762859"/>
            <a:ext cx="4731330" cy="2031325"/>
          </a:xfrm>
          <a:prstGeom prst="rect">
            <a:avLst/>
          </a:prstGeom>
        </p:spPr>
        <p:txBody>
          <a:bodyPr wrap="square">
            <a:spAutoFit/>
          </a:bodyPr>
          <a:lstStyle/>
          <a:p>
            <a:r>
              <a:rPr lang="es-ES" b="1" dirty="0"/>
              <a:t>Preguntas para reflexión en grupo:</a:t>
            </a:r>
          </a:p>
          <a:p>
            <a:pPr marL="285750" indent="-285750" algn="just">
              <a:buFont typeface="Arial" panose="020B0604020202020204" pitchFamily="34" charset="0"/>
              <a:buChar char="•"/>
            </a:pPr>
            <a:r>
              <a:rPr lang="es-ES" dirty="0"/>
              <a:t>¿Qué nivel de participación tienen los estudiantes en este proceso?</a:t>
            </a:r>
          </a:p>
          <a:p>
            <a:pPr marL="285750" indent="-285750" algn="just">
              <a:buFont typeface="Arial" panose="020B0604020202020204" pitchFamily="34" charset="0"/>
              <a:buChar char="•"/>
            </a:pPr>
            <a:r>
              <a:rPr lang="es-ES" dirty="0"/>
              <a:t>¿Qué podría hacerse diferente para vincular el contenido con su contexto local?</a:t>
            </a:r>
          </a:p>
          <a:p>
            <a:pPr marL="285750" indent="-285750" algn="just">
              <a:buFont typeface="Arial" panose="020B0604020202020204" pitchFamily="34" charset="0"/>
              <a:buChar char="•"/>
            </a:pPr>
            <a:r>
              <a:rPr lang="es-ES" dirty="0"/>
              <a:t>¿Podría esta experiencia convertirse en un proyecto? ¿Cómo?</a:t>
            </a:r>
          </a:p>
        </p:txBody>
      </p:sp>
      <p:sp>
        <p:nvSpPr>
          <p:cNvPr id="8" name="Rectángulo 7">
            <a:extLst>
              <a:ext uri="{FF2B5EF4-FFF2-40B4-BE49-F238E27FC236}">
                <a16:creationId xmlns:a16="http://schemas.microsoft.com/office/drawing/2014/main" id="{F06688CB-FCFD-4541-8335-AB0FAFE2B375}"/>
              </a:ext>
            </a:extLst>
          </p:cNvPr>
          <p:cNvSpPr/>
          <p:nvPr/>
        </p:nvSpPr>
        <p:spPr>
          <a:xfrm>
            <a:off x="6248399" y="1588969"/>
            <a:ext cx="5514110" cy="2031325"/>
          </a:xfrm>
          <a:prstGeom prst="rect">
            <a:avLst/>
          </a:prstGeom>
        </p:spPr>
        <p:txBody>
          <a:bodyPr wrap="square">
            <a:spAutoFit/>
          </a:bodyPr>
          <a:lstStyle/>
          <a:p>
            <a:pPr algn="just"/>
            <a:r>
              <a:rPr lang="es-ES" dirty="0"/>
              <a:t>Una docente de secundaria en Huamanga, inicia una conversación con sus estudiantes sobre los cortes de agua que ocurren frecuentemente en sus casas. A partir de esta inquietud, los estudiantes proponen investigar por qué ocurre esto, entrevistar a vecinos y plantear soluciones para el uso responsable del agua en su escuela.</a:t>
            </a:r>
            <a:endParaRPr lang="es-PE" dirty="0"/>
          </a:p>
        </p:txBody>
      </p:sp>
      <p:sp>
        <p:nvSpPr>
          <p:cNvPr id="9" name="Rectángulo 8">
            <a:extLst>
              <a:ext uri="{FF2B5EF4-FFF2-40B4-BE49-F238E27FC236}">
                <a16:creationId xmlns:a16="http://schemas.microsoft.com/office/drawing/2014/main" id="{6AEF9B1E-F53D-48DE-AF3D-A50C5DF60AA2}"/>
              </a:ext>
            </a:extLst>
          </p:cNvPr>
          <p:cNvSpPr/>
          <p:nvPr/>
        </p:nvSpPr>
        <p:spPr>
          <a:xfrm>
            <a:off x="6329776" y="1041601"/>
            <a:ext cx="4781569" cy="369332"/>
          </a:xfrm>
          <a:prstGeom prst="rect">
            <a:avLst/>
          </a:prstGeom>
        </p:spPr>
        <p:txBody>
          <a:bodyPr wrap="square">
            <a:spAutoFit/>
          </a:bodyPr>
          <a:lstStyle/>
          <a:p>
            <a:r>
              <a:rPr lang="es-ES" b="1" dirty="0"/>
              <a:t>Caso 4: Problemas de agua en la comunidad</a:t>
            </a:r>
            <a:endParaRPr lang="es-PE" b="1" dirty="0"/>
          </a:p>
        </p:txBody>
      </p:sp>
      <p:sp>
        <p:nvSpPr>
          <p:cNvPr id="10" name="Rectángulo 9">
            <a:extLst>
              <a:ext uri="{FF2B5EF4-FFF2-40B4-BE49-F238E27FC236}">
                <a16:creationId xmlns:a16="http://schemas.microsoft.com/office/drawing/2014/main" id="{93DBE375-D41B-4A68-8AF7-12EEBF294F95}"/>
              </a:ext>
            </a:extLst>
          </p:cNvPr>
          <p:cNvSpPr/>
          <p:nvPr/>
        </p:nvSpPr>
        <p:spPr>
          <a:xfrm>
            <a:off x="6248399" y="3798330"/>
            <a:ext cx="5514110" cy="1754326"/>
          </a:xfrm>
          <a:prstGeom prst="rect">
            <a:avLst/>
          </a:prstGeom>
        </p:spPr>
        <p:txBody>
          <a:bodyPr wrap="square">
            <a:spAutoFit/>
          </a:bodyPr>
          <a:lstStyle/>
          <a:p>
            <a:pPr algn="just"/>
            <a:r>
              <a:rPr lang="es-ES" b="1" dirty="0"/>
              <a:t>Preguntas para reflexión en grupo:</a:t>
            </a:r>
            <a:endParaRPr lang="es-ES" dirty="0"/>
          </a:p>
          <a:p>
            <a:pPr marL="285750" indent="-285750" algn="just">
              <a:buFont typeface="Arial" panose="020B0604020202020204" pitchFamily="34" charset="0"/>
              <a:buChar char="•"/>
            </a:pPr>
            <a:r>
              <a:rPr lang="es-ES" dirty="0"/>
              <a:t>Qué habilidades están desarrollando los estudiantes?</a:t>
            </a:r>
          </a:p>
          <a:p>
            <a:pPr marL="285750" indent="-285750" algn="just">
              <a:buFont typeface="Arial" panose="020B0604020202020204" pitchFamily="34" charset="0"/>
              <a:buChar char="•"/>
            </a:pPr>
            <a:r>
              <a:rPr lang="es-ES" dirty="0"/>
              <a:t>¿Cómo se diferencia esta experiencia de una clase tradicional?</a:t>
            </a:r>
          </a:p>
          <a:p>
            <a:pPr marL="285750" indent="-285750" algn="just">
              <a:buFont typeface="Arial" panose="020B0604020202020204" pitchFamily="34" charset="0"/>
              <a:buChar char="•"/>
            </a:pPr>
            <a:r>
              <a:rPr lang="es-ES" dirty="0"/>
              <a:t>¿Qué hace que esta situación pueda ser considerada un ejemplo de ABP?</a:t>
            </a:r>
          </a:p>
        </p:txBody>
      </p:sp>
      <p:sp>
        <p:nvSpPr>
          <p:cNvPr id="11" name="Rectángulo 10">
            <a:extLst>
              <a:ext uri="{FF2B5EF4-FFF2-40B4-BE49-F238E27FC236}">
                <a16:creationId xmlns:a16="http://schemas.microsoft.com/office/drawing/2014/main" id="{65721657-5DCB-4807-BB00-EF4FED26FD2F}"/>
              </a:ext>
            </a:extLst>
          </p:cNvPr>
          <p:cNvSpPr/>
          <p:nvPr/>
        </p:nvSpPr>
        <p:spPr>
          <a:xfrm>
            <a:off x="5765213" y="1041601"/>
            <a:ext cx="232067" cy="495295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408167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onoce más sobre John Dewey | educarchile">
            <a:extLst>
              <a:ext uri="{FF2B5EF4-FFF2-40B4-BE49-F238E27FC236}">
                <a16:creationId xmlns:a16="http://schemas.microsoft.com/office/drawing/2014/main" id="{DC94B137-E2B0-4854-B9A0-3BCE378B7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56103"/>
            <a:ext cx="12191999" cy="4064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8426AAB8-5707-483C-9BB1-789A4B011C9C}"/>
              </a:ext>
            </a:extLst>
          </p:cNvPr>
          <p:cNvSpPr/>
          <p:nvPr/>
        </p:nvSpPr>
        <p:spPr>
          <a:xfrm>
            <a:off x="2973530" y="633625"/>
            <a:ext cx="6244939" cy="461665"/>
          </a:xfrm>
          <a:prstGeom prst="rect">
            <a:avLst/>
          </a:prstGeom>
        </p:spPr>
        <p:txBody>
          <a:bodyPr wrap="square">
            <a:spAutoFit/>
          </a:bodyPr>
          <a:lstStyle/>
          <a:p>
            <a:pPr algn="ctr"/>
            <a:r>
              <a:rPr lang="es-ES" sz="2400" b="1" dirty="0"/>
              <a:t>APRENDIZAJE BASADO EN PROYECTO (ABP)</a:t>
            </a:r>
            <a:endParaRPr lang="es-PE" sz="2400" b="1" dirty="0"/>
          </a:p>
        </p:txBody>
      </p:sp>
      <p:sp>
        <p:nvSpPr>
          <p:cNvPr id="13" name="Rectángulo 12">
            <a:extLst>
              <a:ext uri="{FF2B5EF4-FFF2-40B4-BE49-F238E27FC236}">
                <a16:creationId xmlns:a16="http://schemas.microsoft.com/office/drawing/2014/main" id="{6340011F-2448-4314-95D1-457F466EA4AF}"/>
              </a:ext>
            </a:extLst>
          </p:cNvPr>
          <p:cNvSpPr/>
          <p:nvPr/>
        </p:nvSpPr>
        <p:spPr>
          <a:xfrm>
            <a:off x="604401" y="1471320"/>
            <a:ext cx="5394617" cy="2585323"/>
          </a:xfrm>
          <a:prstGeom prst="rect">
            <a:avLst/>
          </a:prstGeom>
          <a:solidFill>
            <a:schemeClr val="bg1"/>
          </a:solidFill>
        </p:spPr>
        <p:txBody>
          <a:bodyPr wrap="square">
            <a:spAutoFit/>
          </a:bodyPr>
          <a:lstStyle/>
          <a:p>
            <a:pPr algn="just"/>
            <a:r>
              <a:rPr lang="es-PE" dirty="0">
                <a:ea typeface="Calibri" panose="020F0502020204030204" pitchFamily="34" charset="0"/>
                <a:cs typeface="Times New Roman" panose="02020603050405020304" pitchFamily="18" charset="0"/>
              </a:rPr>
              <a:t>El Aprendizaje Basado en Proyectos (ABP) tiene sus raíces en el pensamiento del filósofo y pedagogo </a:t>
            </a:r>
            <a:r>
              <a:rPr lang="es-PE" b="1" dirty="0">
                <a:ea typeface="Calibri" panose="020F0502020204030204" pitchFamily="34" charset="0"/>
                <a:cs typeface="Times New Roman" panose="02020603050405020304" pitchFamily="18" charset="0"/>
              </a:rPr>
              <a:t>John Dewey </a:t>
            </a:r>
            <a:r>
              <a:rPr lang="es-PE" dirty="0">
                <a:ea typeface="Calibri" panose="020F0502020204030204" pitchFamily="34" charset="0"/>
                <a:cs typeface="Times New Roman" panose="02020603050405020304" pitchFamily="18" charset="0"/>
              </a:rPr>
              <a:t>(1859–1952), quien formuló los principios del aprendizaje experiencial. En su obra, Dewey cuestionó los métodos tradicionales centrados en la memorización y la transmisión pasiva del conocimiento. En cambio, propuso un enfoque inductivo, basado en la experiencia directa del estudiante como punto de partida para la construcción del conocimiento.</a:t>
            </a:r>
            <a:endParaRPr lang="es-PE" dirty="0"/>
          </a:p>
        </p:txBody>
      </p:sp>
      <p:sp>
        <p:nvSpPr>
          <p:cNvPr id="14" name="Rectángulo 13">
            <a:extLst>
              <a:ext uri="{FF2B5EF4-FFF2-40B4-BE49-F238E27FC236}">
                <a16:creationId xmlns:a16="http://schemas.microsoft.com/office/drawing/2014/main" id="{1E2244BB-A0C9-417A-89D4-A133EE236B8F}"/>
              </a:ext>
            </a:extLst>
          </p:cNvPr>
          <p:cNvSpPr/>
          <p:nvPr/>
        </p:nvSpPr>
        <p:spPr>
          <a:xfrm>
            <a:off x="318656" y="5183931"/>
            <a:ext cx="5458692" cy="1477328"/>
          </a:xfrm>
          <a:prstGeom prst="rect">
            <a:avLst/>
          </a:prstGeom>
          <a:solidFill>
            <a:schemeClr val="bg1"/>
          </a:solidFill>
        </p:spPr>
        <p:txBody>
          <a:bodyPr wrap="square">
            <a:spAutoFit/>
          </a:bodyPr>
          <a:lstStyle/>
          <a:p>
            <a:pPr algn="just"/>
            <a:r>
              <a:rPr lang="es-PE" dirty="0">
                <a:ea typeface="Calibri" panose="020F0502020204030204" pitchFamily="34" charset="0"/>
                <a:cs typeface="Times New Roman" panose="02020603050405020304" pitchFamily="18" charset="0"/>
              </a:rPr>
              <a:t>“</a:t>
            </a:r>
            <a:r>
              <a:rPr lang="es-PE" b="1" dirty="0">
                <a:ea typeface="Calibri" panose="020F0502020204030204" pitchFamily="34" charset="0"/>
                <a:cs typeface="Times New Roman" panose="02020603050405020304" pitchFamily="18" charset="0"/>
              </a:rPr>
              <a:t>Lo que se desea es que el profesor deje de ser un orador, satisfecho con la transmisión de soluciones ya preparadas. Su papel debería ser más bien el de una iniciativa e investigación estimulante de mentores” (Jean Piaget) </a:t>
            </a:r>
            <a:endParaRPr lang="es-PE" b="1" dirty="0"/>
          </a:p>
        </p:txBody>
      </p:sp>
      <p:sp>
        <p:nvSpPr>
          <p:cNvPr id="15" name="Rectángulo 14">
            <a:extLst>
              <a:ext uri="{FF2B5EF4-FFF2-40B4-BE49-F238E27FC236}">
                <a16:creationId xmlns:a16="http://schemas.microsoft.com/office/drawing/2014/main" id="{2B800A93-4055-4F00-8517-BBE1BAD0D361}"/>
              </a:ext>
            </a:extLst>
          </p:cNvPr>
          <p:cNvSpPr/>
          <p:nvPr/>
        </p:nvSpPr>
        <p:spPr>
          <a:xfrm>
            <a:off x="6151419" y="5280916"/>
            <a:ext cx="5666509" cy="1200329"/>
          </a:xfrm>
          <a:prstGeom prst="rect">
            <a:avLst/>
          </a:prstGeom>
        </p:spPr>
        <p:txBody>
          <a:bodyPr wrap="square">
            <a:spAutoFit/>
          </a:bodyPr>
          <a:lstStyle/>
          <a:p>
            <a:pPr algn="just"/>
            <a:r>
              <a:rPr lang="es-PE" b="1" dirty="0">
                <a:latin typeface="Arial Narrow" panose="020B0606020202030204" pitchFamily="34" charset="0"/>
                <a:ea typeface="Calibri" panose="020F0502020204030204" pitchFamily="34" charset="0"/>
                <a:cs typeface="Times New Roman" panose="02020603050405020304" pitchFamily="18" charset="0"/>
              </a:rPr>
              <a:t>“La educación apoyada en el constructivismo implica la experimentación y la resolución de problemas y considera que los errores no son contrarios al aprendizaje, sino más bien la base del mismo” (Ausubel, 1976).</a:t>
            </a:r>
            <a:endParaRPr lang="es-PE" b="1" dirty="0"/>
          </a:p>
        </p:txBody>
      </p:sp>
      <p:sp>
        <p:nvSpPr>
          <p:cNvPr id="16" name="Rectángulo 15">
            <a:extLst>
              <a:ext uri="{FF2B5EF4-FFF2-40B4-BE49-F238E27FC236}">
                <a16:creationId xmlns:a16="http://schemas.microsoft.com/office/drawing/2014/main" id="{700FCAA5-F907-46DB-AF4E-C99B0E9BEADB}"/>
              </a:ext>
            </a:extLst>
          </p:cNvPr>
          <p:cNvSpPr/>
          <p:nvPr/>
        </p:nvSpPr>
        <p:spPr>
          <a:xfrm>
            <a:off x="604401" y="4223223"/>
            <a:ext cx="7647710" cy="369332"/>
          </a:xfrm>
          <a:prstGeom prst="rect">
            <a:avLst/>
          </a:prstGeom>
          <a:solidFill>
            <a:schemeClr val="bg1"/>
          </a:solidFill>
        </p:spPr>
        <p:txBody>
          <a:bodyPr wrap="square">
            <a:spAutoFit/>
          </a:bodyPr>
          <a:lstStyle/>
          <a:p>
            <a:r>
              <a:rPr lang="es-PE" b="1" dirty="0">
                <a:latin typeface="Arial Narrow" panose="020B0606020202030204" pitchFamily="34" charset="0"/>
                <a:ea typeface="Calibri" panose="020F0502020204030204" pitchFamily="34" charset="0"/>
                <a:cs typeface="Times New Roman" panose="02020603050405020304" pitchFamily="18" charset="0"/>
              </a:rPr>
              <a:t>"La educación no es una preparación para la vida; la educación es la vida misma."</a:t>
            </a:r>
            <a:endParaRPr lang="es-PE" b="1" dirty="0"/>
          </a:p>
        </p:txBody>
      </p:sp>
      <p:sp>
        <p:nvSpPr>
          <p:cNvPr id="2" name="Rectángulo 1">
            <a:extLst>
              <a:ext uri="{FF2B5EF4-FFF2-40B4-BE49-F238E27FC236}">
                <a16:creationId xmlns:a16="http://schemas.microsoft.com/office/drawing/2014/main" id="{2B955D1F-C4AE-57F1-52A2-62B06A180E0D}"/>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spTree>
    <p:extLst>
      <p:ext uri="{BB962C8B-B14F-4D97-AF65-F5344CB8AC3E}">
        <p14:creationId xmlns:p14="http://schemas.microsoft.com/office/powerpoint/2010/main" val="306955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8426AAB8-5707-483C-9BB1-789A4B011C9C}"/>
              </a:ext>
            </a:extLst>
          </p:cNvPr>
          <p:cNvSpPr/>
          <p:nvPr/>
        </p:nvSpPr>
        <p:spPr>
          <a:xfrm>
            <a:off x="387929" y="1045536"/>
            <a:ext cx="8788978" cy="461665"/>
          </a:xfrm>
          <a:prstGeom prst="rect">
            <a:avLst/>
          </a:prstGeom>
        </p:spPr>
        <p:txBody>
          <a:bodyPr wrap="square">
            <a:spAutoFit/>
          </a:bodyPr>
          <a:lstStyle/>
          <a:p>
            <a:pPr algn="ctr"/>
            <a:r>
              <a:rPr lang="es-ES" sz="2400" b="1" dirty="0">
                <a:solidFill>
                  <a:srgbClr val="002060"/>
                </a:solidFill>
              </a:rPr>
              <a:t>CARACTERÍSITCAS DEL APRENDIZAJE BASADO EN PROYECTO (ABP)</a:t>
            </a:r>
            <a:endParaRPr lang="es-PE" sz="2400" b="1" dirty="0">
              <a:solidFill>
                <a:srgbClr val="002060"/>
              </a:solidFill>
            </a:endParaRPr>
          </a:p>
        </p:txBody>
      </p:sp>
      <p:sp>
        <p:nvSpPr>
          <p:cNvPr id="2" name="Rectángulo 1">
            <a:extLst>
              <a:ext uri="{FF2B5EF4-FFF2-40B4-BE49-F238E27FC236}">
                <a16:creationId xmlns:a16="http://schemas.microsoft.com/office/drawing/2014/main" id="{E1FA32EB-EE2C-46EC-9B02-83EE0BDA99C9}"/>
              </a:ext>
            </a:extLst>
          </p:cNvPr>
          <p:cNvSpPr/>
          <p:nvPr/>
        </p:nvSpPr>
        <p:spPr>
          <a:xfrm>
            <a:off x="1108362" y="1779784"/>
            <a:ext cx="4558145" cy="4030719"/>
          </a:xfrm>
          <a:prstGeom prst="rect">
            <a:avLst/>
          </a:prstGeom>
        </p:spPr>
        <p:txBody>
          <a:bodyPr wrap="square">
            <a:spAutoFit/>
          </a:bodyPr>
          <a:lstStyle/>
          <a:p>
            <a:pPr algn="just">
              <a:lnSpc>
                <a:spcPct val="107000"/>
              </a:lnSpc>
              <a:spcAft>
                <a:spcPts val="0"/>
              </a:spcAft>
            </a:pPr>
            <a:r>
              <a:rPr lang="es-PE" sz="2400" b="1" dirty="0">
                <a:solidFill>
                  <a:srgbClr val="FF0000"/>
                </a:solidFill>
                <a:ea typeface="Calibri" panose="020F0502020204030204" pitchFamily="34" charset="0"/>
                <a:cs typeface="Arial" panose="020B0604020202020204" pitchFamily="34" charset="0"/>
              </a:rPr>
              <a:t>Demanda una investigación.</a:t>
            </a:r>
            <a:endParaRPr lang="es-PE" sz="2400" dirty="0">
              <a:solidFill>
                <a:srgbClr val="FF0000"/>
              </a:solidFill>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ea typeface="Calibri" panose="020F0502020204030204" pitchFamily="34" charset="0"/>
                <a:cs typeface="Arial" panose="020B0604020202020204" pitchFamily="34" charset="0"/>
              </a:rPr>
              <a:t>Dado que el estudiante no dispone de toda la información ni el conocimiento requerido, la indagación se vuelve indispensable.</a:t>
            </a:r>
            <a:endParaRPr lang="es-PE"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ea typeface="Calibri" panose="020F0502020204030204" pitchFamily="34" charset="0"/>
                <a:cs typeface="Arial" panose="020B0604020202020204" pitchFamily="34" charset="0"/>
              </a:rPr>
              <a:t>Investigar no es buscar un dato ya existente en fuentes conocidas para transcribirlo literalmente y llevarlo al aula. Investigar supone recoger, validar y contrastar distintos tipos de información en diferentes fuentes para, luego, analizarla, discutirla y complementarla con otra a fin de extraer conclusiones. </a:t>
            </a:r>
            <a:endParaRPr lang="es-PE" dirty="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C9A2CC98-E8A7-423B-A892-36CC9FE4CABC}"/>
              </a:ext>
            </a:extLst>
          </p:cNvPr>
          <p:cNvSpPr/>
          <p:nvPr/>
        </p:nvSpPr>
        <p:spPr>
          <a:xfrm>
            <a:off x="6096000" y="1647419"/>
            <a:ext cx="4987638" cy="4129528"/>
          </a:xfrm>
          <a:prstGeom prst="rect">
            <a:avLst/>
          </a:prstGeom>
        </p:spPr>
        <p:txBody>
          <a:bodyPr wrap="square">
            <a:spAutoFit/>
          </a:bodyPr>
          <a:lstStyle/>
          <a:p>
            <a:pPr algn="just">
              <a:lnSpc>
                <a:spcPct val="107000"/>
              </a:lnSpc>
              <a:spcAft>
                <a:spcPts val="0"/>
              </a:spcAft>
            </a:pPr>
            <a:r>
              <a:rPr lang="es-PE" sz="2400" b="1" dirty="0">
                <a:solidFill>
                  <a:srgbClr val="FF0000"/>
                </a:solidFill>
                <a:ea typeface="Calibri" panose="020F0502020204030204" pitchFamily="34" charset="0"/>
                <a:cs typeface="Arial" panose="020B0604020202020204" pitchFamily="34" charset="0"/>
              </a:rPr>
              <a:t>Plantea una pregunta retadora para investigar y resolver</a:t>
            </a:r>
            <a:r>
              <a:rPr lang="es-PE" b="1" dirty="0">
                <a:solidFill>
                  <a:srgbClr val="3D3E41"/>
                </a:solidFill>
                <a:ea typeface="Calibri" panose="020F0502020204030204" pitchFamily="34" charset="0"/>
                <a:cs typeface="Arial" panose="020B0604020202020204" pitchFamily="34" charset="0"/>
              </a:rPr>
              <a:t>.</a:t>
            </a:r>
            <a:endParaRPr lang="es-PE"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ea typeface="Calibri" panose="020F0502020204030204" pitchFamily="34" charset="0"/>
                <a:cs typeface="Arial" panose="020B0604020202020204" pitchFamily="34" charset="0"/>
              </a:rPr>
              <a:t>Busca como punto de partida una pregunta abierta que no conduce a un resultado único y previsible.</a:t>
            </a:r>
            <a:endParaRPr lang="es-PE"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ea typeface="Calibri" panose="020F0502020204030204" pitchFamily="34" charset="0"/>
                <a:cs typeface="Arial" panose="020B0604020202020204" pitchFamily="34" charset="0"/>
              </a:rPr>
              <a:t>Propone un problema real o hipotético, es decir, que puede no estar ocurriendo, pero es plausible, y el producto a ser elaborado está dirigido a resolverlo.</a:t>
            </a:r>
            <a:endParaRPr lang="es-PE"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ea typeface="Calibri" panose="020F0502020204030204" pitchFamily="34" charset="0"/>
                <a:cs typeface="Arial" panose="020B0604020202020204" pitchFamily="34" charset="0"/>
              </a:rPr>
              <a:t>Presenta un problema complejo, es decir, que carece de respuesta conocida, que hay que crearla y que supone una alta demanda cognitiva.</a:t>
            </a:r>
            <a:endParaRPr lang="es-PE" dirty="0">
              <a:ea typeface="Calibri" panose="020F0502020204030204" pitchFamily="34" charset="0"/>
              <a:cs typeface="Times New Roman" panose="02020603050405020304" pitchFamily="18" charset="0"/>
            </a:endParaRPr>
          </a:p>
        </p:txBody>
      </p:sp>
      <p:pic>
        <p:nvPicPr>
          <p:cNvPr id="2050" name="Picture 2" descr="APRENDIZAJE BASADO EN PROYECTOS (ABP) – Blog Nexmy">
            <a:extLst>
              <a:ext uri="{FF2B5EF4-FFF2-40B4-BE49-F238E27FC236}">
                <a16:creationId xmlns:a16="http://schemas.microsoft.com/office/drawing/2014/main" id="{284106E5-906E-479E-ACD1-031AF9D4D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2120" y="5116980"/>
            <a:ext cx="3179880" cy="174102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8EADD86C-215B-AACF-A94D-111090450C90}"/>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spTree>
    <p:extLst>
      <p:ext uri="{BB962C8B-B14F-4D97-AF65-F5344CB8AC3E}">
        <p14:creationId xmlns:p14="http://schemas.microsoft.com/office/powerpoint/2010/main" val="2645078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8426AAB8-5707-483C-9BB1-789A4B011C9C}"/>
              </a:ext>
            </a:extLst>
          </p:cNvPr>
          <p:cNvSpPr/>
          <p:nvPr/>
        </p:nvSpPr>
        <p:spPr>
          <a:xfrm>
            <a:off x="387929" y="1045536"/>
            <a:ext cx="8788978" cy="461665"/>
          </a:xfrm>
          <a:prstGeom prst="rect">
            <a:avLst/>
          </a:prstGeom>
        </p:spPr>
        <p:txBody>
          <a:bodyPr wrap="square">
            <a:spAutoFit/>
          </a:bodyPr>
          <a:lstStyle/>
          <a:p>
            <a:pPr algn="ctr"/>
            <a:r>
              <a:rPr lang="es-ES" sz="2400" b="1" dirty="0">
                <a:solidFill>
                  <a:srgbClr val="002060"/>
                </a:solidFill>
              </a:rPr>
              <a:t>CARACTERÍSITCAS DEL APRENDIZAJE BASADO EN PROYECTO (ABP)</a:t>
            </a:r>
            <a:endParaRPr lang="es-PE" sz="2400" b="1" dirty="0">
              <a:solidFill>
                <a:srgbClr val="002060"/>
              </a:solidFill>
            </a:endParaRPr>
          </a:p>
        </p:txBody>
      </p:sp>
      <p:sp>
        <p:nvSpPr>
          <p:cNvPr id="4" name="Rectángulo 3">
            <a:extLst>
              <a:ext uri="{FF2B5EF4-FFF2-40B4-BE49-F238E27FC236}">
                <a16:creationId xmlns:a16="http://schemas.microsoft.com/office/drawing/2014/main" id="{54A0BC22-53F4-4879-925A-F21E1776B88C}"/>
              </a:ext>
            </a:extLst>
          </p:cNvPr>
          <p:cNvSpPr/>
          <p:nvPr/>
        </p:nvSpPr>
        <p:spPr>
          <a:xfrm>
            <a:off x="554181" y="1806805"/>
            <a:ext cx="10861964" cy="1888337"/>
          </a:xfrm>
          <a:prstGeom prst="rect">
            <a:avLst/>
          </a:prstGeom>
        </p:spPr>
        <p:txBody>
          <a:bodyPr wrap="square">
            <a:spAutoFit/>
          </a:bodyPr>
          <a:lstStyle/>
          <a:p>
            <a:pPr algn="just">
              <a:lnSpc>
                <a:spcPct val="107000"/>
              </a:lnSpc>
              <a:spcAft>
                <a:spcPts val="0"/>
              </a:spcAft>
            </a:pPr>
            <a:r>
              <a:rPr lang="es-PE" sz="2000" b="1" dirty="0">
                <a:solidFill>
                  <a:srgbClr val="FF0000"/>
                </a:solidFill>
                <a:latin typeface="Arial Narrow" panose="020B0606020202030204" pitchFamily="34" charset="0"/>
                <a:ea typeface="Calibri" panose="020F0502020204030204" pitchFamily="34" charset="0"/>
                <a:cs typeface="Arial" panose="020B0604020202020204" pitchFamily="34" charset="0"/>
              </a:rPr>
              <a:t>Busca que los estudiantes tomen decisiones y, lleguen a conclusiones de manera libre, segura y autónoma.</a:t>
            </a:r>
            <a:endParaRPr lang="es-PE"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Esta es una característica esencial de todas las metodologías activas, sin la cual se desdibujarían por completo.</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Los estudiantes necesitan sentirse libres de expresar sus puntos de vista y tomar sus propias decisiones, incluso asumir que se pueden equivocar.</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Ellos se autoevalúan y reciben, al final, la evaluación del docente.</a:t>
            </a:r>
            <a:endParaRPr lang="es-PE"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 </a:t>
            </a:r>
            <a:endParaRPr lang="es-PE"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E0BC9AA6-2A48-4A3B-8DE9-424F88E62FDD}"/>
              </a:ext>
            </a:extLst>
          </p:cNvPr>
          <p:cNvSpPr/>
          <p:nvPr/>
        </p:nvSpPr>
        <p:spPr>
          <a:xfrm>
            <a:off x="6483928" y="3662185"/>
            <a:ext cx="4932217" cy="1888337"/>
          </a:xfrm>
          <a:prstGeom prst="rect">
            <a:avLst/>
          </a:prstGeom>
        </p:spPr>
        <p:txBody>
          <a:bodyPr wrap="square">
            <a:spAutoFit/>
          </a:bodyPr>
          <a:lstStyle/>
          <a:p>
            <a:pPr algn="just">
              <a:lnSpc>
                <a:spcPct val="107000"/>
              </a:lnSpc>
              <a:spcAft>
                <a:spcPts val="0"/>
              </a:spcAft>
            </a:pPr>
            <a:r>
              <a:rPr lang="es-PE" sz="2000" b="1" dirty="0">
                <a:solidFill>
                  <a:srgbClr val="FF0000"/>
                </a:solidFill>
                <a:latin typeface="Arial Narrow" panose="020B0606020202030204" pitchFamily="34" charset="0"/>
                <a:ea typeface="Calibri" panose="020F0502020204030204" pitchFamily="34" charset="0"/>
                <a:cs typeface="Arial" panose="020B0604020202020204" pitchFamily="34" charset="0"/>
              </a:rPr>
              <a:t>Propicia la reflexión entre los estudiantes.</a:t>
            </a:r>
            <a:endParaRPr lang="es-PE"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Se orienta al pensamiento crítico y a la producción de nuevo conocimiento a través de la investigación.</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John Dewey decía que “no aprendemos de la experiencia. Aprendemos reflexionando sobre la experiencia”.</a:t>
            </a:r>
            <a:endParaRPr lang="es-PE"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0F973A91-FBE9-489F-A8EA-ABFD68D83D0C}"/>
              </a:ext>
            </a:extLst>
          </p:cNvPr>
          <p:cNvSpPr/>
          <p:nvPr/>
        </p:nvSpPr>
        <p:spPr>
          <a:xfrm>
            <a:off x="387929" y="3662185"/>
            <a:ext cx="5320145" cy="2514022"/>
          </a:xfrm>
          <a:prstGeom prst="rect">
            <a:avLst/>
          </a:prstGeom>
        </p:spPr>
        <p:txBody>
          <a:bodyPr wrap="square">
            <a:spAutoFit/>
          </a:bodyPr>
          <a:lstStyle/>
          <a:p>
            <a:pPr algn="just">
              <a:lnSpc>
                <a:spcPct val="107000"/>
              </a:lnSpc>
              <a:spcAft>
                <a:spcPts val="0"/>
              </a:spcAft>
            </a:pPr>
            <a:r>
              <a:rPr lang="es-PE" sz="2000" b="1" dirty="0">
                <a:solidFill>
                  <a:srgbClr val="FF0000"/>
                </a:solidFill>
                <a:latin typeface="Arial Narrow" panose="020B0606020202030204" pitchFamily="34" charset="0"/>
                <a:ea typeface="Calibri" panose="020F0502020204030204" pitchFamily="34" charset="0"/>
                <a:cs typeface="Arial" panose="020B0604020202020204" pitchFamily="34" charset="0"/>
              </a:rPr>
              <a:t>Suponen trabajo en equipo y el desarrollo de una cultura colaborativa para el aprendizaje</a:t>
            </a:r>
            <a:r>
              <a:rPr lang="es-PE" b="1" dirty="0">
                <a:solidFill>
                  <a:srgbClr val="3D3E41"/>
                </a:solidFill>
                <a:latin typeface="Arial Narrow" panose="020B0606020202030204" pitchFamily="34" charset="0"/>
                <a:ea typeface="Calibri" panose="020F0502020204030204" pitchFamily="34" charset="0"/>
                <a:cs typeface="Arial" panose="020B0604020202020204" pitchFamily="34" charset="0"/>
              </a:rPr>
              <a:t>.</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Se trabaja en función a un objetivo común.</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Se construyen acuerdos no solo sobre la distribución del trabajo, sino también sobre la forma de interactuar como grupo, de manejar divergencias, y de complementarse en función a las diferentes capacidades y puntos de vista existentes.</a:t>
            </a:r>
            <a:endParaRPr lang="es-PE"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46B51A0C-88EB-1003-07BA-CDB2E32EB61D}"/>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spTree>
    <p:extLst>
      <p:ext uri="{BB962C8B-B14F-4D97-AF65-F5344CB8AC3E}">
        <p14:creationId xmlns:p14="http://schemas.microsoft.com/office/powerpoint/2010/main" val="2126524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52C2F50-E36D-46CC-853A-06E2C694301F}"/>
              </a:ext>
            </a:extLst>
          </p:cNvPr>
          <p:cNvGraphicFramePr>
            <a:graphicFrameLocks noGrp="1"/>
          </p:cNvGraphicFramePr>
          <p:nvPr>
            <p:extLst>
              <p:ext uri="{D42A27DB-BD31-4B8C-83A1-F6EECF244321}">
                <p14:modId xmlns:p14="http://schemas.microsoft.com/office/powerpoint/2010/main" val="3787712420"/>
              </p:ext>
            </p:extLst>
          </p:nvPr>
        </p:nvGraphicFramePr>
        <p:xfrm>
          <a:off x="1091046" y="1683992"/>
          <a:ext cx="10009908" cy="4602480"/>
        </p:xfrm>
        <a:graphic>
          <a:graphicData uri="http://schemas.openxmlformats.org/drawingml/2006/table">
            <a:tbl>
              <a:tblPr>
                <a:tableStyleId>{E8B1032C-EA38-4F05-BA0D-38AFFFC7BED3}</a:tableStyleId>
              </a:tblPr>
              <a:tblGrid>
                <a:gridCol w="2701637">
                  <a:extLst>
                    <a:ext uri="{9D8B030D-6E8A-4147-A177-3AD203B41FA5}">
                      <a16:colId xmlns:a16="http://schemas.microsoft.com/office/drawing/2014/main" val="2530684654"/>
                    </a:ext>
                  </a:extLst>
                </a:gridCol>
                <a:gridCol w="3971635">
                  <a:extLst>
                    <a:ext uri="{9D8B030D-6E8A-4147-A177-3AD203B41FA5}">
                      <a16:colId xmlns:a16="http://schemas.microsoft.com/office/drawing/2014/main" val="1895997151"/>
                    </a:ext>
                  </a:extLst>
                </a:gridCol>
                <a:gridCol w="3336636">
                  <a:extLst>
                    <a:ext uri="{9D8B030D-6E8A-4147-A177-3AD203B41FA5}">
                      <a16:colId xmlns:a16="http://schemas.microsoft.com/office/drawing/2014/main" val="1630584564"/>
                    </a:ext>
                  </a:extLst>
                </a:gridCol>
              </a:tblGrid>
              <a:tr h="0">
                <a:tc>
                  <a:txBody>
                    <a:bodyPr/>
                    <a:lstStyle/>
                    <a:p>
                      <a:pPr algn="ctr"/>
                      <a:r>
                        <a:rPr lang="es-PE" sz="2000" b="1" dirty="0"/>
                        <a:t>Característica</a:t>
                      </a:r>
                    </a:p>
                  </a:txBody>
                  <a:tcPr anchor="ctr">
                    <a:solidFill>
                      <a:schemeClr val="accent6">
                        <a:lumMod val="60000"/>
                        <a:lumOff val="40000"/>
                      </a:schemeClr>
                    </a:solidFill>
                  </a:tcPr>
                </a:tc>
                <a:tc>
                  <a:txBody>
                    <a:bodyPr/>
                    <a:lstStyle/>
                    <a:p>
                      <a:pPr algn="ctr"/>
                      <a:r>
                        <a:rPr lang="es-PE" sz="2000" b="1" dirty="0"/>
                        <a:t>Explicación</a:t>
                      </a:r>
                    </a:p>
                  </a:txBody>
                  <a:tcPr anchor="ctr">
                    <a:solidFill>
                      <a:schemeClr val="accent6">
                        <a:lumMod val="60000"/>
                        <a:lumOff val="40000"/>
                      </a:schemeClr>
                    </a:solidFill>
                  </a:tcPr>
                </a:tc>
                <a:tc>
                  <a:txBody>
                    <a:bodyPr/>
                    <a:lstStyle/>
                    <a:p>
                      <a:pPr algn="ctr"/>
                      <a:r>
                        <a:rPr lang="es-PE" sz="2000" b="1" dirty="0"/>
                        <a:t>Ejemplo</a:t>
                      </a:r>
                    </a:p>
                  </a:txBody>
                  <a:tcPr anchor="ctr">
                    <a:solidFill>
                      <a:schemeClr val="accent6">
                        <a:lumMod val="60000"/>
                        <a:lumOff val="40000"/>
                      </a:schemeClr>
                    </a:solidFill>
                  </a:tcPr>
                </a:tc>
                <a:extLst>
                  <a:ext uri="{0D108BD9-81ED-4DB2-BD59-A6C34878D82A}">
                    <a16:rowId xmlns:a16="http://schemas.microsoft.com/office/drawing/2014/main" val="3501191622"/>
                  </a:ext>
                </a:extLst>
              </a:tr>
              <a:tr h="0">
                <a:tc>
                  <a:txBody>
                    <a:bodyPr/>
                    <a:lstStyle/>
                    <a:p>
                      <a:pPr algn="just"/>
                      <a:r>
                        <a:rPr lang="es-PE" sz="2000" b="1"/>
                        <a:t>Pregunta retadora</a:t>
                      </a:r>
                      <a:endParaRPr lang="es-PE" sz="2000"/>
                    </a:p>
                  </a:txBody>
                  <a:tcPr anchor="ctr"/>
                </a:tc>
                <a:tc>
                  <a:txBody>
                    <a:bodyPr/>
                    <a:lstStyle/>
                    <a:p>
                      <a:pPr algn="just"/>
                      <a:r>
                        <a:rPr lang="es-ES" sz="2000"/>
                        <a:t>Enmarca el proyecto, abierta, desafiante</a:t>
                      </a:r>
                    </a:p>
                  </a:txBody>
                  <a:tcPr anchor="ctr"/>
                </a:tc>
                <a:tc>
                  <a:txBody>
                    <a:bodyPr/>
                    <a:lstStyle/>
                    <a:p>
                      <a:pPr algn="just"/>
                      <a:r>
                        <a:rPr lang="es-ES" sz="2000" dirty="0"/>
                        <a:t>¿Cómo revitalizamos el quechua en los jóvenes?</a:t>
                      </a:r>
                    </a:p>
                  </a:txBody>
                  <a:tcPr anchor="ctr"/>
                </a:tc>
                <a:extLst>
                  <a:ext uri="{0D108BD9-81ED-4DB2-BD59-A6C34878D82A}">
                    <a16:rowId xmlns:a16="http://schemas.microsoft.com/office/drawing/2014/main" val="1916092719"/>
                  </a:ext>
                </a:extLst>
              </a:tr>
              <a:tr h="0">
                <a:tc>
                  <a:txBody>
                    <a:bodyPr/>
                    <a:lstStyle/>
                    <a:p>
                      <a:pPr algn="just"/>
                      <a:r>
                        <a:rPr lang="es-PE" sz="2000" b="1" dirty="0"/>
                        <a:t>Conexión con la realidad</a:t>
                      </a:r>
                      <a:endParaRPr lang="es-PE" sz="2000" dirty="0"/>
                    </a:p>
                  </a:txBody>
                  <a:tcPr anchor="ctr">
                    <a:solidFill>
                      <a:schemeClr val="accent6">
                        <a:lumMod val="20000"/>
                        <a:lumOff val="80000"/>
                      </a:schemeClr>
                    </a:solidFill>
                  </a:tcPr>
                </a:tc>
                <a:tc>
                  <a:txBody>
                    <a:bodyPr/>
                    <a:lstStyle/>
                    <a:p>
                      <a:pPr algn="just"/>
                      <a:r>
                        <a:rPr lang="es-ES" sz="2000" dirty="0"/>
                        <a:t>Parte de problemas reales del entorno</a:t>
                      </a:r>
                    </a:p>
                  </a:txBody>
                  <a:tcPr anchor="ctr">
                    <a:solidFill>
                      <a:schemeClr val="accent6">
                        <a:lumMod val="20000"/>
                        <a:lumOff val="80000"/>
                      </a:schemeClr>
                    </a:solidFill>
                  </a:tcPr>
                </a:tc>
                <a:tc>
                  <a:txBody>
                    <a:bodyPr/>
                    <a:lstStyle/>
                    <a:p>
                      <a:pPr algn="just"/>
                      <a:r>
                        <a:rPr lang="es-ES" sz="2000" dirty="0"/>
                        <a:t>Problemas de agua potable en zonas rurales</a:t>
                      </a:r>
                    </a:p>
                  </a:txBody>
                  <a:tcPr anchor="ctr">
                    <a:solidFill>
                      <a:schemeClr val="accent6">
                        <a:lumMod val="20000"/>
                        <a:lumOff val="80000"/>
                      </a:schemeClr>
                    </a:solidFill>
                  </a:tcPr>
                </a:tc>
                <a:extLst>
                  <a:ext uri="{0D108BD9-81ED-4DB2-BD59-A6C34878D82A}">
                    <a16:rowId xmlns:a16="http://schemas.microsoft.com/office/drawing/2014/main" val="2263769685"/>
                  </a:ext>
                </a:extLst>
              </a:tr>
              <a:tr h="0">
                <a:tc>
                  <a:txBody>
                    <a:bodyPr/>
                    <a:lstStyle/>
                    <a:p>
                      <a:pPr algn="just"/>
                      <a:r>
                        <a:rPr lang="es-PE" sz="2000" b="1" dirty="0"/>
                        <a:t>Investigación activa</a:t>
                      </a:r>
                      <a:endParaRPr lang="es-PE" sz="2000" dirty="0"/>
                    </a:p>
                  </a:txBody>
                  <a:tcPr anchor="ctr"/>
                </a:tc>
                <a:tc>
                  <a:txBody>
                    <a:bodyPr/>
                    <a:lstStyle/>
                    <a:p>
                      <a:pPr algn="just"/>
                      <a:r>
                        <a:rPr lang="es-ES" sz="2000" dirty="0"/>
                        <a:t>Recopilar, analizar y sintetizar información</a:t>
                      </a:r>
                    </a:p>
                  </a:txBody>
                  <a:tcPr anchor="ctr"/>
                </a:tc>
                <a:tc>
                  <a:txBody>
                    <a:bodyPr/>
                    <a:lstStyle/>
                    <a:p>
                      <a:pPr algn="just"/>
                      <a:r>
                        <a:rPr lang="es-PE" sz="2000" dirty="0"/>
                        <a:t>Entrevistas, encuestas, fuentes digitales</a:t>
                      </a:r>
                    </a:p>
                  </a:txBody>
                  <a:tcPr anchor="ctr"/>
                </a:tc>
                <a:extLst>
                  <a:ext uri="{0D108BD9-81ED-4DB2-BD59-A6C34878D82A}">
                    <a16:rowId xmlns:a16="http://schemas.microsoft.com/office/drawing/2014/main" val="708134497"/>
                  </a:ext>
                </a:extLst>
              </a:tr>
              <a:tr h="0">
                <a:tc>
                  <a:txBody>
                    <a:bodyPr/>
                    <a:lstStyle/>
                    <a:p>
                      <a:pPr algn="just"/>
                      <a:r>
                        <a:rPr lang="es-PE" sz="2000" b="1" dirty="0"/>
                        <a:t>Colaboración</a:t>
                      </a:r>
                      <a:endParaRPr lang="es-PE" sz="2000" dirty="0"/>
                    </a:p>
                  </a:txBody>
                  <a:tcPr anchor="ctr">
                    <a:solidFill>
                      <a:schemeClr val="accent6">
                        <a:lumMod val="20000"/>
                        <a:lumOff val="80000"/>
                      </a:schemeClr>
                    </a:solidFill>
                  </a:tcPr>
                </a:tc>
                <a:tc>
                  <a:txBody>
                    <a:bodyPr/>
                    <a:lstStyle/>
                    <a:p>
                      <a:pPr algn="just"/>
                      <a:r>
                        <a:rPr lang="es-ES" sz="2000" dirty="0"/>
                        <a:t>Trabajo en grupo, roles distribuidos</a:t>
                      </a:r>
                    </a:p>
                  </a:txBody>
                  <a:tcPr anchor="ctr">
                    <a:solidFill>
                      <a:schemeClr val="accent6">
                        <a:lumMod val="20000"/>
                        <a:lumOff val="80000"/>
                      </a:schemeClr>
                    </a:solidFill>
                  </a:tcPr>
                </a:tc>
                <a:tc>
                  <a:txBody>
                    <a:bodyPr/>
                    <a:lstStyle/>
                    <a:p>
                      <a:pPr algn="just"/>
                      <a:r>
                        <a:rPr lang="es-PE" sz="2000" dirty="0"/>
                        <a:t>Líder, relator, creativo, comunicador</a:t>
                      </a:r>
                    </a:p>
                  </a:txBody>
                  <a:tcPr anchor="ctr">
                    <a:solidFill>
                      <a:schemeClr val="accent6">
                        <a:lumMod val="20000"/>
                        <a:lumOff val="80000"/>
                      </a:schemeClr>
                    </a:solidFill>
                  </a:tcPr>
                </a:tc>
                <a:extLst>
                  <a:ext uri="{0D108BD9-81ED-4DB2-BD59-A6C34878D82A}">
                    <a16:rowId xmlns:a16="http://schemas.microsoft.com/office/drawing/2014/main" val="2483904575"/>
                  </a:ext>
                </a:extLst>
              </a:tr>
              <a:tr h="0">
                <a:tc>
                  <a:txBody>
                    <a:bodyPr/>
                    <a:lstStyle/>
                    <a:p>
                      <a:pPr algn="just"/>
                      <a:r>
                        <a:rPr lang="es-PE" sz="2000" b="1"/>
                        <a:t>Producto final</a:t>
                      </a:r>
                      <a:endParaRPr lang="es-PE" sz="2000"/>
                    </a:p>
                  </a:txBody>
                  <a:tcPr anchor="ctr"/>
                </a:tc>
                <a:tc>
                  <a:txBody>
                    <a:bodyPr/>
                    <a:lstStyle/>
                    <a:p>
                      <a:pPr algn="just"/>
                      <a:r>
                        <a:rPr lang="es-PE" sz="2000" dirty="0"/>
                        <a:t>Concreto, útil, visible</a:t>
                      </a:r>
                    </a:p>
                  </a:txBody>
                  <a:tcPr anchor="ctr"/>
                </a:tc>
                <a:tc>
                  <a:txBody>
                    <a:bodyPr/>
                    <a:lstStyle/>
                    <a:p>
                      <a:pPr algn="just"/>
                      <a:r>
                        <a:rPr lang="es-PE" sz="2000"/>
                        <a:t>Campaña, maqueta, video, feria</a:t>
                      </a:r>
                    </a:p>
                  </a:txBody>
                  <a:tcPr anchor="ctr"/>
                </a:tc>
                <a:extLst>
                  <a:ext uri="{0D108BD9-81ED-4DB2-BD59-A6C34878D82A}">
                    <a16:rowId xmlns:a16="http://schemas.microsoft.com/office/drawing/2014/main" val="2759918047"/>
                  </a:ext>
                </a:extLst>
              </a:tr>
              <a:tr h="0">
                <a:tc>
                  <a:txBody>
                    <a:bodyPr/>
                    <a:lstStyle/>
                    <a:p>
                      <a:pPr algn="just"/>
                      <a:r>
                        <a:rPr lang="es-PE" sz="2000" b="1" dirty="0"/>
                        <a:t>Evaluación formativa</a:t>
                      </a:r>
                      <a:endParaRPr lang="es-PE" sz="2000" dirty="0"/>
                    </a:p>
                  </a:txBody>
                  <a:tcPr anchor="ctr">
                    <a:solidFill>
                      <a:schemeClr val="accent6">
                        <a:lumMod val="20000"/>
                        <a:lumOff val="80000"/>
                      </a:schemeClr>
                    </a:solidFill>
                  </a:tcPr>
                </a:tc>
                <a:tc>
                  <a:txBody>
                    <a:bodyPr/>
                    <a:lstStyle/>
                    <a:p>
                      <a:pPr algn="just"/>
                      <a:r>
                        <a:rPr lang="es-PE" sz="2000" dirty="0"/>
                        <a:t>A lo largo del proceso</a:t>
                      </a:r>
                    </a:p>
                  </a:txBody>
                  <a:tcPr anchor="ctr">
                    <a:solidFill>
                      <a:schemeClr val="accent6">
                        <a:lumMod val="20000"/>
                        <a:lumOff val="80000"/>
                      </a:schemeClr>
                    </a:solidFill>
                  </a:tcPr>
                </a:tc>
                <a:tc>
                  <a:txBody>
                    <a:bodyPr/>
                    <a:lstStyle/>
                    <a:p>
                      <a:pPr algn="just"/>
                      <a:r>
                        <a:rPr lang="es-ES" sz="2000" dirty="0"/>
                        <a:t>Rúbricas, diarios de campo, coevaluación</a:t>
                      </a:r>
                    </a:p>
                  </a:txBody>
                  <a:tcPr anchor="ctr">
                    <a:solidFill>
                      <a:schemeClr val="accent6">
                        <a:lumMod val="20000"/>
                        <a:lumOff val="80000"/>
                      </a:schemeClr>
                    </a:solidFill>
                  </a:tcPr>
                </a:tc>
                <a:extLst>
                  <a:ext uri="{0D108BD9-81ED-4DB2-BD59-A6C34878D82A}">
                    <a16:rowId xmlns:a16="http://schemas.microsoft.com/office/drawing/2014/main" val="89023016"/>
                  </a:ext>
                </a:extLst>
              </a:tr>
            </a:tbl>
          </a:graphicData>
        </a:graphic>
      </p:graphicFrame>
      <p:sp>
        <p:nvSpPr>
          <p:cNvPr id="2" name="Rectángulo 1">
            <a:extLst>
              <a:ext uri="{FF2B5EF4-FFF2-40B4-BE49-F238E27FC236}">
                <a16:creationId xmlns:a16="http://schemas.microsoft.com/office/drawing/2014/main" id="{94A6C412-5BA0-4727-941C-14A999EB570A}"/>
              </a:ext>
            </a:extLst>
          </p:cNvPr>
          <p:cNvSpPr/>
          <p:nvPr/>
        </p:nvSpPr>
        <p:spPr>
          <a:xfrm>
            <a:off x="2854036" y="792480"/>
            <a:ext cx="6096000" cy="646331"/>
          </a:xfrm>
          <a:prstGeom prst="rect">
            <a:avLst/>
          </a:prstGeom>
        </p:spPr>
        <p:txBody>
          <a:bodyPr>
            <a:spAutoFit/>
          </a:bodyPr>
          <a:lstStyle/>
          <a:p>
            <a:pPr algn="ctr"/>
            <a:r>
              <a:rPr lang="es-ES" b="1" dirty="0">
                <a:solidFill>
                  <a:srgbClr val="002060"/>
                </a:solidFill>
              </a:rPr>
              <a:t>CARACTERÍSITCAS DEL APRENDIZAJE BASADO EN PROYECTO (ABP)</a:t>
            </a:r>
            <a:endParaRPr lang="es-PE" b="1" dirty="0">
              <a:solidFill>
                <a:srgbClr val="002060"/>
              </a:solidFill>
            </a:endParaRPr>
          </a:p>
        </p:txBody>
      </p:sp>
      <p:sp>
        <p:nvSpPr>
          <p:cNvPr id="3" name="Rectángulo 2">
            <a:extLst>
              <a:ext uri="{FF2B5EF4-FFF2-40B4-BE49-F238E27FC236}">
                <a16:creationId xmlns:a16="http://schemas.microsoft.com/office/drawing/2014/main" id="{891F979B-CCF4-2E97-2665-8ED73C71B7F9}"/>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spTree>
    <p:extLst>
      <p:ext uri="{BB962C8B-B14F-4D97-AF65-F5344CB8AC3E}">
        <p14:creationId xmlns:p14="http://schemas.microsoft.com/office/powerpoint/2010/main" val="358146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8426AAB8-5707-483C-9BB1-789A4B011C9C}"/>
              </a:ext>
            </a:extLst>
          </p:cNvPr>
          <p:cNvSpPr/>
          <p:nvPr/>
        </p:nvSpPr>
        <p:spPr>
          <a:xfrm>
            <a:off x="387929" y="1045536"/>
            <a:ext cx="8788978" cy="461665"/>
          </a:xfrm>
          <a:prstGeom prst="rect">
            <a:avLst/>
          </a:prstGeom>
        </p:spPr>
        <p:txBody>
          <a:bodyPr wrap="square">
            <a:spAutoFit/>
          </a:bodyPr>
          <a:lstStyle/>
          <a:p>
            <a:pPr algn="ctr"/>
            <a:r>
              <a:rPr lang="es-ES" sz="2400" b="1" dirty="0">
                <a:solidFill>
                  <a:srgbClr val="002060"/>
                </a:solidFill>
              </a:rPr>
              <a:t>FASES DEL APRENDIZAJE BASADO EN PROYECTO (ABP)</a:t>
            </a:r>
            <a:endParaRPr lang="es-PE" sz="2400" b="1" dirty="0">
              <a:solidFill>
                <a:srgbClr val="002060"/>
              </a:solidFill>
            </a:endParaRPr>
          </a:p>
        </p:txBody>
      </p:sp>
      <p:graphicFrame>
        <p:nvGraphicFramePr>
          <p:cNvPr id="7" name="Diagrama 6">
            <a:extLst>
              <a:ext uri="{FF2B5EF4-FFF2-40B4-BE49-F238E27FC236}">
                <a16:creationId xmlns:a16="http://schemas.microsoft.com/office/drawing/2014/main" id="{9EAD25A6-5ED4-4B18-B0FE-73A52466E929}"/>
              </a:ext>
            </a:extLst>
          </p:cNvPr>
          <p:cNvGraphicFramePr/>
          <p:nvPr>
            <p:extLst>
              <p:ext uri="{D42A27DB-BD31-4B8C-83A1-F6EECF244321}">
                <p14:modId xmlns:p14="http://schemas.microsoft.com/office/powerpoint/2010/main" val="4270077701"/>
              </p:ext>
            </p:extLst>
          </p:nvPr>
        </p:nvGraphicFramePr>
        <p:xfrm>
          <a:off x="1177637" y="2459018"/>
          <a:ext cx="10584871" cy="3664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a:extLst>
              <a:ext uri="{FF2B5EF4-FFF2-40B4-BE49-F238E27FC236}">
                <a16:creationId xmlns:a16="http://schemas.microsoft.com/office/drawing/2014/main" id="{7780C167-158A-49CB-B821-0B20D7E93502}"/>
              </a:ext>
            </a:extLst>
          </p:cNvPr>
          <p:cNvSpPr/>
          <p:nvPr/>
        </p:nvSpPr>
        <p:spPr>
          <a:xfrm>
            <a:off x="1177636" y="1975873"/>
            <a:ext cx="8936181" cy="669927"/>
          </a:xfrm>
          <a:prstGeom prst="rect">
            <a:avLst/>
          </a:prstGeom>
        </p:spPr>
        <p:txBody>
          <a:bodyPr wrap="square">
            <a:spAutoFit/>
          </a:bodyPr>
          <a:lstStyle/>
          <a:p>
            <a:pPr algn="just">
              <a:lnSpc>
                <a:spcPct val="107000"/>
              </a:lnSpc>
              <a:spcAft>
                <a:spcPts val="0"/>
              </a:spcAft>
            </a:pPr>
            <a:r>
              <a:rPr lang="es-PE" dirty="0">
                <a:solidFill>
                  <a:srgbClr val="3D3E41"/>
                </a:solidFill>
                <a:latin typeface="Arial Narrow" panose="020B0606020202030204" pitchFamily="34" charset="0"/>
                <a:ea typeface="Calibri" panose="020F0502020204030204" pitchFamily="34" charset="0"/>
                <a:cs typeface="Arial" panose="020B0604020202020204" pitchFamily="34" charset="0"/>
              </a:rPr>
              <a:t>Cecilia Sotomayor, Carla Vaccaro y Antonia Téllez, de la Fundación Chile (2021), distinguen cuatro fases en el aprendizaje basado en proyectos:</a:t>
            </a:r>
            <a:endParaRPr lang="es-PE"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0D1C5DF3-1C2A-C2CF-4F2A-0DBB4248FC55}"/>
              </a:ext>
            </a:extLst>
          </p:cNvPr>
          <p:cNvSpPr/>
          <p:nvPr/>
        </p:nvSpPr>
        <p:spPr>
          <a:xfrm>
            <a:off x="0" y="135327"/>
            <a:ext cx="12192000" cy="461665"/>
          </a:xfrm>
          <a:prstGeom prst="rect">
            <a:avLst/>
          </a:prstGeom>
          <a:solidFill>
            <a:srgbClr val="0070C0"/>
          </a:solidFill>
        </p:spPr>
        <p:txBody>
          <a:bodyPr wrap="square">
            <a:spAutoFit/>
          </a:bodyPr>
          <a:lstStyle/>
          <a:p>
            <a:pPr algn="ctr"/>
            <a:r>
              <a:rPr lang="es-PE" sz="2400" b="1" dirty="0">
                <a:solidFill>
                  <a:schemeClr val="bg1"/>
                </a:solidFill>
              </a:rPr>
              <a:t>ANALIZA</a:t>
            </a:r>
          </a:p>
        </p:txBody>
      </p:sp>
    </p:spTree>
    <p:extLst>
      <p:ext uri="{BB962C8B-B14F-4D97-AF65-F5344CB8AC3E}">
        <p14:creationId xmlns:p14="http://schemas.microsoft.com/office/powerpoint/2010/main" val="22687552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958</TotalTime>
  <Words>2406</Words>
  <Application>Microsoft Office PowerPoint</Application>
  <PresentationFormat>Panorámica</PresentationFormat>
  <Paragraphs>217</Paragraphs>
  <Slides>21</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Arial</vt:lpstr>
      <vt:lpstr>Arial Narrow</vt:lpstr>
      <vt:lpstr>Book Antiqua</vt:lpstr>
      <vt:lpstr>Calibri</vt:lpstr>
      <vt:lpstr>Calibri Light</vt:lpstr>
      <vt:lpstr>Lucida Sans Unicode</vt:lpstr>
      <vt:lpstr>Omnes-Light</vt:lpstr>
      <vt:lpstr>Symbol</vt:lpstr>
      <vt:lpstr>Tema de Office</vt:lpstr>
      <vt:lpstr>Presentación de PowerPoint</vt:lpstr>
      <vt:lpstr>Criterio de evaluación: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IDEAS INNOVADORAS SOBRE SERVICIOS QUE SE PUEDE OFRECER AL TURISTA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danielo gonzales</dc:creator>
  <cp:lastModifiedBy>DANIEL DE LA CRUZ GONZALES</cp:lastModifiedBy>
  <cp:revision>60</cp:revision>
  <dcterms:created xsi:type="dcterms:W3CDTF">2025-05-02T18:15:10Z</dcterms:created>
  <dcterms:modified xsi:type="dcterms:W3CDTF">2025-05-15T17:21:14Z</dcterms:modified>
</cp:coreProperties>
</file>