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62" r:id="rId3"/>
    <p:sldId id="263" r:id="rId4"/>
    <p:sldId id="261" r:id="rId5"/>
    <p:sldId id="264" r:id="rId6"/>
    <p:sldId id="265" r:id="rId7"/>
    <p:sldId id="266" r:id="rId8"/>
    <p:sldId id="267" r:id="rId9"/>
    <p:sldId id="260" r:id="rId10"/>
    <p:sldId id="269" r:id="rId11"/>
    <p:sldId id="271" r:id="rId12"/>
    <p:sldId id="268" r:id="rId13"/>
    <p:sldId id="272" r:id="rId14"/>
    <p:sldId id="273" r:id="rId15"/>
    <p:sldId id="270"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8" r:id="rId30"/>
    <p:sldId id="290" r:id="rId31"/>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F118"/>
    <a:srgbClr val="46DDBD"/>
    <a:srgbClr val="30E744"/>
    <a:srgbClr val="FFD013"/>
    <a:srgbClr val="5A99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480E4-FC87-43F4-856F-D9A5CCD6C9D6}" type="doc">
      <dgm:prSet loTypeId="urn:microsoft.com/office/officeart/2005/8/layout/hProcess9" loCatId="process" qsTypeId="urn:microsoft.com/office/officeart/2005/8/quickstyle/3d3" qsCatId="3D" csTypeId="urn:microsoft.com/office/officeart/2005/8/colors/colorful4" csCatId="colorful" phldr="1"/>
      <dgm:spPr/>
    </dgm:pt>
    <dgm:pt modelId="{65DF6D83-05F1-4E59-91ED-561972C34FDB}">
      <dgm:prSet phldrT="[Texto]"/>
      <dgm:spPr/>
      <dgm:t>
        <a:bodyPr/>
        <a:lstStyle/>
        <a:p>
          <a:r>
            <a:rPr lang="es-ES" b="1"/>
            <a:t>Preparación</a:t>
          </a:r>
          <a:endParaRPr lang="es-PE" b="1" dirty="0"/>
        </a:p>
      </dgm:t>
    </dgm:pt>
    <dgm:pt modelId="{DAD78633-67DB-4807-9A05-6C21BD4DB0B0}" type="parTrans" cxnId="{DDE6D148-784E-43F4-A5A3-E69A8C3384E7}">
      <dgm:prSet/>
      <dgm:spPr/>
      <dgm:t>
        <a:bodyPr/>
        <a:lstStyle/>
        <a:p>
          <a:endParaRPr lang="es-PE"/>
        </a:p>
      </dgm:t>
    </dgm:pt>
    <dgm:pt modelId="{F832DE67-1125-42A0-82EA-B59BE72897A7}" type="sibTrans" cxnId="{DDE6D148-784E-43F4-A5A3-E69A8C3384E7}">
      <dgm:prSet/>
      <dgm:spPr/>
      <dgm:t>
        <a:bodyPr/>
        <a:lstStyle/>
        <a:p>
          <a:endParaRPr lang="es-PE"/>
        </a:p>
      </dgm:t>
    </dgm:pt>
    <dgm:pt modelId="{F9176049-7811-4E25-A49E-3DE6C2A958BC}">
      <dgm:prSet phldrT="[Texto]" custT="1"/>
      <dgm:spPr/>
      <dgm:t>
        <a:bodyPr spcFirstLastPara="0" vert="horz" wrap="square" lIns="83820" tIns="83820" rIns="83820" bIns="83820" numCol="1" spcCol="1270" anchor="ctr" anchorCtr="0"/>
        <a:lstStyle/>
        <a:p>
          <a:r>
            <a:rPr lang="es-ES" sz="2200" b="1" kern="1200">
              <a:latin typeface="Calibri" panose="020F0502020204030204"/>
              <a:ea typeface="+mn-ea"/>
              <a:cs typeface="+mn-cs"/>
            </a:rPr>
            <a:t>Creación</a:t>
          </a:r>
          <a:endParaRPr lang="es-PE" sz="2200" b="1" kern="1200" dirty="0">
            <a:latin typeface="Calibri" panose="020F0502020204030204"/>
            <a:ea typeface="+mn-ea"/>
            <a:cs typeface="+mn-cs"/>
          </a:endParaRPr>
        </a:p>
      </dgm:t>
    </dgm:pt>
    <dgm:pt modelId="{6E5AC6DB-A62A-4A0F-AD05-A4DD9A00756E}" type="parTrans" cxnId="{7E116C22-68A0-40B0-B89C-4439EFFFCAC8}">
      <dgm:prSet/>
      <dgm:spPr/>
      <dgm:t>
        <a:bodyPr/>
        <a:lstStyle/>
        <a:p>
          <a:endParaRPr lang="es-PE"/>
        </a:p>
      </dgm:t>
    </dgm:pt>
    <dgm:pt modelId="{BCC1FD37-5B41-4608-A7C0-D3E8DA128ADD}" type="sibTrans" cxnId="{7E116C22-68A0-40B0-B89C-4439EFFFCAC8}">
      <dgm:prSet/>
      <dgm:spPr/>
      <dgm:t>
        <a:bodyPr/>
        <a:lstStyle/>
        <a:p>
          <a:endParaRPr lang="es-PE"/>
        </a:p>
      </dgm:t>
    </dgm:pt>
    <dgm:pt modelId="{F7CB6537-91DF-4195-89FE-C52445A9BDAE}">
      <dgm:prSet phldrT="[Texto]" custT="1"/>
      <dgm:spPr/>
      <dgm:t>
        <a:bodyPr spcFirstLastPara="0" vert="horz" wrap="square" lIns="83820" tIns="83820" rIns="83820" bIns="83820" numCol="1" spcCol="1270" anchor="ctr" anchorCtr="0"/>
        <a:lstStyle/>
        <a:p>
          <a:r>
            <a:rPr lang="es-ES" sz="2200" b="1" kern="1200">
              <a:latin typeface="Calibri" panose="020F0502020204030204"/>
              <a:ea typeface="+mn-ea"/>
              <a:cs typeface="+mn-cs"/>
            </a:rPr>
            <a:t>Planificación</a:t>
          </a:r>
          <a:endParaRPr lang="es-PE" sz="2200" b="1" kern="1200" dirty="0">
            <a:latin typeface="Calibri" panose="020F0502020204030204"/>
            <a:ea typeface="+mn-ea"/>
            <a:cs typeface="+mn-cs"/>
          </a:endParaRPr>
        </a:p>
      </dgm:t>
    </dgm:pt>
    <dgm:pt modelId="{1CE1A13A-B3D6-410B-8D25-61A99EAB757F}" type="parTrans" cxnId="{8165BC1B-962B-4FD8-92E3-AD137B945865}">
      <dgm:prSet/>
      <dgm:spPr/>
      <dgm:t>
        <a:bodyPr/>
        <a:lstStyle/>
        <a:p>
          <a:endParaRPr lang="es-PE"/>
        </a:p>
      </dgm:t>
    </dgm:pt>
    <dgm:pt modelId="{6B11CF5A-D39E-4A32-9CA0-A0783CC084C3}" type="sibTrans" cxnId="{8165BC1B-962B-4FD8-92E3-AD137B945865}">
      <dgm:prSet/>
      <dgm:spPr/>
      <dgm:t>
        <a:bodyPr/>
        <a:lstStyle/>
        <a:p>
          <a:endParaRPr lang="es-PE"/>
        </a:p>
      </dgm:t>
    </dgm:pt>
    <dgm:pt modelId="{8B7EFE45-53DE-46A6-BE00-61AB7AFC82BD}">
      <dgm:prSet phldrT="[Texto]" custT="1"/>
      <dgm:spPr/>
      <dgm:t>
        <a:bodyPr spcFirstLastPara="0" vert="horz" wrap="square" lIns="83820" tIns="83820" rIns="83820" bIns="83820" numCol="1" spcCol="1270" anchor="ctr" anchorCtr="0"/>
        <a:lstStyle/>
        <a:p>
          <a:r>
            <a:rPr lang="es-ES" sz="2200" b="1" kern="1200">
              <a:latin typeface="Calibri" panose="020F0502020204030204"/>
              <a:ea typeface="+mn-ea"/>
              <a:cs typeface="+mn-cs"/>
            </a:rPr>
            <a:t>Ejecución</a:t>
          </a:r>
          <a:endParaRPr lang="es-PE" sz="2200" b="1" kern="1200" dirty="0">
            <a:latin typeface="Calibri" panose="020F0502020204030204"/>
            <a:ea typeface="+mn-ea"/>
            <a:cs typeface="+mn-cs"/>
          </a:endParaRPr>
        </a:p>
      </dgm:t>
    </dgm:pt>
    <dgm:pt modelId="{75E1002C-078B-41FC-A1D5-A5DCDE0AD238}" type="parTrans" cxnId="{F2929F49-76DF-48AC-A999-9A34A7316311}">
      <dgm:prSet/>
      <dgm:spPr/>
      <dgm:t>
        <a:bodyPr/>
        <a:lstStyle/>
        <a:p>
          <a:endParaRPr lang="es-PE"/>
        </a:p>
      </dgm:t>
    </dgm:pt>
    <dgm:pt modelId="{1D95E7A2-6C3A-4734-92FC-B598D2F64EB5}" type="sibTrans" cxnId="{F2929F49-76DF-48AC-A999-9A34A7316311}">
      <dgm:prSet/>
      <dgm:spPr/>
      <dgm:t>
        <a:bodyPr/>
        <a:lstStyle/>
        <a:p>
          <a:endParaRPr lang="es-PE"/>
        </a:p>
      </dgm:t>
    </dgm:pt>
    <dgm:pt modelId="{3A24AB37-3908-4A7F-ABD8-A0D5B6A7C461}">
      <dgm:prSet phldrT="[Texto]" custT="1"/>
      <dgm:spPr/>
      <dgm:t>
        <a:bodyPr spcFirstLastPara="0" vert="horz" wrap="square" lIns="83820" tIns="83820" rIns="83820" bIns="83820" numCol="1" spcCol="1270" anchor="ctr" anchorCtr="0"/>
        <a:lstStyle/>
        <a:p>
          <a:r>
            <a:rPr lang="es-ES" sz="2200" b="1" kern="1200" dirty="0">
              <a:latin typeface="Calibri" panose="020F0502020204030204"/>
              <a:ea typeface="+mn-ea"/>
              <a:cs typeface="+mn-cs"/>
            </a:rPr>
            <a:t>Evaluación</a:t>
          </a:r>
          <a:endParaRPr lang="es-PE" sz="2200" b="1" kern="1200" dirty="0">
            <a:latin typeface="Calibri" panose="020F0502020204030204"/>
            <a:ea typeface="+mn-ea"/>
            <a:cs typeface="+mn-cs"/>
          </a:endParaRPr>
        </a:p>
      </dgm:t>
    </dgm:pt>
    <dgm:pt modelId="{381A3227-3267-4BB7-996C-40C0579559E8}" type="parTrans" cxnId="{C8FEA9C4-54CE-4D43-B2EA-A8A04CC2548D}">
      <dgm:prSet/>
      <dgm:spPr/>
      <dgm:t>
        <a:bodyPr/>
        <a:lstStyle/>
        <a:p>
          <a:endParaRPr lang="es-PE"/>
        </a:p>
      </dgm:t>
    </dgm:pt>
    <dgm:pt modelId="{78E8B7EA-B3C0-40F6-9FE8-C4E1B18A0A7F}" type="sibTrans" cxnId="{C8FEA9C4-54CE-4D43-B2EA-A8A04CC2548D}">
      <dgm:prSet/>
      <dgm:spPr/>
      <dgm:t>
        <a:bodyPr/>
        <a:lstStyle/>
        <a:p>
          <a:endParaRPr lang="es-PE"/>
        </a:p>
      </dgm:t>
    </dgm:pt>
    <dgm:pt modelId="{90E967A2-EB3A-4DFD-8C93-7E5D5FE6A28E}" type="pres">
      <dgm:prSet presAssocID="{93E480E4-FC87-43F4-856F-D9A5CCD6C9D6}" presName="CompostProcess" presStyleCnt="0">
        <dgm:presLayoutVars>
          <dgm:dir/>
          <dgm:resizeHandles val="exact"/>
        </dgm:presLayoutVars>
      </dgm:prSet>
      <dgm:spPr/>
    </dgm:pt>
    <dgm:pt modelId="{063A3EA0-55A1-4F11-8B54-1C766EA72464}" type="pres">
      <dgm:prSet presAssocID="{93E480E4-FC87-43F4-856F-D9A5CCD6C9D6}" presName="arrow" presStyleLbl="bgShp" presStyleIdx="0" presStyleCnt="1" custLinFactNeighborX="845"/>
      <dgm:spPr/>
    </dgm:pt>
    <dgm:pt modelId="{D3D52BCC-E578-43BD-96B0-E4442D83F46A}" type="pres">
      <dgm:prSet presAssocID="{93E480E4-FC87-43F4-856F-D9A5CCD6C9D6}" presName="linearProcess" presStyleCnt="0"/>
      <dgm:spPr/>
    </dgm:pt>
    <dgm:pt modelId="{37C0F7AC-3B34-4762-8E79-573D3DEE9873}" type="pres">
      <dgm:prSet presAssocID="{65DF6D83-05F1-4E59-91ED-561972C34FDB}" presName="textNode" presStyleLbl="node1" presStyleIdx="0" presStyleCnt="5">
        <dgm:presLayoutVars>
          <dgm:bulletEnabled val="1"/>
        </dgm:presLayoutVars>
      </dgm:prSet>
      <dgm:spPr/>
    </dgm:pt>
    <dgm:pt modelId="{83338419-2ED8-48F0-A206-5C4DA795D69C}" type="pres">
      <dgm:prSet presAssocID="{F832DE67-1125-42A0-82EA-B59BE72897A7}" presName="sibTrans" presStyleCnt="0"/>
      <dgm:spPr/>
    </dgm:pt>
    <dgm:pt modelId="{7B36D21F-4BF2-400B-A8D6-3F948AFD53BA}" type="pres">
      <dgm:prSet presAssocID="{F9176049-7811-4E25-A49E-3DE6C2A958BC}" presName="textNode" presStyleLbl="node1" presStyleIdx="1" presStyleCnt="5">
        <dgm:presLayoutVars>
          <dgm:bulletEnabled val="1"/>
        </dgm:presLayoutVars>
      </dgm:prSet>
      <dgm:spPr>
        <a:xfrm>
          <a:off x="2020721" y="1412440"/>
          <a:ext cx="1830465" cy="1883254"/>
        </a:xfrm>
        <a:prstGeom prst="roundRect">
          <a:avLst/>
        </a:prstGeom>
      </dgm:spPr>
    </dgm:pt>
    <dgm:pt modelId="{AFD37C77-97B7-45CA-9E05-7F0978F8DFD9}" type="pres">
      <dgm:prSet presAssocID="{BCC1FD37-5B41-4608-A7C0-D3E8DA128ADD}" presName="sibTrans" presStyleCnt="0"/>
      <dgm:spPr/>
    </dgm:pt>
    <dgm:pt modelId="{82E77CB2-8CEA-4D42-9176-D54571C1CB65}" type="pres">
      <dgm:prSet presAssocID="{F7CB6537-91DF-4195-89FE-C52445A9BDAE}" presName="textNode" presStyleLbl="node1" presStyleIdx="2" presStyleCnt="5">
        <dgm:presLayoutVars>
          <dgm:bulletEnabled val="1"/>
        </dgm:presLayoutVars>
      </dgm:prSet>
      <dgm:spPr>
        <a:xfrm>
          <a:off x="4035385" y="1412440"/>
          <a:ext cx="1830465" cy="1883254"/>
        </a:xfrm>
        <a:prstGeom prst="roundRect">
          <a:avLst/>
        </a:prstGeom>
      </dgm:spPr>
    </dgm:pt>
    <dgm:pt modelId="{44373FDD-3A7D-446D-8EFD-3DE0A73EA12C}" type="pres">
      <dgm:prSet presAssocID="{6B11CF5A-D39E-4A32-9CA0-A0783CC084C3}" presName="sibTrans" presStyleCnt="0"/>
      <dgm:spPr/>
    </dgm:pt>
    <dgm:pt modelId="{C6591A07-5154-486C-9F6D-EBE848A3FA05}" type="pres">
      <dgm:prSet presAssocID="{8B7EFE45-53DE-46A6-BE00-61AB7AFC82BD}" presName="textNode" presStyleLbl="node1" presStyleIdx="3" presStyleCnt="5">
        <dgm:presLayoutVars>
          <dgm:bulletEnabled val="1"/>
        </dgm:presLayoutVars>
      </dgm:prSet>
      <dgm:spPr>
        <a:xfrm>
          <a:off x="6050049" y="1412440"/>
          <a:ext cx="1830465" cy="1883254"/>
        </a:xfrm>
        <a:prstGeom prst="roundRect">
          <a:avLst/>
        </a:prstGeom>
      </dgm:spPr>
    </dgm:pt>
    <dgm:pt modelId="{3A5ACC45-4A24-46C2-A542-688B079D2CDC}" type="pres">
      <dgm:prSet presAssocID="{1D95E7A2-6C3A-4734-92FC-B598D2F64EB5}" presName="sibTrans" presStyleCnt="0"/>
      <dgm:spPr/>
    </dgm:pt>
    <dgm:pt modelId="{B8A344CF-A1AE-4ECF-8D9D-52B92D28365A}" type="pres">
      <dgm:prSet presAssocID="{3A24AB37-3908-4A7F-ABD8-A0D5B6A7C461}" presName="textNode" presStyleLbl="node1" presStyleIdx="4" presStyleCnt="5">
        <dgm:presLayoutVars>
          <dgm:bulletEnabled val="1"/>
        </dgm:presLayoutVars>
      </dgm:prSet>
      <dgm:spPr>
        <a:xfrm>
          <a:off x="8064712" y="1412440"/>
          <a:ext cx="1830465" cy="1883254"/>
        </a:xfrm>
        <a:prstGeom prst="roundRect">
          <a:avLst/>
        </a:prstGeom>
      </dgm:spPr>
    </dgm:pt>
  </dgm:ptLst>
  <dgm:cxnLst>
    <dgm:cxn modelId="{58F9260A-8F49-4DEC-AECD-CD0F41CB39BC}" type="presOf" srcId="{F9176049-7811-4E25-A49E-3DE6C2A958BC}" destId="{7B36D21F-4BF2-400B-A8D6-3F948AFD53BA}" srcOrd="0" destOrd="0" presId="urn:microsoft.com/office/officeart/2005/8/layout/hProcess9"/>
    <dgm:cxn modelId="{2CCB7D0E-A860-462F-83EC-56009F1F59CF}" type="presOf" srcId="{65DF6D83-05F1-4E59-91ED-561972C34FDB}" destId="{37C0F7AC-3B34-4762-8E79-573D3DEE9873}" srcOrd="0" destOrd="0" presId="urn:microsoft.com/office/officeart/2005/8/layout/hProcess9"/>
    <dgm:cxn modelId="{8165BC1B-962B-4FD8-92E3-AD137B945865}" srcId="{93E480E4-FC87-43F4-856F-D9A5CCD6C9D6}" destId="{F7CB6537-91DF-4195-89FE-C52445A9BDAE}" srcOrd="2" destOrd="0" parTransId="{1CE1A13A-B3D6-410B-8D25-61A99EAB757F}" sibTransId="{6B11CF5A-D39E-4A32-9CA0-A0783CC084C3}"/>
    <dgm:cxn modelId="{342F621E-69DC-4579-B1CE-C134633744CF}" type="presOf" srcId="{93E480E4-FC87-43F4-856F-D9A5CCD6C9D6}" destId="{90E967A2-EB3A-4DFD-8C93-7E5D5FE6A28E}" srcOrd="0" destOrd="0" presId="urn:microsoft.com/office/officeart/2005/8/layout/hProcess9"/>
    <dgm:cxn modelId="{7E116C22-68A0-40B0-B89C-4439EFFFCAC8}" srcId="{93E480E4-FC87-43F4-856F-D9A5CCD6C9D6}" destId="{F9176049-7811-4E25-A49E-3DE6C2A958BC}" srcOrd="1" destOrd="0" parTransId="{6E5AC6DB-A62A-4A0F-AD05-A4DD9A00756E}" sibTransId="{BCC1FD37-5B41-4608-A7C0-D3E8DA128ADD}"/>
    <dgm:cxn modelId="{86E59D5C-372E-4543-9338-BE1D9848C575}" type="presOf" srcId="{F7CB6537-91DF-4195-89FE-C52445A9BDAE}" destId="{82E77CB2-8CEA-4D42-9176-D54571C1CB65}" srcOrd="0" destOrd="0" presId="urn:microsoft.com/office/officeart/2005/8/layout/hProcess9"/>
    <dgm:cxn modelId="{DDE6D148-784E-43F4-A5A3-E69A8C3384E7}" srcId="{93E480E4-FC87-43F4-856F-D9A5CCD6C9D6}" destId="{65DF6D83-05F1-4E59-91ED-561972C34FDB}" srcOrd="0" destOrd="0" parTransId="{DAD78633-67DB-4807-9A05-6C21BD4DB0B0}" sibTransId="{F832DE67-1125-42A0-82EA-B59BE72897A7}"/>
    <dgm:cxn modelId="{F2929F49-76DF-48AC-A999-9A34A7316311}" srcId="{93E480E4-FC87-43F4-856F-D9A5CCD6C9D6}" destId="{8B7EFE45-53DE-46A6-BE00-61AB7AFC82BD}" srcOrd="3" destOrd="0" parTransId="{75E1002C-078B-41FC-A1D5-A5DCDE0AD238}" sibTransId="{1D95E7A2-6C3A-4734-92FC-B598D2F64EB5}"/>
    <dgm:cxn modelId="{9765BF87-B4DE-4DA3-9F43-6C09ED1B33D3}" type="presOf" srcId="{8B7EFE45-53DE-46A6-BE00-61AB7AFC82BD}" destId="{C6591A07-5154-486C-9F6D-EBE848A3FA05}" srcOrd="0" destOrd="0" presId="urn:microsoft.com/office/officeart/2005/8/layout/hProcess9"/>
    <dgm:cxn modelId="{416F31A6-90D4-47C1-9692-B96DA782F633}" type="presOf" srcId="{3A24AB37-3908-4A7F-ABD8-A0D5B6A7C461}" destId="{B8A344CF-A1AE-4ECF-8D9D-52B92D28365A}" srcOrd="0" destOrd="0" presId="urn:microsoft.com/office/officeart/2005/8/layout/hProcess9"/>
    <dgm:cxn modelId="{C8FEA9C4-54CE-4D43-B2EA-A8A04CC2548D}" srcId="{93E480E4-FC87-43F4-856F-D9A5CCD6C9D6}" destId="{3A24AB37-3908-4A7F-ABD8-A0D5B6A7C461}" srcOrd="4" destOrd="0" parTransId="{381A3227-3267-4BB7-996C-40C0579559E8}" sibTransId="{78E8B7EA-B3C0-40F6-9FE8-C4E1B18A0A7F}"/>
    <dgm:cxn modelId="{6D4041ED-905F-4EDB-BDE3-F4F58373604B}" type="presParOf" srcId="{90E967A2-EB3A-4DFD-8C93-7E5D5FE6A28E}" destId="{063A3EA0-55A1-4F11-8B54-1C766EA72464}" srcOrd="0" destOrd="0" presId="urn:microsoft.com/office/officeart/2005/8/layout/hProcess9"/>
    <dgm:cxn modelId="{E008CD2A-5B93-4DFF-B0CB-557FD096687D}" type="presParOf" srcId="{90E967A2-EB3A-4DFD-8C93-7E5D5FE6A28E}" destId="{D3D52BCC-E578-43BD-96B0-E4442D83F46A}" srcOrd="1" destOrd="0" presId="urn:microsoft.com/office/officeart/2005/8/layout/hProcess9"/>
    <dgm:cxn modelId="{A8373F5B-A292-4350-8DA4-31C13C545172}" type="presParOf" srcId="{D3D52BCC-E578-43BD-96B0-E4442D83F46A}" destId="{37C0F7AC-3B34-4762-8E79-573D3DEE9873}" srcOrd="0" destOrd="0" presId="urn:microsoft.com/office/officeart/2005/8/layout/hProcess9"/>
    <dgm:cxn modelId="{B3A41803-C463-4634-AE92-B0521ED43E00}" type="presParOf" srcId="{D3D52BCC-E578-43BD-96B0-E4442D83F46A}" destId="{83338419-2ED8-48F0-A206-5C4DA795D69C}" srcOrd="1" destOrd="0" presId="urn:microsoft.com/office/officeart/2005/8/layout/hProcess9"/>
    <dgm:cxn modelId="{698FEF42-D73F-47DD-84EC-1F53420DFCD4}" type="presParOf" srcId="{D3D52BCC-E578-43BD-96B0-E4442D83F46A}" destId="{7B36D21F-4BF2-400B-A8D6-3F948AFD53BA}" srcOrd="2" destOrd="0" presId="urn:microsoft.com/office/officeart/2005/8/layout/hProcess9"/>
    <dgm:cxn modelId="{95ABCA26-03B6-42DB-A15C-7720CB347CA3}" type="presParOf" srcId="{D3D52BCC-E578-43BD-96B0-E4442D83F46A}" destId="{AFD37C77-97B7-45CA-9E05-7F0978F8DFD9}" srcOrd="3" destOrd="0" presId="urn:microsoft.com/office/officeart/2005/8/layout/hProcess9"/>
    <dgm:cxn modelId="{E4EA9125-40F2-43CB-8976-E4D3AF32191F}" type="presParOf" srcId="{D3D52BCC-E578-43BD-96B0-E4442D83F46A}" destId="{82E77CB2-8CEA-4D42-9176-D54571C1CB65}" srcOrd="4" destOrd="0" presId="urn:microsoft.com/office/officeart/2005/8/layout/hProcess9"/>
    <dgm:cxn modelId="{9AA2D01C-FAB8-405B-BE94-AAB7D06DC30E}" type="presParOf" srcId="{D3D52BCC-E578-43BD-96B0-E4442D83F46A}" destId="{44373FDD-3A7D-446D-8EFD-3DE0A73EA12C}" srcOrd="5" destOrd="0" presId="urn:microsoft.com/office/officeart/2005/8/layout/hProcess9"/>
    <dgm:cxn modelId="{E5D67B21-EC9B-497F-94D3-30200CB02747}" type="presParOf" srcId="{D3D52BCC-E578-43BD-96B0-E4442D83F46A}" destId="{C6591A07-5154-486C-9F6D-EBE848A3FA05}" srcOrd="6" destOrd="0" presId="urn:microsoft.com/office/officeart/2005/8/layout/hProcess9"/>
    <dgm:cxn modelId="{3F6947E1-A8D7-4AC7-A5A7-1C9958614A2D}" type="presParOf" srcId="{D3D52BCC-E578-43BD-96B0-E4442D83F46A}" destId="{3A5ACC45-4A24-46C2-A542-688B079D2CDC}" srcOrd="7" destOrd="0" presId="urn:microsoft.com/office/officeart/2005/8/layout/hProcess9"/>
    <dgm:cxn modelId="{8F2930F2-ADAC-4128-B59A-F5499BF2038F}" type="presParOf" srcId="{D3D52BCC-E578-43BD-96B0-E4442D83F46A}" destId="{B8A344CF-A1AE-4ECF-8D9D-52B92D28365A}"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3281D-0C51-4D6E-8403-4DCBCC23A4EC}" type="doc">
      <dgm:prSet loTypeId="urn:microsoft.com/office/officeart/2005/8/layout/vList2" loCatId="list" qsTypeId="urn:microsoft.com/office/officeart/2005/8/quickstyle/3d2" qsCatId="3D" csTypeId="urn:microsoft.com/office/officeart/2005/8/colors/colorful4" csCatId="colorful" phldr="1"/>
      <dgm:spPr/>
      <dgm:t>
        <a:bodyPr/>
        <a:lstStyle/>
        <a:p>
          <a:endParaRPr lang="es-PE"/>
        </a:p>
      </dgm:t>
    </dgm:pt>
    <dgm:pt modelId="{34FB3723-4726-4FBC-8B74-8CBE38B70CD1}">
      <dgm:prSet phldrT="[Texto]" custT="1"/>
      <dgm:spPr/>
      <dgm:t>
        <a:bodyPr/>
        <a:lstStyle/>
        <a:p>
          <a:r>
            <a:rPr lang="es-ES" sz="2400" dirty="0">
              <a:solidFill>
                <a:srgbClr val="002060"/>
              </a:solidFill>
              <a:latin typeface="Book Antiqua" panose="02040602050305030304" pitchFamily="18" charset="0"/>
            </a:rPr>
            <a:t>Preparación</a:t>
          </a:r>
          <a:endParaRPr lang="es-PE" sz="2400" dirty="0">
            <a:solidFill>
              <a:srgbClr val="002060"/>
            </a:solidFill>
            <a:latin typeface="Book Antiqua" panose="02040602050305030304" pitchFamily="18" charset="0"/>
          </a:endParaRPr>
        </a:p>
      </dgm:t>
    </dgm:pt>
    <dgm:pt modelId="{19FF01E3-2BED-455A-A56B-BC84C9459CE0}" type="parTrans" cxnId="{EA37D309-A94A-457C-824C-78D17A30A7AD}">
      <dgm:prSet/>
      <dgm:spPr/>
      <dgm:t>
        <a:bodyPr/>
        <a:lstStyle/>
        <a:p>
          <a:endParaRPr lang="es-PE">
            <a:latin typeface="Book Antiqua" panose="02040602050305030304" pitchFamily="18" charset="0"/>
          </a:endParaRPr>
        </a:p>
      </dgm:t>
    </dgm:pt>
    <dgm:pt modelId="{CF864465-8624-4536-BBF7-F23FBF43085F}" type="sibTrans" cxnId="{EA37D309-A94A-457C-824C-78D17A30A7AD}">
      <dgm:prSet/>
      <dgm:spPr/>
      <dgm:t>
        <a:bodyPr/>
        <a:lstStyle/>
        <a:p>
          <a:endParaRPr lang="es-PE">
            <a:latin typeface="Book Antiqua" panose="02040602050305030304" pitchFamily="18" charset="0"/>
          </a:endParaRPr>
        </a:p>
      </dgm:t>
    </dgm:pt>
    <dgm:pt modelId="{89AA3E77-015A-4E47-BD43-E709A1629028}">
      <dgm:prSet phldrT="[Texto]" custT="1"/>
      <dgm:spPr>
        <a:ln w="28575">
          <a:prstDash val="sysDash"/>
        </a:ln>
      </dgm:spPr>
      <dgm:t>
        <a:bodyPr/>
        <a:lstStyle/>
        <a:p>
          <a:pPr algn="just"/>
          <a:r>
            <a:rPr lang="es-PE" sz="2000" dirty="0">
              <a:latin typeface="Book Antiqua" panose="02040602050305030304" pitchFamily="18" charset="0"/>
            </a:rPr>
            <a:t>Describe una situación problemática, referida a las necesidades de las personas desde la especialidad que estudia. </a:t>
          </a:r>
        </a:p>
      </dgm:t>
    </dgm:pt>
    <dgm:pt modelId="{8B6A3DF1-BB7D-4CDE-A3F1-D875CE6E57B6}" type="parTrans" cxnId="{0EFE92D3-3374-4341-BD06-AE14B4C84CC5}">
      <dgm:prSet/>
      <dgm:spPr/>
      <dgm:t>
        <a:bodyPr/>
        <a:lstStyle/>
        <a:p>
          <a:endParaRPr lang="es-PE">
            <a:latin typeface="Book Antiqua" panose="02040602050305030304" pitchFamily="18" charset="0"/>
          </a:endParaRPr>
        </a:p>
      </dgm:t>
    </dgm:pt>
    <dgm:pt modelId="{4BCE05C6-8E9B-49EE-A84F-32D9705E3B8D}" type="sibTrans" cxnId="{0EFE92D3-3374-4341-BD06-AE14B4C84CC5}">
      <dgm:prSet/>
      <dgm:spPr/>
      <dgm:t>
        <a:bodyPr/>
        <a:lstStyle/>
        <a:p>
          <a:endParaRPr lang="es-PE">
            <a:latin typeface="Book Antiqua" panose="02040602050305030304" pitchFamily="18" charset="0"/>
          </a:endParaRPr>
        </a:p>
      </dgm:t>
    </dgm:pt>
    <dgm:pt modelId="{05CD3AA5-CD11-4F9B-8D2E-2860C00AF8FF}">
      <dgm:prSet phldrT="[Texto]" custT="1"/>
      <dgm:spPr>
        <a:ln w="28575">
          <a:prstDash val="sysDash"/>
        </a:ln>
      </dgm:spPr>
      <dgm:t>
        <a:bodyPr/>
        <a:lstStyle/>
        <a:p>
          <a:pPr algn="just"/>
          <a:r>
            <a:rPr lang="es-PE" sz="2000">
              <a:latin typeface="Book Antiqua" panose="02040602050305030304" pitchFamily="18" charset="0"/>
            </a:rPr>
            <a:t>Organiza en equipo de cinco (5) estudiantes.</a:t>
          </a:r>
          <a:endParaRPr lang="es-PE" sz="2000" dirty="0">
            <a:latin typeface="Book Antiqua" panose="02040602050305030304" pitchFamily="18" charset="0"/>
          </a:endParaRPr>
        </a:p>
      </dgm:t>
    </dgm:pt>
    <dgm:pt modelId="{20EF4CCC-33D6-44D4-A606-AD3548F313A9}" type="parTrans" cxnId="{F3434613-7B3A-44D6-8C08-33FEAA3A7354}">
      <dgm:prSet/>
      <dgm:spPr/>
      <dgm:t>
        <a:bodyPr/>
        <a:lstStyle/>
        <a:p>
          <a:endParaRPr lang="es-PE">
            <a:latin typeface="Book Antiqua" panose="02040602050305030304" pitchFamily="18" charset="0"/>
          </a:endParaRPr>
        </a:p>
      </dgm:t>
    </dgm:pt>
    <dgm:pt modelId="{E8FF8135-218C-4716-9EF9-398057E74AB8}" type="sibTrans" cxnId="{F3434613-7B3A-44D6-8C08-33FEAA3A7354}">
      <dgm:prSet/>
      <dgm:spPr/>
      <dgm:t>
        <a:bodyPr/>
        <a:lstStyle/>
        <a:p>
          <a:endParaRPr lang="es-PE">
            <a:latin typeface="Book Antiqua" panose="02040602050305030304" pitchFamily="18" charset="0"/>
          </a:endParaRPr>
        </a:p>
      </dgm:t>
    </dgm:pt>
    <dgm:pt modelId="{302C28CB-7766-4E85-ADC3-3FC2FD89FB7D}" type="pres">
      <dgm:prSet presAssocID="{FD33281D-0C51-4D6E-8403-4DCBCC23A4EC}" presName="linear" presStyleCnt="0">
        <dgm:presLayoutVars>
          <dgm:animLvl val="lvl"/>
          <dgm:resizeHandles val="exact"/>
        </dgm:presLayoutVars>
      </dgm:prSet>
      <dgm:spPr/>
    </dgm:pt>
    <dgm:pt modelId="{F5C976E7-6754-4F4C-A8E8-8C7CF62E0D92}" type="pres">
      <dgm:prSet presAssocID="{34FB3723-4726-4FBC-8B74-8CBE38B70CD1}" presName="parentText" presStyleLbl="node1" presStyleIdx="0" presStyleCnt="1" custScaleY="64723" custLinFactNeighborX="348" custLinFactNeighborY="-8432">
        <dgm:presLayoutVars>
          <dgm:chMax val="0"/>
          <dgm:bulletEnabled val="1"/>
        </dgm:presLayoutVars>
      </dgm:prSet>
      <dgm:spPr/>
    </dgm:pt>
    <dgm:pt modelId="{24BFA5E6-7E98-4F4A-ABB1-6BBC78233B65}" type="pres">
      <dgm:prSet presAssocID="{34FB3723-4726-4FBC-8B74-8CBE38B70CD1}" presName="childText" presStyleLbl="revTx" presStyleIdx="0" presStyleCnt="1">
        <dgm:presLayoutVars>
          <dgm:bulletEnabled val="1"/>
        </dgm:presLayoutVars>
      </dgm:prSet>
      <dgm:spPr/>
    </dgm:pt>
  </dgm:ptLst>
  <dgm:cxnLst>
    <dgm:cxn modelId="{EA37D309-A94A-457C-824C-78D17A30A7AD}" srcId="{FD33281D-0C51-4D6E-8403-4DCBCC23A4EC}" destId="{34FB3723-4726-4FBC-8B74-8CBE38B70CD1}" srcOrd="0" destOrd="0" parTransId="{19FF01E3-2BED-455A-A56B-BC84C9459CE0}" sibTransId="{CF864465-8624-4536-BBF7-F23FBF43085F}"/>
    <dgm:cxn modelId="{F3434613-7B3A-44D6-8C08-33FEAA3A7354}" srcId="{34FB3723-4726-4FBC-8B74-8CBE38B70CD1}" destId="{05CD3AA5-CD11-4F9B-8D2E-2860C00AF8FF}" srcOrd="1" destOrd="0" parTransId="{20EF4CCC-33D6-44D4-A606-AD3548F313A9}" sibTransId="{E8FF8135-218C-4716-9EF9-398057E74AB8}"/>
    <dgm:cxn modelId="{14BFC43B-E2CE-4947-8423-17DBE76C5225}" type="presOf" srcId="{89AA3E77-015A-4E47-BD43-E709A1629028}" destId="{24BFA5E6-7E98-4F4A-ABB1-6BBC78233B65}" srcOrd="0" destOrd="0" presId="urn:microsoft.com/office/officeart/2005/8/layout/vList2"/>
    <dgm:cxn modelId="{87AED08C-2728-4B78-BE51-469305832794}" type="presOf" srcId="{05CD3AA5-CD11-4F9B-8D2E-2860C00AF8FF}" destId="{24BFA5E6-7E98-4F4A-ABB1-6BBC78233B65}" srcOrd="0" destOrd="1" presId="urn:microsoft.com/office/officeart/2005/8/layout/vList2"/>
    <dgm:cxn modelId="{7A0DEBA3-1684-45E5-AE12-6B6A89723CC2}" type="presOf" srcId="{FD33281D-0C51-4D6E-8403-4DCBCC23A4EC}" destId="{302C28CB-7766-4E85-ADC3-3FC2FD89FB7D}" srcOrd="0" destOrd="0" presId="urn:microsoft.com/office/officeart/2005/8/layout/vList2"/>
    <dgm:cxn modelId="{47148BB1-1D68-4E60-899D-064824F7D262}" type="presOf" srcId="{34FB3723-4726-4FBC-8B74-8CBE38B70CD1}" destId="{F5C976E7-6754-4F4C-A8E8-8C7CF62E0D92}" srcOrd="0" destOrd="0" presId="urn:microsoft.com/office/officeart/2005/8/layout/vList2"/>
    <dgm:cxn modelId="{0EFE92D3-3374-4341-BD06-AE14B4C84CC5}" srcId="{34FB3723-4726-4FBC-8B74-8CBE38B70CD1}" destId="{89AA3E77-015A-4E47-BD43-E709A1629028}" srcOrd="0" destOrd="0" parTransId="{8B6A3DF1-BB7D-4CDE-A3F1-D875CE6E57B6}" sibTransId="{4BCE05C6-8E9B-49EE-A84F-32D9705E3B8D}"/>
    <dgm:cxn modelId="{E118B76E-1D61-4E2E-A2C1-35CCFBF1FDC8}" type="presParOf" srcId="{302C28CB-7766-4E85-ADC3-3FC2FD89FB7D}" destId="{F5C976E7-6754-4F4C-A8E8-8C7CF62E0D92}" srcOrd="0" destOrd="0" presId="urn:microsoft.com/office/officeart/2005/8/layout/vList2"/>
    <dgm:cxn modelId="{64306B6C-3000-48D9-811B-3852AA5C6AC0}" type="presParOf" srcId="{302C28CB-7766-4E85-ADC3-3FC2FD89FB7D}" destId="{24BFA5E6-7E98-4F4A-ABB1-6BBC78233B65}" srcOrd="1" destOrd="0" presId="urn:microsoft.com/office/officeart/2005/8/layout/vList2"/>
  </dgm:cxnLst>
  <dgm:bg/>
  <dgm:whole>
    <a:ln>
      <a:solidFill>
        <a:schemeClr val="tx1"/>
      </a:solidFill>
      <a:prstDash val="dashDot"/>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3281D-0C51-4D6E-8403-4DCBCC23A4EC}" type="doc">
      <dgm:prSet loTypeId="urn:microsoft.com/office/officeart/2005/8/layout/vList2" loCatId="list" qsTypeId="urn:microsoft.com/office/officeart/2005/8/quickstyle/3d3" qsCatId="3D" csTypeId="urn:microsoft.com/office/officeart/2005/8/colors/accent6_2" csCatId="accent6" phldr="1"/>
      <dgm:spPr/>
      <dgm:t>
        <a:bodyPr/>
        <a:lstStyle/>
        <a:p>
          <a:endParaRPr lang="es-PE"/>
        </a:p>
      </dgm:t>
    </dgm:pt>
    <dgm:pt modelId="{34FB3723-4726-4FBC-8B74-8CBE38B70CD1}">
      <dgm:prSet phldrT="[Texto]" custT="1"/>
      <dgm:spPr>
        <a:solidFill>
          <a:srgbClr val="93F118"/>
        </a:solidFill>
      </dgm:spPr>
      <dgm:t>
        <a:bodyPr/>
        <a:lstStyle/>
        <a:p>
          <a:r>
            <a:rPr lang="es-ES" sz="2400" dirty="0">
              <a:solidFill>
                <a:srgbClr val="002060"/>
              </a:solidFill>
              <a:latin typeface="Book Antiqua" panose="02040602050305030304" pitchFamily="18" charset="0"/>
            </a:rPr>
            <a:t>Creación</a:t>
          </a:r>
          <a:endParaRPr lang="es-PE" sz="2400" dirty="0">
            <a:solidFill>
              <a:srgbClr val="002060"/>
            </a:solidFill>
            <a:latin typeface="Book Antiqua" panose="02040602050305030304" pitchFamily="18" charset="0"/>
          </a:endParaRPr>
        </a:p>
      </dgm:t>
    </dgm:pt>
    <dgm:pt modelId="{19FF01E3-2BED-455A-A56B-BC84C9459CE0}" type="parTrans" cxnId="{EA37D309-A94A-457C-824C-78D17A30A7AD}">
      <dgm:prSet/>
      <dgm:spPr/>
      <dgm:t>
        <a:bodyPr/>
        <a:lstStyle/>
        <a:p>
          <a:endParaRPr lang="es-PE">
            <a:latin typeface="Book Antiqua" panose="02040602050305030304" pitchFamily="18" charset="0"/>
          </a:endParaRPr>
        </a:p>
      </dgm:t>
    </dgm:pt>
    <dgm:pt modelId="{CF864465-8624-4536-BBF7-F23FBF43085F}" type="sibTrans" cxnId="{EA37D309-A94A-457C-824C-78D17A30A7AD}">
      <dgm:prSet/>
      <dgm:spPr/>
      <dgm:t>
        <a:bodyPr/>
        <a:lstStyle/>
        <a:p>
          <a:endParaRPr lang="es-PE">
            <a:latin typeface="Book Antiqua" panose="02040602050305030304" pitchFamily="18" charset="0"/>
          </a:endParaRPr>
        </a:p>
      </dgm:t>
    </dgm:pt>
    <dgm:pt modelId="{89AA3E77-015A-4E47-BD43-E709A1629028}">
      <dgm:prSet phldrT="[Texto]" custT="1"/>
      <dgm:spPr/>
      <dgm:t>
        <a:bodyPr/>
        <a:lstStyle/>
        <a:p>
          <a:pPr algn="just"/>
          <a:r>
            <a:rPr lang="es-PE" sz="2000">
              <a:latin typeface="Book Antiqua" panose="02040602050305030304" pitchFamily="18" charset="0"/>
            </a:rPr>
            <a:t>Fase Empatizar de la Metodología Design Thinking. </a:t>
          </a:r>
          <a:endParaRPr lang="es-PE" sz="2000" dirty="0">
            <a:latin typeface="Book Antiqua" panose="02040602050305030304" pitchFamily="18" charset="0"/>
          </a:endParaRPr>
        </a:p>
      </dgm:t>
    </dgm:pt>
    <dgm:pt modelId="{8B6A3DF1-BB7D-4CDE-A3F1-D875CE6E57B6}" type="parTrans" cxnId="{0EFE92D3-3374-4341-BD06-AE14B4C84CC5}">
      <dgm:prSet/>
      <dgm:spPr/>
      <dgm:t>
        <a:bodyPr/>
        <a:lstStyle/>
        <a:p>
          <a:endParaRPr lang="es-PE">
            <a:latin typeface="Book Antiqua" panose="02040602050305030304" pitchFamily="18" charset="0"/>
          </a:endParaRPr>
        </a:p>
      </dgm:t>
    </dgm:pt>
    <dgm:pt modelId="{4BCE05C6-8E9B-49EE-A84F-32D9705E3B8D}" type="sibTrans" cxnId="{0EFE92D3-3374-4341-BD06-AE14B4C84CC5}">
      <dgm:prSet/>
      <dgm:spPr/>
      <dgm:t>
        <a:bodyPr/>
        <a:lstStyle/>
        <a:p>
          <a:endParaRPr lang="es-PE">
            <a:latin typeface="Book Antiqua" panose="02040602050305030304" pitchFamily="18" charset="0"/>
          </a:endParaRPr>
        </a:p>
      </dgm:t>
    </dgm:pt>
    <dgm:pt modelId="{10F248C2-40B6-472F-9DF2-A7AF6BD08698}">
      <dgm:prSet phldrT="[Texto]" custT="1"/>
      <dgm:spPr/>
      <dgm:t>
        <a:bodyPr/>
        <a:lstStyle/>
        <a:p>
          <a:pPr algn="just"/>
          <a:r>
            <a:rPr lang="es-ES" sz="2000" dirty="0">
              <a:latin typeface="Book Antiqua" panose="02040602050305030304" pitchFamily="18" charset="0"/>
            </a:rPr>
            <a:t>Fase definir</a:t>
          </a:r>
          <a:endParaRPr lang="es-PE" sz="2000" dirty="0">
            <a:latin typeface="Book Antiqua" panose="02040602050305030304" pitchFamily="18" charset="0"/>
          </a:endParaRPr>
        </a:p>
      </dgm:t>
    </dgm:pt>
    <dgm:pt modelId="{7523C475-1CFB-4AFF-AE03-7D55878BDC67}" type="parTrans" cxnId="{EEC8D700-D7EF-4D4B-B117-5FB6DA00FE7A}">
      <dgm:prSet/>
      <dgm:spPr/>
      <dgm:t>
        <a:bodyPr/>
        <a:lstStyle/>
        <a:p>
          <a:endParaRPr lang="es-PE"/>
        </a:p>
      </dgm:t>
    </dgm:pt>
    <dgm:pt modelId="{6E87C63C-E710-4402-B97B-3D8E8D7EBCA9}" type="sibTrans" cxnId="{EEC8D700-D7EF-4D4B-B117-5FB6DA00FE7A}">
      <dgm:prSet/>
      <dgm:spPr/>
      <dgm:t>
        <a:bodyPr/>
        <a:lstStyle/>
        <a:p>
          <a:endParaRPr lang="es-PE"/>
        </a:p>
      </dgm:t>
    </dgm:pt>
    <dgm:pt modelId="{C7153722-03B5-406C-9994-7104E8A0471E}">
      <dgm:prSet phldrT="[Texto]" custT="1"/>
      <dgm:spPr/>
      <dgm:t>
        <a:bodyPr/>
        <a:lstStyle/>
        <a:p>
          <a:pPr algn="just"/>
          <a:r>
            <a:rPr lang="es-ES" sz="2000" dirty="0">
              <a:latin typeface="Book Antiqua" panose="02040602050305030304" pitchFamily="18" charset="0"/>
            </a:rPr>
            <a:t>Fase idear</a:t>
          </a:r>
          <a:endParaRPr lang="es-PE" sz="2000" dirty="0">
            <a:latin typeface="Book Antiqua" panose="02040602050305030304" pitchFamily="18" charset="0"/>
          </a:endParaRPr>
        </a:p>
      </dgm:t>
    </dgm:pt>
    <dgm:pt modelId="{E60FAD3C-74FA-4174-9156-D15CAD995316}" type="parTrans" cxnId="{D3628D88-BBBE-4D37-8A8F-B75482B33970}">
      <dgm:prSet/>
      <dgm:spPr/>
      <dgm:t>
        <a:bodyPr/>
        <a:lstStyle/>
        <a:p>
          <a:endParaRPr lang="es-PE"/>
        </a:p>
      </dgm:t>
    </dgm:pt>
    <dgm:pt modelId="{B67D0787-95F9-4A7A-9168-ABFE21DE14CA}" type="sibTrans" cxnId="{D3628D88-BBBE-4D37-8A8F-B75482B33970}">
      <dgm:prSet/>
      <dgm:spPr/>
      <dgm:t>
        <a:bodyPr/>
        <a:lstStyle/>
        <a:p>
          <a:endParaRPr lang="es-PE"/>
        </a:p>
      </dgm:t>
    </dgm:pt>
    <dgm:pt modelId="{E0CF5E7F-8796-40EE-8799-60DFE88C0C11}">
      <dgm:prSet phldrT="[Texto]" custT="1"/>
      <dgm:spPr/>
      <dgm:t>
        <a:bodyPr/>
        <a:lstStyle/>
        <a:p>
          <a:pPr algn="just"/>
          <a:r>
            <a:rPr lang="es-ES" sz="2000" dirty="0">
              <a:latin typeface="Book Antiqua" panose="02040602050305030304" pitchFamily="18" charset="0"/>
            </a:rPr>
            <a:t>Fase prototipar</a:t>
          </a:r>
          <a:endParaRPr lang="es-PE" sz="2000" dirty="0">
            <a:latin typeface="Book Antiqua" panose="02040602050305030304" pitchFamily="18" charset="0"/>
          </a:endParaRPr>
        </a:p>
      </dgm:t>
    </dgm:pt>
    <dgm:pt modelId="{74B78EE0-D444-4A2F-8625-13DE07EE5C3E}" type="parTrans" cxnId="{310E4E67-4B18-4A32-9794-20F833A17193}">
      <dgm:prSet/>
      <dgm:spPr/>
      <dgm:t>
        <a:bodyPr/>
        <a:lstStyle/>
        <a:p>
          <a:endParaRPr lang="es-PE"/>
        </a:p>
      </dgm:t>
    </dgm:pt>
    <dgm:pt modelId="{4845AD11-850D-41A3-8F42-5FF3E6A948EB}" type="sibTrans" cxnId="{310E4E67-4B18-4A32-9794-20F833A17193}">
      <dgm:prSet/>
      <dgm:spPr/>
      <dgm:t>
        <a:bodyPr/>
        <a:lstStyle/>
        <a:p>
          <a:endParaRPr lang="es-PE"/>
        </a:p>
      </dgm:t>
    </dgm:pt>
    <dgm:pt modelId="{8CD81F0F-85AA-43B5-940C-A1F2CF15AD3A}">
      <dgm:prSet phldrT="[Texto]" custT="1"/>
      <dgm:spPr/>
      <dgm:t>
        <a:bodyPr/>
        <a:lstStyle/>
        <a:p>
          <a:pPr algn="just"/>
          <a:r>
            <a:rPr lang="es-ES" sz="2000" dirty="0">
              <a:latin typeface="Book Antiqua" panose="02040602050305030304" pitchFamily="18" charset="0"/>
            </a:rPr>
            <a:t>Fase evaluar</a:t>
          </a:r>
          <a:endParaRPr lang="es-PE" sz="2000" dirty="0">
            <a:latin typeface="Book Antiqua" panose="02040602050305030304" pitchFamily="18" charset="0"/>
          </a:endParaRPr>
        </a:p>
      </dgm:t>
    </dgm:pt>
    <dgm:pt modelId="{3A852F66-7D8B-4FAD-899F-96B500C83F69}" type="parTrans" cxnId="{5815DEE4-7E8B-4F88-8EF9-7AF2DFF7EE1E}">
      <dgm:prSet/>
      <dgm:spPr/>
      <dgm:t>
        <a:bodyPr/>
        <a:lstStyle/>
        <a:p>
          <a:endParaRPr lang="es-PE"/>
        </a:p>
      </dgm:t>
    </dgm:pt>
    <dgm:pt modelId="{175F6172-46BD-47C4-B6E4-C1A8798FFD48}" type="sibTrans" cxnId="{5815DEE4-7E8B-4F88-8EF9-7AF2DFF7EE1E}">
      <dgm:prSet/>
      <dgm:spPr/>
      <dgm:t>
        <a:bodyPr/>
        <a:lstStyle/>
        <a:p>
          <a:endParaRPr lang="es-PE"/>
        </a:p>
      </dgm:t>
    </dgm:pt>
    <dgm:pt modelId="{D851C354-9BE1-4CF7-88AA-BDF9BD1ECB67}">
      <dgm:prSet phldrT="[Texto]" custT="1"/>
      <dgm:spPr/>
      <dgm:t>
        <a:bodyPr/>
        <a:lstStyle/>
        <a:p>
          <a:pPr algn="just"/>
          <a:r>
            <a:rPr lang="es-ES" sz="2000" dirty="0">
              <a:latin typeface="Book Antiqua" panose="02040602050305030304" pitchFamily="18" charset="0"/>
            </a:rPr>
            <a:t>Modelo de negocio Lean Canvas</a:t>
          </a:r>
          <a:endParaRPr lang="es-PE" sz="2000" dirty="0">
            <a:latin typeface="Book Antiqua" panose="02040602050305030304" pitchFamily="18" charset="0"/>
          </a:endParaRPr>
        </a:p>
      </dgm:t>
    </dgm:pt>
    <dgm:pt modelId="{2F9271A7-F5C6-4B0A-98EC-EF8393358709}" type="parTrans" cxnId="{37FB0890-B8C8-46AE-B9F1-119B0642CCC6}">
      <dgm:prSet/>
      <dgm:spPr/>
      <dgm:t>
        <a:bodyPr/>
        <a:lstStyle/>
        <a:p>
          <a:endParaRPr lang="es-PE"/>
        </a:p>
      </dgm:t>
    </dgm:pt>
    <dgm:pt modelId="{E88DD985-05A9-426D-A7B6-E38D9D3B0484}" type="sibTrans" cxnId="{37FB0890-B8C8-46AE-B9F1-119B0642CCC6}">
      <dgm:prSet/>
      <dgm:spPr/>
      <dgm:t>
        <a:bodyPr/>
        <a:lstStyle/>
        <a:p>
          <a:endParaRPr lang="es-PE"/>
        </a:p>
      </dgm:t>
    </dgm:pt>
    <dgm:pt modelId="{302C28CB-7766-4E85-ADC3-3FC2FD89FB7D}" type="pres">
      <dgm:prSet presAssocID="{FD33281D-0C51-4D6E-8403-4DCBCC23A4EC}" presName="linear" presStyleCnt="0">
        <dgm:presLayoutVars>
          <dgm:animLvl val="lvl"/>
          <dgm:resizeHandles val="exact"/>
        </dgm:presLayoutVars>
      </dgm:prSet>
      <dgm:spPr/>
    </dgm:pt>
    <dgm:pt modelId="{F5C976E7-6754-4F4C-A8E8-8C7CF62E0D92}" type="pres">
      <dgm:prSet presAssocID="{34FB3723-4726-4FBC-8B74-8CBE38B70CD1}" presName="parentText" presStyleLbl="node1" presStyleIdx="0" presStyleCnt="1" custScaleY="60150" custLinFactNeighborX="23" custLinFactNeighborY="-2965">
        <dgm:presLayoutVars>
          <dgm:chMax val="0"/>
          <dgm:bulletEnabled val="1"/>
        </dgm:presLayoutVars>
      </dgm:prSet>
      <dgm:spPr/>
    </dgm:pt>
    <dgm:pt modelId="{24BFA5E6-7E98-4F4A-ABB1-6BBC78233B65}" type="pres">
      <dgm:prSet presAssocID="{34FB3723-4726-4FBC-8B74-8CBE38B70CD1}" presName="childText" presStyleLbl="revTx" presStyleIdx="0" presStyleCnt="1">
        <dgm:presLayoutVars>
          <dgm:bulletEnabled val="1"/>
        </dgm:presLayoutVars>
      </dgm:prSet>
      <dgm:spPr/>
    </dgm:pt>
  </dgm:ptLst>
  <dgm:cxnLst>
    <dgm:cxn modelId="{EEC8D700-D7EF-4D4B-B117-5FB6DA00FE7A}" srcId="{34FB3723-4726-4FBC-8B74-8CBE38B70CD1}" destId="{10F248C2-40B6-472F-9DF2-A7AF6BD08698}" srcOrd="1" destOrd="0" parTransId="{7523C475-1CFB-4AFF-AE03-7D55878BDC67}" sibTransId="{6E87C63C-E710-4402-B97B-3D8E8D7EBCA9}"/>
    <dgm:cxn modelId="{EA37D309-A94A-457C-824C-78D17A30A7AD}" srcId="{FD33281D-0C51-4D6E-8403-4DCBCC23A4EC}" destId="{34FB3723-4726-4FBC-8B74-8CBE38B70CD1}" srcOrd="0" destOrd="0" parTransId="{19FF01E3-2BED-455A-A56B-BC84C9459CE0}" sibTransId="{CF864465-8624-4536-BBF7-F23FBF43085F}"/>
    <dgm:cxn modelId="{414A3B1E-B14F-4913-8D1A-8DD68EE27E4B}" type="presOf" srcId="{10F248C2-40B6-472F-9DF2-A7AF6BD08698}" destId="{24BFA5E6-7E98-4F4A-ABB1-6BBC78233B65}" srcOrd="0" destOrd="1" presId="urn:microsoft.com/office/officeart/2005/8/layout/vList2"/>
    <dgm:cxn modelId="{14BFC43B-E2CE-4947-8423-17DBE76C5225}" type="presOf" srcId="{89AA3E77-015A-4E47-BD43-E709A1629028}" destId="{24BFA5E6-7E98-4F4A-ABB1-6BBC78233B65}" srcOrd="0" destOrd="0" presId="urn:microsoft.com/office/officeart/2005/8/layout/vList2"/>
    <dgm:cxn modelId="{B77EE061-3237-4C3B-99D8-AF8AB94021B3}" type="presOf" srcId="{D851C354-9BE1-4CF7-88AA-BDF9BD1ECB67}" destId="{24BFA5E6-7E98-4F4A-ABB1-6BBC78233B65}" srcOrd="0" destOrd="5" presId="urn:microsoft.com/office/officeart/2005/8/layout/vList2"/>
    <dgm:cxn modelId="{310E4E67-4B18-4A32-9794-20F833A17193}" srcId="{34FB3723-4726-4FBC-8B74-8CBE38B70CD1}" destId="{E0CF5E7F-8796-40EE-8799-60DFE88C0C11}" srcOrd="3" destOrd="0" parTransId="{74B78EE0-D444-4A2F-8625-13DE07EE5C3E}" sibTransId="{4845AD11-850D-41A3-8F42-5FF3E6A948EB}"/>
    <dgm:cxn modelId="{22EF217B-354A-4374-B125-265BBDC46FC0}" type="presOf" srcId="{8CD81F0F-85AA-43B5-940C-A1F2CF15AD3A}" destId="{24BFA5E6-7E98-4F4A-ABB1-6BBC78233B65}" srcOrd="0" destOrd="4" presId="urn:microsoft.com/office/officeart/2005/8/layout/vList2"/>
    <dgm:cxn modelId="{D3628D88-BBBE-4D37-8A8F-B75482B33970}" srcId="{34FB3723-4726-4FBC-8B74-8CBE38B70CD1}" destId="{C7153722-03B5-406C-9994-7104E8A0471E}" srcOrd="2" destOrd="0" parTransId="{E60FAD3C-74FA-4174-9156-D15CAD995316}" sibTransId="{B67D0787-95F9-4A7A-9168-ABFE21DE14CA}"/>
    <dgm:cxn modelId="{37FB0890-B8C8-46AE-B9F1-119B0642CCC6}" srcId="{34FB3723-4726-4FBC-8B74-8CBE38B70CD1}" destId="{D851C354-9BE1-4CF7-88AA-BDF9BD1ECB67}" srcOrd="5" destOrd="0" parTransId="{2F9271A7-F5C6-4B0A-98EC-EF8393358709}" sibTransId="{E88DD985-05A9-426D-A7B6-E38D9D3B0484}"/>
    <dgm:cxn modelId="{B7711597-69BC-4D59-9D39-4E6A366561FA}" type="presOf" srcId="{C7153722-03B5-406C-9994-7104E8A0471E}" destId="{24BFA5E6-7E98-4F4A-ABB1-6BBC78233B65}" srcOrd="0" destOrd="2" presId="urn:microsoft.com/office/officeart/2005/8/layout/vList2"/>
    <dgm:cxn modelId="{7A0DEBA3-1684-45E5-AE12-6B6A89723CC2}" type="presOf" srcId="{FD33281D-0C51-4D6E-8403-4DCBCC23A4EC}" destId="{302C28CB-7766-4E85-ADC3-3FC2FD89FB7D}" srcOrd="0" destOrd="0" presId="urn:microsoft.com/office/officeart/2005/8/layout/vList2"/>
    <dgm:cxn modelId="{47148BB1-1D68-4E60-899D-064824F7D262}" type="presOf" srcId="{34FB3723-4726-4FBC-8B74-8CBE38B70CD1}" destId="{F5C976E7-6754-4F4C-A8E8-8C7CF62E0D92}" srcOrd="0" destOrd="0" presId="urn:microsoft.com/office/officeart/2005/8/layout/vList2"/>
    <dgm:cxn modelId="{0EFE92D3-3374-4341-BD06-AE14B4C84CC5}" srcId="{34FB3723-4726-4FBC-8B74-8CBE38B70CD1}" destId="{89AA3E77-015A-4E47-BD43-E709A1629028}" srcOrd="0" destOrd="0" parTransId="{8B6A3DF1-BB7D-4CDE-A3F1-D875CE6E57B6}" sibTransId="{4BCE05C6-8E9B-49EE-A84F-32D9705E3B8D}"/>
    <dgm:cxn modelId="{1D1D41DB-F8C4-4CFE-B72A-AC9473785E50}" type="presOf" srcId="{E0CF5E7F-8796-40EE-8799-60DFE88C0C11}" destId="{24BFA5E6-7E98-4F4A-ABB1-6BBC78233B65}" srcOrd="0" destOrd="3" presId="urn:microsoft.com/office/officeart/2005/8/layout/vList2"/>
    <dgm:cxn modelId="{5815DEE4-7E8B-4F88-8EF9-7AF2DFF7EE1E}" srcId="{34FB3723-4726-4FBC-8B74-8CBE38B70CD1}" destId="{8CD81F0F-85AA-43B5-940C-A1F2CF15AD3A}" srcOrd="4" destOrd="0" parTransId="{3A852F66-7D8B-4FAD-899F-96B500C83F69}" sibTransId="{175F6172-46BD-47C4-B6E4-C1A8798FFD48}"/>
    <dgm:cxn modelId="{E118B76E-1D61-4E2E-A2C1-35CCFBF1FDC8}" type="presParOf" srcId="{302C28CB-7766-4E85-ADC3-3FC2FD89FB7D}" destId="{F5C976E7-6754-4F4C-A8E8-8C7CF62E0D92}" srcOrd="0" destOrd="0" presId="urn:microsoft.com/office/officeart/2005/8/layout/vList2"/>
    <dgm:cxn modelId="{64306B6C-3000-48D9-811B-3852AA5C6AC0}" type="presParOf" srcId="{302C28CB-7766-4E85-ADC3-3FC2FD89FB7D}" destId="{24BFA5E6-7E98-4F4A-ABB1-6BBC78233B65}" srcOrd="1" destOrd="0" presId="urn:microsoft.com/office/officeart/2005/8/layout/vList2"/>
  </dgm:cxnLst>
  <dgm:bg/>
  <dgm:whole>
    <a:ln>
      <a:solidFill>
        <a:schemeClr val="tx1"/>
      </a:solidFill>
      <a:prstDash val="dash"/>
    </a:ln>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3281D-0C51-4D6E-8403-4DCBCC23A4EC}"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es-PE"/>
        </a:p>
      </dgm:t>
    </dgm:pt>
    <dgm:pt modelId="{34FB3723-4726-4FBC-8B74-8CBE38B70CD1}">
      <dgm:prSet phldrT="[Texto]" custT="1"/>
      <dgm:spPr>
        <a:solidFill>
          <a:srgbClr val="30E744"/>
        </a:solidFill>
        <a:ln>
          <a:solidFill>
            <a:schemeClr val="tx1"/>
          </a:solidFill>
        </a:ln>
      </dgm:spPr>
      <dgm:t>
        <a:bodyPr/>
        <a:lstStyle/>
        <a:p>
          <a:r>
            <a:rPr lang="es-ES" sz="2400" dirty="0">
              <a:solidFill>
                <a:srgbClr val="002060"/>
              </a:solidFill>
              <a:latin typeface="Book Antiqua" panose="02040602050305030304" pitchFamily="18" charset="0"/>
            </a:rPr>
            <a:t>Planificación</a:t>
          </a:r>
          <a:endParaRPr lang="es-PE" sz="2400" dirty="0">
            <a:solidFill>
              <a:srgbClr val="002060"/>
            </a:solidFill>
            <a:latin typeface="Book Antiqua" panose="02040602050305030304" pitchFamily="18" charset="0"/>
          </a:endParaRPr>
        </a:p>
      </dgm:t>
    </dgm:pt>
    <dgm:pt modelId="{19FF01E3-2BED-455A-A56B-BC84C9459CE0}" type="parTrans" cxnId="{EA37D309-A94A-457C-824C-78D17A30A7AD}">
      <dgm:prSet/>
      <dgm:spPr/>
      <dgm:t>
        <a:bodyPr/>
        <a:lstStyle/>
        <a:p>
          <a:endParaRPr lang="es-PE">
            <a:latin typeface="Book Antiqua" panose="02040602050305030304" pitchFamily="18" charset="0"/>
          </a:endParaRPr>
        </a:p>
      </dgm:t>
    </dgm:pt>
    <dgm:pt modelId="{CF864465-8624-4536-BBF7-F23FBF43085F}" type="sibTrans" cxnId="{EA37D309-A94A-457C-824C-78D17A30A7AD}">
      <dgm:prSet/>
      <dgm:spPr/>
      <dgm:t>
        <a:bodyPr/>
        <a:lstStyle/>
        <a:p>
          <a:endParaRPr lang="es-PE">
            <a:latin typeface="Book Antiqua" panose="02040602050305030304" pitchFamily="18" charset="0"/>
          </a:endParaRPr>
        </a:p>
      </dgm:t>
    </dgm:pt>
    <dgm:pt modelId="{89AA3E77-015A-4E47-BD43-E709A1629028}">
      <dgm:prSet phldrT="[Texto]" custT="1"/>
      <dgm:spPr/>
      <dgm:t>
        <a:bodyPr/>
        <a:lstStyle/>
        <a:p>
          <a:pPr algn="just"/>
          <a:r>
            <a:rPr lang="es-PE" sz="2000" kern="1200" dirty="0">
              <a:latin typeface="Book Antiqua" panose="02040602050305030304" pitchFamily="18" charset="0"/>
              <a:ea typeface="+mn-ea"/>
              <a:cs typeface="+mn-cs"/>
            </a:rPr>
            <a:t>Planifica las actividades, utilizando el diagrama de Gantt</a:t>
          </a:r>
        </a:p>
      </dgm:t>
    </dgm:pt>
    <dgm:pt modelId="{8B6A3DF1-BB7D-4CDE-A3F1-D875CE6E57B6}" type="parTrans" cxnId="{0EFE92D3-3374-4341-BD06-AE14B4C84CC5}">
      <dgm:prSet/>
      <dgm:spPr/>
      <dgm:t>
        <a:bodyPr/>
        <a:lstStyle/>
        <a:p>
          <a:endParaRPr lang="es-PE">
            <a:latin typeface="Book Antiqua" panose="02040602050305030304" pitchFamily="18" charset="0"/>
          </a:endParaRPr>
        </a:p>
      </dgm:t>
    </dgm:pt>
    <dgm:pt modelId="{4BCE05C6-8E9B-49EE-A84F-32D9705E3B8D}" type="sibTrans" cxnId="{0EFE92D3-3374-4341-BD06-AE14B4C84CC5}">
      <dgm:prSet/>
      <dgm:spPr/>
      <dgm:t>
        <a:bodyPr/>
        <a:lstStyle/>
        <a:p>
          <a:endParaRPr lang="es-PE">
            <a:latin typeface="Book Antiqua" panose="02040602050305030304" pitchFamily="18" charset="0"/>
          </a:endParaRPr>
        </a:p>
      </dgm:t>
    </dgm:pt>
    <dgm:pt modelId="{302C28CB-7766-4E85-ADC3-3FC2FD89FB7D}" type="pres">
      <dgm:prSet presAssocID="{FD33281D-0C51-4D6E-8403-4DCBCC23A4EC}" presName="linear" presStyleCnt="0">
        <dgm:presLayoutVars>
          <dgm:animLvl val="lvl"/>
          <dgm:resizeHandles val="exact"/>
        </dgm:presLayoutVars>
      </dgm:prSet>
      <dgm:spPr/>
    </dgm:pt>
    <dgm:pt modelId="{F5C976E7-6754-4F4C-A8E8-8C7CF62E0D92}" type="pres">
      <dgm:prSet presAssocID="{34FB3723-4726-4FBC-8B74-8CBE38B70CD1}" presName="parentText" presStyleLbl="node1" presStyleIdx="0" presStyleCnt="1" custScaleY="60150" custLinFactNeighborX="348" custLinFactNeighborY="-15945">
        <dgm:presLayoutVars>
          <dgm:chMax val="0"/>
          <dgm:bulletEnabled val="1"/>
        </dgm:presLayoutVars>
      </dgm:prSet>
      <dgm:spPr/>
    </dgm:pt>
    <dgm:pt modelId="{24BFA5E6-7E98-4F4A-ABB1-6BBC78233B65}" type="pres">
      <dgm:prSet presAssocID="{34FB3723-4726-4FBC-8B74-8CBE38B70CD1}" presName="childText" presStyleLbl="revTx" presStyleIdx="0" presStyleCnt="1">
        <dgm:presLayoutVars>
          <dgm:bulletEnabled val="1"/>
        </dgm:presLayoutVars>
      </dgm:prSet>
      <dgm:spPr/>
    </dgm:pt>
  </dgm:ptLst>
  <dgm:cxnLst>
    <dgm:cxn modelId="{EA37D309-A94A-457C-824C-78D17A30A7AD}" srcId="{FD33281D-0C51-4D6E-8403-4DCBCC23A4EC}" destId="{34FB3723-4726-4FBC-8B74-8CBE38B70CD1}" srcOrd="0" destOrd="0" parTransId="{19FF01E3-2BED-455A-A56B-BC84C9459CE0}" sibTransId="{CF864465-8624-4536-BBF7-F23FBF43085F}"/>
    <dgm:cxn modelId="{14BFC43B-E2CE-4947-8423-17DBE76C5225}" type="presOf" srcId="{89AA3E77-015A-4E47-BD43-E709A1629028}" destId="{24BFA5E6-7E98-4F4A-ABB1-6BBC78233B65}" srcOrd="0" destOrd="0" presId="urn:microsoft.com/office/officeart/2005/8/layout/vList2"/>
    <dgm:cxn modelId="{7A0DEBA3-1684-45E5-AE12-6B6A89723CC2}" type="presOf" srcId="{FD33281D-0C51-4D6E-8403-4DCBCC23A4EC}" destId="{302C28CB-7766-4E85-ADC3-3FC2FD89FB7D}" srcOrd="0" destOrd="0" presId="urn:microsoft.com/office/officeart/2005/8/layout/vList2"/>
    <dgm:cxn modelId="{47148BB1-1D68-4E60-899D-064824F7D262}" type="presOf" srcId="{34FB3723-4726-4FBC-8B74-8CBE38B70CD1}" destId="{F5C976E7-6754-4F4C-A8E8-8C7CF62E0D92}" srcOrd="0" destOrd="0" presId="urn:microsoft.com/office/officeart/2005/8/layout/vList2"/>
    <dgm:cxn modelId="{0EFE92D3-3374-4341-BD06-AE14B4C84CC5}" srcId="{34FB3723-4726-4FBC-8B74-8CBE38B70CD1}" destId="{89AA3E77-015A-4E47-BD43-E709A1629028}" srcOrd="0" destOrd="0" parTransId="{8B6A3DF1-BB7D-4CDE-A3F1-D875CE6E57B6}" sibTransId="{4BCE05C6-8E9B-49EE-A84F-32D9705E3B8D}"/>
    <dgm:cxn modelId="{E118B76E-1D61-4E2E-A2C1-35CCFBF1FDC8}" type="presParOf" srcId="{302C28CB-7766-4E85-ADC3-3FC2FD89FB7D}" destId="{F5C976E7-6754-4F4C-A8E8-8C7CF62E0D92}" srcOrd="0" destOrd="0" presId="urn:microsoft.com/office/officeart/2005/8/layout/vList2"/>
    <dgm:cxn modelId="{64306B6C-3000-48D9-811B-3852AA5C6AC0}" type="presParOf" srcId="{302C28CB-7766-4E85-ADC3-3FC2FD89FB7D}" destId="{24BFA5E6-7E98-4F4A-ABB1-6BBC78233B65}" srcOrd="1" destOrd="0" presId="urn:microsoft.com/office/officeart/2005/8/layout/vList2"/>
  </dgm:cxnLst>
  <dgm:bg/>
  <dgm:whole>
    <a:ln>
      <a:solidFill>
        <a:schemeClr val="tx1"/>
      </a:solidFill>
      <a:prstDash val="dashDot"/>
    </a:ln>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3281D-0C51-4D6E-8403-4DCBCC23A4EC}" type="doc">
      <dgm:prSet loTypeId="urn:microsoft.com/office/officeart/2005/8/layout/vList2" loCatId="list" qsTypeId="urn:microsoft.com/office/officeart/2005/8/quickstyle/3d2" qsCatId="3D" csTypeId="urn:microsoft.com/office/officeart/2005/8/colors/colorful4" csCatId="colorful" phldr="1"/>
      <dgm:spPr/>
      <dgm:t>
        <a:bodyPr/>
        <a:lstStyle/>
        <a:p>
          <a:endParaRPr lang="es-PE"/>
        </a:p>
      </dgm:t>
    </dgm:pt>
    <dgm:pt modelId="{34FB3723-4726-4FBC-8B74-8CBE38B70CD1}">
      <dgm:prSet phldrT="[Texto]" custT="1"/>
      <dgm:spPr>
        <a:solidFill>
          <a:srgbClr val="46DDBD"/>
        </a:solidFill>
        <a:ln>
          <a:solidFill>
            <a:schemeClr val="tx1"/>
          </a:solidFill>
        </a:ln>
      </dgm:spPr>
      <dgm:t>
        <a:bodyPr/>
        <a:lstStyle/>
        <a:p>
          <a:r>
            <a:rPr lang="es-ES" sz="2400" b="1" dirty="0">
              <a:solidFill>
                <a:srgbClr val="002060"/>
              </a:solidFill>
              <a:latin typeface="Book Antiqua" panose="02040602050305030304" pitchFamily="18" charset="0"/>
            </a:rPr>
            <a:t>Ejecución</a:t>
          </a:r>
          <a:endParaRPr lang="es-PE" sz="2400" b="1" dirty="0">
            <a:solidFill>
              <a:srgbClr val="002060"/>
            </a:solidFill>
            <a:latin typeface="Book Antiqua" panose="02040602050305030304" pitchFamily="18" charset="0"/>
          </a:endParaRPr>
        </a:p>
      </dgm:t>
    </dgm:pt>
    <dgm:pt modelId="{19FF01E3-2BED-455A-A56B-BC84C9459CE0}" type="parTrans" cxnId="{EA37D309-A94A-457C-824C-78D17A30A7AD}">
      <dgm:prSet/>
      <dgm:spPr/>
      <dgm:t>
        <a:bodyPr/>
        <a:lstStyle/>
        <a:p>
          <a:endParaRPr lang="es-PE">
            <a:latin typeface="Book Antiqua" panose="02040602050305030304" pitchFamily="18" charset="0"/>
          </a:endParaRPr>
        </a:p>
      </dgm:t>
    </dgm:pt>
    <dgm:pt modelId="{CF864465-8624-4536-BBF7-F23FBF43085F}" type="sibTrans" cxnId="{EA37D309-A94A-457C-824C-78D17A30A7AD}">
      <dgm:prSet/>
      <dgm:spPr/>
      <dgm:t>
        <a:bodyPr/>
        <a:lstStyle/>
        <a:p>
          <a:endParaRPr lang="es-PE">
            <a:latin typeface="Book Antiqua" panose="02040602050305030304" pitchFamily="18" charset="0"/>
          </a:endParaRPr>
        </a:p>
      </dgm:t>
    </dgm:pt>
    <dgm:pt modelId="{89AA3E77-015A-4E47-BD43-E709A1629028}">
      <dgm:prSet phldrT="[Texto]" custT="1"/>
      <dgm:spPr/>
      <dgm:t>
        <a:bodyPr/>
        <a:lstStyle/>
        <a:p>
          <a:pPr algn="just"/>
          <a:r>
            <a:rPr lang="es-PE" sz="2000" dirty="0">
              <a:latin typeface="Book Antiqua" panose="02040602050305030304" pitchFamily="18" charset="0"/>
            </a:rPr>
            <a:t>Ejecuta lo planificado en el diagrama de Gantt</a:t>
          </a:r>
        </a:p>
      </dgm:t>
    </dgm:pt>
    <dgm:pt modelId="{8B6A3DF1-BB7D-4CDE-A3F1-D875CE6E57B6}" type="parTrans" cxnId="{0EFE92D3-3374-4341-BD06-AE14B4C84CC5}">
      <dgm:prSet/>
      <dgm:spPr/>
      <dgm:t>
        <a:bodyPr/>
        <a:lstStyle/>
        <a:p>
          <a:endParaRPr lang="es-PE">
            <a:latin typeface="Book Antiqua" panose="02040602050305030304" pitchFamily="18" charset="0"/>
          </a:endParaRPr>
        </a:p>
      </dgm:t>
    </dgm:pt>
    <dgm:pt modelId="{4BCE05C6-8E9B-49EE-A84F-32D9705E3B8D}" type="sibTrans" cxnId="{0EFE92D3-3374-4341-BD06-AE14B4C84CC5}">
      <dgm:prSet/>
      <dgm:spPr/>
      <dgm:t>
        <a:bodyPr/>
        <a:lstStyle/>
        <a:p>
          <a:endParaRPr lang="es-PE">
            <a:latin typeface="Book Antiqua" panose="02040602050305030304" pitchFamily="18" charset="0"/>
          </a:endParaRPr>
        </a:p>
      </dgm:t>
    </dgm:pt>
    <dgm:pt modelId="{302C28CB-7766-4E85-ADC3-3FC2FD89FB7D}" type="pres">
      <dgm:prSet presAssocID="{FD33281D-0C51-4D6E-8403-4DCBCC23A4EC}" presName="linear" presStyleCnt="0">
        <dgm:presLayoutVars>
          <dgm:animLvl val="lvl"/>
          <dgm:resizeHandles val="exact"/>
        </dgm:presLayoutVars>
      </dgm:prSet>
      <dgm:spPr/>
    </dgm:pt>
    <dgm:pt modelId="{F5C976E7-6754-4F4C-A8E8-8C7CF62E0D92}" type="pres">
      <dgm:prSet presAssocID="{34FB3723-4726-4FBC-8B74-8CBE38B70CD1}" presName="parentText" presStyleLbl="node1" presStyleIdx="0" presStyleCnt="1" custScaleY="64723" custLinFactNeighborX="-527" custLinFactNeighborY="-323">
        <dgm:presLayoutVars>
          <dgm:chMax val="0"/>
          <dgm:bulletEnabled val="1"/>
        </dgm:presLayoutVars>
      </dgm:prSet>
      <dgm:spPr/>
    </dgm:pt>
    <dgm:pt modelId="{24BFA5E6-7E98-4F4A-ABB1-6BBC78233B65}" type="pres">
      <dgm:prSet presAssocID="{34FB3723-4726-4FBC-8B74-8CBE38B70CD1}" presName="childText" presStyleLbl="revTx" presStyleIdx="0" presStyleCnt="1">
        <dgm:presLayoutVars>
          <dgm:bulletEnabled val="1"/>
        </dgm:presLayoutVars>
      </dgm:prSet>
      <dgm:spPr/>
    </dgm:pt>
  </dgm:ptLst>
  <dgm:cxnLst>
    <dgm:cxn modelId="{EA37D309-A94A-457C-824C-78D17A30A7AD}" srcId="{FD33281D-0C51-4D6E-8403-4DCBCC23A4EC}" destId="{34FB3723-4726-4FBC-8B74-8CBE38B70CD1}" srcOrd="0" destOrd="0" parTransId="{19FF01E3-2BED-455A-A56B-BC84C9459CE0}" sibTransId="{CF864465-8624-4536-BBF7-F23FBF43085F}"/>
    <dgm:cxn modelId="{14BFC43B-E2CE-4947-8423-17DBE76C5225}" type="presOf" srcId="{89AA3E77-015A-4E47-BD43-E709A1629028}" destId="{24BFA5E6-7E98-4F4A-ABB1-6BBC78233B65}" srcOrd="0" destOrd="0" presId="urn:microsoft.com/office/officeart/2005/8/layout/vList2"/>
    <dgm:cxn modelId="{7A0DEBA3-1684-45E5-AE12-6B6A89723CC2}" type="presOf" srcId="{FD33281D-0C51-4D6E-8403-4DCBCC23A4EC}" destId="{302C28CB-7766-4E85-ADC3-3FC2FD89FB7D}" srcOrd="0" destOrd="0" presId="urn:microsoft.com/office/officeart/2005/8/layout/vList2"/>
    <dgm:cxn modelId="{47148BB1-1D68-4E60-899D-064824F7D262}" type="presOf" srcId="{34FB3723-4726-4FBC-8B74-8CBE38B70CD1}" destId="{F5C976E7-6754-4F4C-A8E8-8C7CF62E0D92}" srcOrd="0" destOrd="0" presId="urn:microsoft.com/office/officeart/2005/8/layout/vList2"/>
    <dgm:cxn modelId="{0EFE92D3-3374-4341-BD06-AE14B4C84CC5}" srcId="{34FB3723-4726-4FBC-8B74-8CBE38B70CD1}" destId="{89AA3E77-015A-4E47-BD43-E709A1629028}" srcOrd="0" destOrd="0" parTransId="{8B6A3DF1-BB7D-4CDE-A3F1-D875CE6E57B6}" sibTransId="{4BCE05C6-8E9B-49EE-A84F-32D9705E3B8D}"/>
    <dgm:cxn modelId="{E118B76E-1D61-4E2E-A2C1-35CCFBF1FDC8}" type="presParOf" srcId="{302C28CB-7766-4E85-ADC3-3FC2FD89FB7D}" destId="{F5C976E7-6754-4F4C-A8E8-8C7CF62E0D92}" srcOrd="0" destOrd="0" presId="urn:microsoft.com/office/officeart/2005/8/layout/vList2"/>
    <dgm:cxn modelId="{64306B6C-3000-48D9-811B-3852AA5C6AC0}" type="presParOf" srcId="{302C28CB-7766-4E85-ADC3-3FC2FD89FB7D}" destId="{24BFA5E6-7E98-4F4A-ABB1-6BBC78233B65}" srcOrd="1"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33281D-0C51-4D6E-8403-4DCBCC23A4EC}" type="doc">
      <dgm:prSet loTypeId="urn:microsoft.com/office/officeart/2005/8/layout/vList2" loCatId="list" qsTypeId="urn:microsoft.com/office/officeart/2005/8/quickstyle/3d2" qsCatId="3D" csTypeId="urn:microsoft.com/office/officeart/2005/8/colors/colorful4" csCatId="colorful" phldr="1"/>
      <dgm:spPr/>
      <dgm:t>
        <a:bodyPr/>
        <a:lstStyle/>
        <a:p>
          <a:endParaRPr lang="es-PE"/>
        </a:p>
      </dgm:t>
    </dgm:pt>
    <dgm:pt modelId="{34FB3723-4726-4FBC-8B74-8CBE38B70CD1}">
      <dgm:prSet phldrT="[Texto]" custT="1"/>
      <dgm:spPr>
        <a:solidFill>
          <a:srgbClr val="5A99D3"/>
        </a:solidFill>
        <a:ln>
          <a:solidFill>
            <a:schemeClr val="tx1"/>
          </a:solidFill>
        </a:ln>
      </dgm:spPr>
      <dgm:t>
        <a:bodyPr/>
        <a:lstStyle/>
        <a:p>
          <a:r>
            <a:rPr lang="es-ES" sz="2400" b="1" dirty="0">
              <a:solidFill>
                <a:srgbClr val="002060"/>
              </a:solidFill>
              <a:latin typeface="Book Antiqua" panose="02040602050305030304" pitchFamily="18" charset="0"/>
            </a:rPr>
            <a:t>Evaluación</a:t>
          </a:r>
          <a:endParaRPr lang="es-PE" sz="2400" b="1" dirty="0">
            <a:solidFill>
              <a:srgbClr val="002060"/>
            </a:solidFill>
            <a:latin typeface="Book Antiqua" panose="02040602050305030304" pitchFamily="18" charset="0"/>
          </a:endParaRPr>
        </a:p>
      </dgm:t>
    </dgm:pt>
    <dgm:pt modelId="{19FF01E3-2BED-455A-A56B-BC84C9459CE0}" type="parTrans" cxnId="{EA37D309-A94A-457C-824C-78D17A30A7AD}">
      <dgm:prSet/>
      <dgm:spPr/>
      <dgm:t>
        <a:bodyPr/>
        <a:lstStyle/>
        <a:p>
          <a:endParaRPr lang="es-PE">
            <a:latin typeface="Book Antiqua" panose="02040602050305030304" pitchFamily="18" charset="0"/>
          </a:endParaRPr>
        </a:p>
      </dgm:t>
    </dgm:pt>
    <dgm:pt modelId="{CF864465-8624-4536-BBF7-F23FBF43085F}" type="sibTrans" cxnId="{EA37D309-A94A-457C-824C-78D17A30A7AD}">
      <dgm:prSet/>
      <dgm:spPr/>
      <dgm:t>
        <a:bodyPr/>
        <a:lstStyle/>
        <a:p>
          <a:endParaRPr lang="es-PE">
            <a:latin typeface="Book Antiqua" panose="02040602050305030304" pitchFamily="18" charset="0"/>
          </a:endParaRPr>
        </a:p>
      </dgm:t>
    </dgm:pt>
    <dgm:pt modelId="{89AA3E77-015A-4E47-BD43-E709A1629028}">
      <dgm:prSet phldrT="[Texto]" custT="1"/>
      <dgm:spPr/>
      <dgm:t>
        <a:bodyPr/>
        <a:lstStyle/>
        <a:p>
          <a:pPr algn="just"/>
          <a:r>
            <a:rPr lang="es-PE" sz="2000" dirty="0">
              <a:latin typeface="Book Antiqua" panose="02040602050305030304" pitchFamily="18" charset="0"/>
            </a:rPr>
            <a:t>Evalúa el proyecto de emprendimiento realizado</a:t>
          </a:r>
        </a:p>
      </dgm:t>
    </dgm:pt>
    <dgm:pt modelId="{8B6A3DF1-BB7D-4CDE-A3F1-D875CE6E57B6}" type="parTrans" cxnId="{0EFE92D3-3374-4341-BD06-AE14B4C84CC5}">
      <dgm:prSet/>
      <dgm:spPr/>
      <dgm:t>
        <a:bodyPr/>
        <a:lstStyle/>
        <a:p>
          <a:endParaRPr lang="es-PE">
            <a:latin typeface="Book Antiqua" panose="02040602050305030304" pitchFamily="18" charset="0"/>
          </a:endParaRPr>
        </a:p>
      </dgm:t>
    </dgm:pt>
    <dgm:pt modelId="{4BCE05C6-8E9B-49EE-A84F-32D9705E3B8D}" type="sibTrans" cxnId="{0EFE92D3-3374-4341-BD06-AE14B4C84CC5}">
      <dgm:prSet/>
      <dgm:spPr/>
      <dgm:t>
        <a:bodyPr/>
        <a:lstStyle/>
        <a:p>
          <a:endParaRPr lang="es-PE">
            <a:latin typeface="Book Antiqua" panose="02040602050305030304" pitchFamily="18" charset="0"/>
          </a:endParaRPr>
        </a:p>
      </dgm:t>
    </dgm:pt>
    <dgm:pt modelId="{302C28CB-7766-4E85-ADC3-3FC2FD89FB7D}" type="pres">
      <dgm:prSet presAssocID="{FD33281D-0C51-4D6E-8403-4DCBCC23A4EC}" presName="linear" presStyleCnt="0">
        <dgm:presLayoutVars>
          <dgm:animLvl val="lvl"/>
          <dgm:resizeHandles val="exact"/>
        </dgm:presLayoutVars>
      </dgm:prSet>
      <dgm:spPr/>
    </dgm:pt>
    <dgm:pt modelId="{F5C976E7-6754-4F4C-A8E8-8C7CF62E0D92}" type="pres">
      <dgm:prSet presAssocID="{34FB3723-4726-4FBC-8B74-8CBE38B70CD1}" presName="parentText" presStyleLbl="node1" presStyleIdx="0" presStyleCnt="1" custScaleY="64723" custLinFactNeighborY="-2666">
        <dgm:presLayoutVars>
          <dgm:chMax val="0"/>
          <dgm:bulletEnabled val="1"/>
        </dgm:presLayoutVars>
      </dgm:prSet>
      <dgm:spPr/>
    </dgm:pt>
    <dgm:pt modelId="{24BFA5E6-7E98-4F4A-ABB1-6BBC78233B65}" type="pres">
      <dgm:prSet presAssocID="{34FB3723-4726-4FBC-8B74-8CBE38B70CD1}" presName="childText" presStyleLbl="revTx" presStyleIdx="0" presStyleCnt="1">
        <dgm:presLayoutVars>
          <dgm:bulletEnabled val="1"/>
        </dgm:presLayoutVars>
      </dgm:prSet>
      <dgm:spPr/>
    </dgm:pt>
  </dgm:ptLst>
  <dgm:cxnLst>
    <dgm:cxn modelId="{EA37D309-A94A-457C-824C-78D17A30A7AD}" srcId="{FD33281D-0C51-4D6E-8403-4DCBCC23A4EC}" destId="{34FB3723-4726-4FBC-8B74-8CBE38B70CD1}" srcOrd="0" destOrd="0" parTransId="{19FF01E3-2BED-455A-A56B-BC84C9459CE0}" sibTransId="{CF864465-8624-4536-BBF7-F23FBF43085F}"/>
    <dgm:cxn modelId="{14BFC43B-E2CE-4947-8423-17DBE76C5225}" type="presOf" srcId="{89AA3E77-015A-4E47-BD43-E709A1629028}" destId="{24BFA5E6-7E98-4F4A-ABB1-6BBC78233B65}" srcOrd="0" destOrd="0" presId="urn:microsoft.com/office/officeart/2005/8/layout/vList2"/>
    <dgm:cxn modelId="{7A0DEBA3-1684-45E5-AE12-6B6A89723CC2}" type="presOf" srcId="{FD33281D-0C51-4D6E-8403-4DCBCC23A4EC}" destId="{302C28CB-7766-4E85-ADC3-3FC2FD89FB7D}" srcOrd="0" destOrd="0" presId="urn:microsoft.com/office/officeart/2005/8/layout/vList2"/>
    <dgm:cxn modelId="{47148BB1-1D68-4E60-899D-064824F7D262}" type="presOf" srcId="{34FB3723-4726-4FBC-8B74-8CBE38B70CD1}" destId="{F5C976E7-6754-4F4C-A8E8-8C7CF62E0D92}" srcOrd="0" destOrd="0" presId="urn:microsoft.com/office/officeart/2005/8/layout/vList2"/>
    <dgm:cxn modelId="{0EFE92D3-3374-4341-BD06-AE14B4C84CC5}" srcId="{34FB3723-4726-4FBC-8B74-8CBE38B70CD1}" destId="{89AA3E77-015A-4E47-BD43-E709A1629028}" srcOrd="0" destOrd="0" parTransId="{8B6A3DF1-BB7D-4CDE-A3F1-D875CE6E57B6}" sibTransId="{4BCE05C6-8E9B-49EE-A84F-32D9705E3B8D}"/>
    <dgm:cxn modelId="{E118B76E-1D61-4E2E-A2C1-35CCFBF1FDC8}" type="presParOf" srcId="{302C28CB-7766-4E85-ADC3-3FC2FD89FB7D}" destId="{F5C976E7-6754-4F4C-A8E8-8C7CF62E0D92}" srcOrd="0" destOrd="0" presId="urn:microsoft.com/office/officeart/2005/8/layout/vList2"/>
    <dgm:cxn modelId="{64306B6C-3000-48D9-811B-3852AA5C6AC0}" type="presParOf" srcId="{302C28CB-7766-4E85-ADC3-3FC2FD89FB7D}" destId="{24BFA5E6-7E98-4F4A-ABB1-6BBC78233B65}" srcOrd="1" destOrd="0" presId="urn:microsoft.com/office/officeart/2005/8/layout/vList2"/>
  </dgm:cxnLst>
  <dgm:bg/>
  <dgm:whole>
    <a:ln>
      <a:solidFill>
        <a:schemeClr val="bg1"/>
      </a:solidFill>
    </a:ln>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A3EA0-55A1-4F11-8B54-1C766EA72464}">
      <dsp:nvSpPr>
        <dsp:cNvPr id="0" name=""/>
        <dsp:cNvSpPr/>
      </dsp:nvSpPr>
      <dsp:spPr>
        <a:xfrm>
          <a:off x="813708" y="0"/>
          <a:ext cx="8416051" cy="4708135"/>
        </a:xfrm>
        <a:prstGeom prst="rightArrow">
          <a:avLst/>
        </a:prstGeom>
        <a:solidFill>
          <a:schemeClr val="accent4">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7C0F7AC-3B34-4762-8E79-573D3DEE9873}">
      <dsp:nvSpPr>
        <dsp:cNvPr id="0" name=""/>
        <dsp:cNvSpPr/>
      </dsp:nvSpPr>
      <dsp:spPr>
        <a:xfrm>
          <a:off x="6058" y="1412440"/>
          <a:ext cx="1830465" cy="1883254"/>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1" kern="1200"/>
            <a:t>Preparación</a:t>
          </a:r>
          <a:endParaRPr lang="es-PE" sz="2300" b="1" kern="1200" dirty="0"/>
        </a:p>
      </dsp:txBody>
      <dsp:txXfrm>
        <a:off x="95414" y="1501796"/>
        <a:ext cx="1651753" cy="1704542"/>
      </dsp:txXfrm>
    </dsp:sp>
    <dsp:sp modelId="{7B36D21F-4BF2-400B-A8D6-3F948AFD53BA}">
      <dsp:nvSpPr>
        <dsp:cNvPr id="0" name=""/>
        <dsp:cNvSpPr/>
      </dsp:nvSpPr>
      <dsp:spPr>
        <a:xfrm>
          <a:off x="2020721" y="1412440"/>
          <a:ext cx="1830465" cy="1883254"/>
        </a:xfrm>
        <a:prstGeom prst="roundRect">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a:latin typeface="Calibri" panose="020F0502020204030204"/>
              <a:ea typeface="+mn-ea"/>
              <a:cs typeface="+mn-cs"/>
            </a:rPr>
            <a:t>Creación</a:t>
          </a:r>
          <a:endParaRPr lang="es-PE" sz="2200" b="1" kern="1200" dirty="0">
            <a:latin typeface="Calibri" panose="020F0502020204030204"/>
            <a:ea typeface="+mn-ea"/>
            <a:cs typeface="+mn-cs"/>
          </a:endParaRPr>
        </a:p>
      </dsp:txBody>
      <dsp:txXfrm>
        <a:off x="2110077" y="1501796"/>
        <a:ext cx="1651753" cy="1704542"/>
      </dsp:txXfrm>
    </dsp:sp>
    <dsp:sp modelId="{82E77CB2-8CEA-4D42-9176-D54571C1CB65}">
      <dsp:nvSpPr>
        <dsp:cNvPr id="0" name=""/>
        <dsp:cNvSpPr/>
      </dsp:nvSpPr>
      <dsp:spPr>
        <a:xfrm>
          <a:off x="4035385" y="1412440"/>
          <a:ext cx="1830465" cy="1883254"/>
        </a:xfrm>
        <a:prstGeom prst="round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a:latin typeface="Calibri" panose="020F0502020204030204"/>
              <a:ea typeface="+mn-ea"/>
              <a:cs typeface="+mn-cs"/>
            </a:rPr>
            <a:t>Planificación</a:t>
          </a:r>
          <a:endParaRPr lang="es-PE" sz="2200" b="1" kern="1200" dirty="0">
            <a:latin typeface="Calibri" panose="020F0502020204030204"/>
            <a:ea typeface="+mn-ea"/>
            <a:cs typeface="+mn-cs"/>
          </a:endParaRPr>
        </a:p>
      </dsp:txBody>
      <dsp:txXfrm>
        <a:off x="4124741" y="1501796"/>
        <a:ext cx="1651753" cy="1704542"/>
      </dsp:txXfrm>
    </dsp:sp>
    <dsp:sp modelId="{C6591A07-5154-486C-9F6D-EBE848A3FA05}">
      <dsp:nvSpPr>
        <dsp:cNvPr id="0" name=""/>
        <dsp:cNvSpPr/>
      </dsp:nvSpPr>
      <dsp:spPr>
        <a:xfrm>
          <a:off x="6050049" y="1412440"/>
          <a:ext cx="1830465" cy="1883254"/>
        </a:xfrm>
        <a:prstGeom prst="roundRect">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a:latin typeface="Calibri" panose="020F0502020204030204"/>
              <a:ea typeface="+mn-ea"/>
              <a:cs typeface="+mn-cs"/>
            </a:rPr>
            <a:t>Ejecución</a:t>
          </a:r>
          <a:endParaRPr lang="es-PE" sz="2200" b="1" kern="1200" dirty="0">
            <a:latin typeface="Calibri" panose="020F0502020204030204"/>
            <a:ea typeface="+mn-ea"/>
            <a:cs typeface="+mn-cs"/>
          </a:endParaRPr>
        </a:p>
      </dsp:txBody>
      <dsp:txXfrm>
        <a:off x="6139405" y="1501796"/>
        <a:ext cx="1651753" cy="1704542"/>
      </dsp:txXfrm>
    </dsp:sp>
    <dsp:sp modelId="{B8A344CF-A1AE-4ECF-8D9D-52B92D28365A}">
      <dsp:nvSpPr>
        <dsp:cNvPr id="0" name=""/>
        <dsp:cNvSpPr/>
      </dsp:nvSpPr>
      <dsp:spPr>
        <a:xfrm>
          <a:off x="8064712" y="1412440"/>
          <a:ext cx="1830465" cy="1883254"/>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dirty="0">
              <a:latin typeface="Calibri" panose="020F0502020204030204"/>
              <a:ea typeface="+mn-ea"/>
              <a:cs typeface="+mn-cs"/>
            </a:rPr>
            <a:t>Evaluación</a:t>
          </a:r>
          <a:endParaRPr lang="es-PE" sz="2200" b="1" kern="1200" dirty="0">
            <a:latin typeface="Calibri" panose="020F0502020204030204"/>
            <a:ea typeface="+mn-ea"/>
            <a:cs typeface="+mn-cs"/>
          </a:endParaRPr>
        </a:p>
      </dsp:txBody>
      <dsp:txXfrm>
        <a:off x="8154068" y="1501796"/>
        <a:ext cx="1651753" cy="1704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976E7-6754-4F4C-A8E8-8C7CF62E0D92}">
      <dsp:nvSpPr>
        <dsp:cNvPr id="0" name=""/>
        <dsp:cNvSpPr/>
      </dsp:nvSpPr>
      <dsp:spPr>
        <a:xfrm>
          <a:off x="0" y="0"/>
          <a:ext cx="3421060" cy="78754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Preparación</a:t>
          </a:r>
          <a:endParaRPr lang="es-PE" sz="2400" kern="1200" dirty="0">
            <a:solidFill>
              <a:srgbClr val="002060"/>
            </a:solidFill>
            <a:latin typeface="Book Antiqua" panose="02040602050305030304" pitchFamily="18" charset="0"/>
          </a:endParaRPr>
        </a:p>
      </dsp:txBody>
      <dsp:txXfrm>
        <a:off x="38445" y="38445"/>
        <a:ext cx="3344170" cy="710659"/>
      </dsp:txXfrm>
    </dsp:sp>
    <dsp:sp modelId="{24BFA5E6-7E98-4F4A-ABB1-6BBC78233B65}">
      <dsp:nvSpPr>
        <dsp:cNvPr id="0" name=""/>
        <dsp:cNvSpPr/>
      </dsp:nvSpPr>
      <dsp:spPr>
        <a:xfrm>
          <a:off x="0" y="871020"/>
          <a:ext cx="3421060" cy="2119162"/>
        </a:xfrm>
        <a:prstGeom prst="rect">
          <a:avLst/>
        </a:prstGeom>
        <a:noFill/>
        <a:ln w="28575">
          <a:noFill/>
          <a:prstDash val="sysDash"/>
        </a:ln>
        <a:effectLst/>
      </dsp:spPr>
      <dsp:style>
        <a:lnRef idx="0">
          <a:scrgbClr r="0" g="0" b="0"/>
        </a:lnRef>
        <a:fillRef idx="0">
          <a:scrgbClr r="0" g="0" b="0"/>
        </a:fillRef>
        <a:effectRef idx="0">
          <a:scrgbClr r="0" g="0" b="0"/>
        </a:effectRef>
        <a:fontRef idx="minor"/>
      </dsp:style>
      <dsp:txBody>
        <a:bodyPr spcFirstLastPara="0" vert="horz" wrap="square" lIns="108619" tIns="25400" rIns="142240" bIns="25400" numCol="1" spcCol="1270" anchor="t" anchorCtr="0">
          <a:noAutofit/>
        </a:bodyPr>
        <a:lstStyle/>
        <a:p>
          <a:pPr marL="228600" lvl="1" indent="-228600" algn="just" defTabSz="889000">
            <a:lnSpc>
              <a:spcPct val="90000"/>
            </a:lnSpc>
            <a:spcBef>
              <a:spcPct val="0"/>
            </a:spcBef>
            <a:spcAft>
              <a:spcPct val="20000"/>
            </a:spcAft>
            <a:buChar char="•"/>
          </a:pPr>
          <a:r>
            <a:rPr lang="es-PE" sz="2000" kern="1200" dirty="0">
              <a:latin typeface="Book Antiqua" panose="02040602050305030304" pitchFamily="18" charset="0"/>
            </a:rPr>
            <a:t>Describe una situación problemática, referida a las necesidades de las personas desde la especialidad que estudia. </a:t>
          </a:r>
        </a:p>
        <a:p>
          <a:pPr marL="228600" lvl="1" indent="-228600" algn="just" defTabSz="889000">
            <a:lnSpc>
              <a:spcPct val="90000"/>
            </a:lnSpc>
            <a:spcBef>
              <a:spcPct val="0"/>
            </a:spcBef>
            <a:spcAft>
              <a:spcPct val="20000"/>
            </a:spcAft>
            <a:buChar char="•"/>
          </a:pPr>
          <a:r>
            <a:rPr lang="es-PE" sz="2000" kern="1200">
              <a:latin typeface="Book Antiqua" panose="02040602050305030304" pitchFamily="18" charset="0"/>
            </a:rPr>
            <a:t>Organiza en equipo de cinco (5) estudiantes.</a:t>
          </a:r>
          <a:endParaRPr lang="es-PE" sz="2000" kern="1200" dirty="0">
            <a:latin typeface="Book Antiqua" panose="02040602050305030304" pitchFamily="18" charset="0"/>
          </a:endParaRPr>
        </a:p>
      </dsp:txBody>
      <dsp:txXfrm>
        <a:off x="0" y="871020"/>
        <a:ext cx="3421060" cy="21191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976E7-6754-4F4C-A8E8-8C7CF62E0D92}">
      <dsp:nvSpPr>
        <dsp:cNvPr id="0" name=""/>
        <dsp:cNvSpPr/>
      </dsp:nvSpPr>
      <dsp:spPr>
        <a:xfrm>
          <a:off x="0" y="0"/>
          <a:ext cx="3421060" cy="731905"/>
        </a:xfrm>
        <a:prstGeom prst="roundRect">
          <a:avLst/>
        </a:prstGeom>
        <a:solidFill>
          <a:srgbClr val="93F11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Creación</a:t>
          </a:r>
          <a:endParaRPr lang="es-PE" sz="2400" kern="1200" dirty="0">
            <a:solidFill>
              <a:srgbClr val="002060"/>
            </a:solidFill>
            <a:latin typeface="Book Antiqua" panose="02040602050305030304" pitchFamily="18" charset="0"/>
          </a:endParaRPr>
        </a:p>
      </dsp:txBody>
      <dsp:txXfrm>
        <a:off x="35729" y="35729"/>
        <a:ext cx="3349602" cy="660447"/>
      </dsp:txXfrm>
    </dsp:sp>
    <dsp:sp modelId="{24BFA5E6-7E98-4F4A-ABB1-6BBC78233B65}">
      <dsp:nvSpPr>
        <dsp:cNvPr id="0" name=""/>
        <dsp:cNvSpPr/>
      </dsp:nvSpPr>
      <dsp:spPr>
        <a:xfrm>
          <a:off x="0" y="819670"/>
          <a:ext cx="3421060" cy="296009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8619" tIns="25400" rIns="142240" bIns="25400" numCol="1" spcCol="1270" anchor="t" anchorCtr="0">
          <a:noAutofit/>
        </a:bodyPr>
        <a:lstStyle/>
        <a:p>
          <a:pPr marL="228600" lvl="1" indent="-228600" algn="just" defTabSz="889000">
            <a:lnSpc>
              <a:spcPct val="90000"/>
            </a:lnSpc>
            <a:spcBef>
              <a:spcPct val="0"/>
            </a:spcBef>
            <a:spcAft>
              <a:spcPct val="20000"/>
            </a:spcAft>
            <a:buChar char="•"/>
          </a:pPr>
          <a:r>
            <a:rPr lang="es-PE" sz="2000" kern="1200">
              <a:latin typeface="Book Antiqua" panose="02040602050305030304" pitchFamily="18" charset="0"/>
            </a:rPr>
            <a:t>Fase Empatizar de la Metodología Design Thinking. </a:t>
          </a:r>
          <a:endParaRPr lang="es-PE" sz="2000" kern="1200" dirty="0">
            <a:latin typeface="Book Antiqua" panose="02040602050305030304" pitchFamily="18" charset="0"/>
          </a:endParaRPr>
        </a:p>
        <a:p>
          <a:pPr marL="228600" lvl="1" indent="-228600" algn="just" defTabSz="889000">
            <a:lnSpc>
              <a:spcPct val="90000"/>
            </a:lnSpc>
            <a:spcBef>
              <a:spcPct val="0"/>
            </a:spcBef>
            <a:spcAft>
              <a:spcPct val="20000"/>
            </a:spcAft>
            <a:buChar char="•"/>
          </a:pPr>
          <a:r>
            <a:rPr lang="es-ES" sz="2000" kern="1200" dirty="0">
              <a:latin typeface="Book Antiqua" panose="02040602050305030304" pitchFamily="18" charset="0"/>
            </a:rPr>
            <a:t>Fase definir</a:t>
          </a:r>
          <a:endParaRPr lang="es-PE" sz="2000" kern="1200" dirty="0">
            <a:latin typeface="Book Antiqua" panose="02040602050305030304" pitchFamily="18" charset="0"/>
          </a:endParaRPr>
        </a:p>
        <a:p>
          <a:pPr marL="228600" lvl="1" indent="-228600" algn="just" defTabSz="889000">
            <a:lnSpc>
              <a:spcPct val="90000"/>
            </a:lnSpc>
            <a:spcBef>
              <a:spcPct val="0"/>
            </a:spcBef>
            <a:spcAft>
              <a:spcPct val="20000"/>
            </a:spcAft>
            <a:buChar char="•"/>
          </a:pPr>
          <a:r>
            <a:rPr lang="es-ES" sz="2000" kern="1200" dirty="0">
              <a:latin typeface="Book Antiqua" panose="02040602050305030304" pitchFamily="18" charset="0"/>
            </a:rPr>
            <a:t>Fase idear</a:t>
          </a:r>
          <a:endParaRPr lang="es-PE" sz="2000" kern="1200" dirty="0">
            <a:latin typeface="Book Antiqua" panose="02040602050305030304" pitchFamily="18" charset="0"/>
          </a:endParaRPr>
        </a:p>
        <a:p>
          <a:pPr marL="228600" lvl="1" indent="-228600" algn="just" defTabSz="889000">
            <a:lnSpc>
              <a:spcPct val="90000"/>
            </a:lnSpc>
            <a:spcBef>
              <a:spcPct val="0"/>
            </a:spcBef>
            <a:spcAft>
              <a:spcPct val="20000"/>
            </a:spcAft>
            <a:buChar char="•"/>
          </a:pPr>
          <a:r>
            <a:rPr lang="es-ES" sz="2000" kern="1200" dirty="0">
              <a:latin typeface="Book Antiqua" panose="02040602050305030304" pitchFamily="18" charset="0"/>
            </a:rPr>
            <a:t>Fase prototipar</a:t>
          </a:r>
          <a:endParaRPr lang="es-PE" sz="2000" kern="1200" dirty="0">
            <a:latin typeface="Book Antiqua" panose="02040602050305030304" pitchFamily="18" charset="0"/>
          </a:endParaRPr>
        </a:p>
        <a:p>
          <a:pPr marL="228600" lvl="1" indent="-228600" algn="just" defTabSz="889000">
            <a:lnSpc>
              <a:spcPct val="90000"/>
            </a:lnSpc>
            <a:spcBef>
              <a:spcPct val="0"/>
            </a:spcBef>
            <a:spcAft>
              <a:spcPct val="20000"/>
            </a:spcAft>
            <a:buChar char="•"/>
          </a:pPr>
          <a:r>
            <a:rPr lang="es-ES" sz="2000" kern="1200" dirty="0">
              <a:latin typeface="Book Antiqua" panose="02040602050305030304" pitchFamily="18" charset="0"/>
            </a:rPr>
            <a:t>Fase evaluar</a:t>
          </a:r>
          <a:endParaRPr lang="es-PE" sz="2000" kern="1200" dirty="0">
            <a:latin typeface="Book Antiqua" panose="02040602050305030304" pitchFamily="18" charset="0"/>
          </a:endParaRPr>
        </a:p>
        <a:p>
          <a:pPr marL="228600" lvl="1" indent="-228600" algn="just" defTabSz="889000">
            <a:lnSpc>
              <a:spcPct val="90000"/>
            </a:lnSpc>
            <a:spcBef>
              <a:spcPct val="0"/>
            </a:spcBef>
            <a:spcAft>
              <a:spcPct val="20000"/>
            </a:spcAft>
            <a:buChar char="•"/>
          </a:pPr>
          <a:r>
            <a:rPr lang="es-ES" sz="2000" kern="1200" dirty="0">
              <a:latin typeface="Book Antiqua" panose="02040602050305030304" pitchFamily="18" charset="0"/>
            </a:rPr>
            <a:t>Modelo de negocio Lean Canvas</a:t>
          </a:r>
          <a:endParaRPr lang="es-PE" sz="2000" kern="1200" dirty="0">
            <a:latin typeface="Book Antiqua" panose="02040602050305030304" pitchFamily="18" charset="0"/>
          </a:endParaRPr>
        </a:p>
      </dsp:txBody>
      <dsp:txXfrm>
        <a:off x="0" y="819670"/>
        <a:ext cx="3421060" cy="29600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976E7-6754-4F4C-A8E8-8C7CF62E0D92}">
      <dsp:nvSpPr>
        <dsp:cNvPr id="0" name=""/>
        <dsp:cNvSpPr/>
      </dsp:nvSpPr>
      <dsp:spPr>
        <a:xfrm>
          <a:off x="0" y="0"/>
          <a:ext cx="3421060" cy="720645"/>
        </a:xfrm>
        <a:prstGeom prst="roundRect">
          <a:avLst/>
        </a:prstGeom>
        <a:solidFill>
          <a:srgbClr val="30E744"/>
        </a:solidFill>
        <a:ln>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Planificación</a:t>
          </a:r>
          <a:endParaRPr lang="es-PE" sz="2400" kern="1200" dirty="0">
            <a:solidFill>
              <a:srgbClr val="002060"/>
            </a:solidFill>
            <a:latin typeface="Book Antiqua" panose="02040602050305030304" pitchFamily="18" charset="0"/>
          </a:endParaRPr>
        </a:p>
      </dsp:txBody>
      <dsp:txXfrm>
        <a:off x="35179" y="35179"/>
        <a:ext cx="3350702" cy="650287"/>
      </dsp:txXfrm>
    </dsp:sp>
    <dsp:sp modelId="{24BFA5E6-7E98-4F4A-ABB1-6BBC78233B65}">
      <dsp:nvSpPr>
        <dsp:cNvPr id="0" name=""/>
        <dsp:cNvSpPr/>
      </dsp:nvSpPr>
      <dsp:spPr>
        <a:xfrm>
          <a:off x="0" y="723371"/>
          <a:ext cx="3421060" cy="105984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8619" tIns="25400" rIns="142240" bIns="25400" numCol="1" spcCol="1270" anchor="t" anchorCtr="0">
          <a:noAutofit/>
        </a:bodyPr>
        <a:lstStyle/>
        <a:p>
          <a:pPr marL="228600" lvl="1" indent="-228600" algn="just" defTabSz="889000">
            <a:lnSpc>
              <a:spcPct val="90000"/>
            </a:lnSpc>
            <a:spcBef>
              <a:spcPct val="0"/>
            </a:spcBef>
            <a:spcAft>
              <a:spcPct val="20000"/>
            </a:spcAft>
            <a:buChar char="•"/>
          </a:pPr>
          <a:r>
            <a:rPr lang="es-PE" sz="2000" kern="1200" dirty="0">
              <a:latin typeface="Book Antiqua" panose="02040602050305030304" pitchFamily="18" charset="0"/>
              <a:ea typeface="+mn-ea"/>
              <a:cs typeface="+mn-cs"/>
            </a:rPr>
            <a:t>Planifica las actividades, utilizando el diagrama de Gantt</a:t>
          </a:r>
        </a:p>
      </dsp:txBody>
      <dsp:txXfrm>
        <a:off x="0" y="723371"/>
        <a:ext cx="3421060" cy="1059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976E7-6754-4F4C-A8E8-8C7CF62E0D92}">
      <dsp:nvSpPr>
        <dsp:cNvPr id="0" name=""/>
        <dsp:cNvSpPr/>
      </dsp:nvSpPr>
      <dsp:spPr>
        <a:xfrm>
          <a:off x="0" y="6338"/>
          <a:ext cx="3421060" cy="787549"/>
        </a:xfrm>
        <a:prstGeom prst="roundRect">
          <a:avLst/>
        </a:prstGeom>
        <a:solidFill>
          <a:srgbClr val="46DDBD"/>
        </a:solid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dirty="0">
              <a:solidFill>
                <a:srgbClr val="002060"/>
              </a:solidFill>
              <a:latin typeface="Book Antiqua" panose="02040602050305030304" pitchFamily="18" charset="0"/>
            </a:rPr>
            <a:t>Ejecución</a:t>
          </a:r>
          <a:endParaRPr lang="es-PE" sz="2400" b="1" kern="1200" dirty="0">
            <a:solidFill>
              <a:srgbClr val="002060"/>
            </a:solidFill>
            <a:latin typeface="Book Antiqua" panose="02040602050305030304" pitchFamily="18" charset="0"/>
          </a:endParaRPr>
        </a:p>
      </dsp:txBody>
      <dsp:txXfrm>
        <a:off x="38445" y="44783"/>
        <a:ext cx="3344170" cy="710659"/>
      </dsp:txXfrm>
    </dsp:sp>
    <dsp:sp modelId="{24BFA5E6-7E98-4F4A-ABB1-6BBC78233B65}">
      <dsp:nvSpPr>
        <dsp:cNvPr id="0" name=""/>
        <dsp:cNvSpPr/>
      </dsp:nvSpPr>
      <dsp:spPr>
        <a:xfrm>
          <a:off x="0" y="797364"/>
          <a:ext cx="342106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19" tIns="25400" rIns="142240" bIns="25400" numCol="1" spcCol="1270" anchor="t" anchorCtr="0">
          <a:noAutofit/>
        </a:bodyPr>
        <a:lstStyle/>
        <a:p>
          <a:pPr marL="228600" lvl="1" indent="-228600" algn="just" defTabSz="889000">
            <a:lnSpc>
              <a:spcPct val="90000"/>
            </a:lnSpc>
            <a:spcBef>
              <a:spcPct val="0"/>
            </a:spcBef>
            <a:spcAft>
              <a:spcPct val="20000"/>
            </a:spcAft>
            <a:buChar char="•"/>
          </a:pPr>
          <a:r>
            <a:rPr lang="es-PE" sz="2000" kern="1200" dirty="0">
              <a:latin typeface="Book Antiqua" panose="02040602050305030304" pitchFamily="18" charset="0"/>
            </a:rPr>
            <a:t>Ejecuta lo planificado en el diagrama de Gantt</a:t>
          </a:r>
        </a:p>
      </dsp:txBody>
      <dsp:txXfrm>
        <a:off x="0" y="797364"/>
        <a:ext cx="3421060" cy="1076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976E7-6754-4F4C-A8E8-8C7CF62E0D92}">
      <dsp:nvSpPr>
        <dsp:cNvPr id="0" name=""/>
        <dsp:cNvSpPr/>
      </dsp:nvSpPr>
      <dsp:spPr>
        <a:xfrm>
          <a:off x="0" y="0"/>
          <a:ext cx="3559172" cy="617923"/>
        </a:xfrm>
        <a:prstGeom prst="roundRect">
          <a:avLst/>
        </a:prstGeom>
        <a:solidFill>
          <a:srgbClr val="5A99D3"/>
        </a:solid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dirty="0">
              <a:solidFill>
                <a:srgbClr val="002060"/>
              </a:solidFill>
              <a:latin typeface="Book Antiqua" panose="02040602050305030304" pitchFamily="18" charset="0"/>
            </a:rPr>
            <a:t>Evaluación</a:t>
          </a:r>
          <a:endParaRPr lang="es-PE" sz="2400" b="1" kern="1200" dirty="0">
            <a:solidFill>
              <a:srgbClr val="002060"/>
            </a:solidFill>
            <a:latin typeface="Book Antiqua" panose="02040602050305030304" pitchFamily="18" charset="0"/>
          </a:endParaRPr>
        </a:p>
      </dsp:txBody>
      <dsp:txXfrm>
        <a:off x="30165" y="30165"/>
        <a:ext cx="3498842" cy="557593"/>
      </dsp:txXfrm>
    </dsp:sp>
    <dsp:sp modelId="{24BFA5E6-7E98-4F4A-ABB1-6BBC78233B65}">
      <dsp:nvSpPr>
        <dsp:cNvPr id="0" name=""/>
        <dsp:cNvSpPr/>
      </dsp:nvSpPr>
      <dsp:spPr>
        <a:xfrm>
          <a:off x="0" y="627099"/>
          <a:ext cx="3559172"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04" tIns="25400" rIns="142240" bIns="25400" numCol="1" spcCol="1270" anchor="t" anchorCtr="0">
          <a:noAutofit/>
        </a:bodyPr>
        <a:lstStyle/>
        <a:p>
          <a:pPr marL="228600" lvl="1" indent="-228600" algn="just" defTabSz="889000">
            <a:lnSpc>
              <a:spcPct val="90000"/>
            </a:lnSpc>
            <a:spcBef>
              <a:spcPct val="0"/>
            </a:spcBef>
            <a:spcAft>
              <a:spcPct val="20000"/>
            </a:spcAft>
            <a:buChar char="•"/>
          </a:pPr>
          <a:r>
            <a:rPr lang="es-PE" sz="2000" kern="1200" dirty="0">
              <a:latin typeface="Book Antiqua" panose="02040602050305030304" pitchFamily="18" charset="0"/>
            </a:rPr>
            <a:t>Evalúa el proyecto de emprendimiento realizado</a:t>
          </a:r>
        </a:p>
      </dsp:txBody>
      <dsp:txXfrm>
        <a:off x="0" y="627099"/>
        <a:ext cx="3559172" cy="8445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3797AA-0ECE-4FB4-9DE4-C9366D73EC5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5FB2AB51-DD37-4CFD-AA8E-0BD20E0BC5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0D96895F-4596-4DF5-947A-1EA960F9BEEA}"/>
              </a:ext>
            </a:extLst>
          </p:cNvPr>
          <p:cNvSpPr>
            <a:spLocks noGrp="1"/>
          </p:cNvSpPr>
          <p:nvPr>
            <p:ph type="dt" sz="half" idx="10"/>
          </p:nvPr>
        </p:nvSpPr>
        <p:spPr/>
        <p:txBody>
          <a:bodyPr/>
          <a:lstStyle/>
          <a:p>
            <a:fld id="{A4BFF55C-49B6-4247-9F38-0A326EF19316}" type="datetimeFigureOut">
              <a:rPr lang="es-PE" smtClean="0"/>
              <a:t>13/05/2025</a:t>
            </a:fld>
            <a:endParaRPr lang="es-PE"/>
          </a:p>
        </p:txBody>
      </p:sp>
      <p:sp>
        <p:nvSpPr>
          <p:cNvPr id="5" name="Marcador de pie de página 4">
            <a:extLst>
              <a:ext uri="{FF2B5EF4-FFF2-40B4-BE49-F238E27FC236}">
                <a16:creationId xmlns:a16="http://schemas.microsoft.com/office/drawing/2014/main" id="{BC59BCD9-3273-4B95-A6B1-DEDF33F17EB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3855489-EAA3-4AA1-BF35-9800EA9FE4DA}"/>
              </a:ext>
            </a:extLst>
          </p:cNvPr>
          <p:cNvSpPr>
            <a:spLocks noGrp="1"/>
          </p:cNvSpPr>
          <p:nvPr>
            <p:ph type="sldNum" sz="quarter" idx="12"/>
          </p:nvPr>
        </p:nvSpPr>
        <p:spPr/>
        <p:txBody>
          <a:bodyPr/>
          <a:lstStyle/>
          <a:p>
            <a:fld id="{BCDBB902-96D8-49E3-A6FA-49B1B8ABBE06}" type="slidenum">
              <a:rPr lang="es-PE" smtClean="0"/>
              <a:t>‹Nº›</a:t>
            </a:fld>
            <a:endParaRPr lang="es-PE"/>
          </a:p>
        </p:txBody>
      </p:sp>
    </p:spTree>
    <p:extLst>
      <p:ext uri="{BB962C8B-B14F-4D97-AF65-F5344CB8AC3E}">
        <p14:creationId xmlns:p14="http://schemas.microsoft.com/office/powerpoint/2010/main" val="251568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AAF85-10B8-48C5-9943-1B01E05A8B7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4A88A32E-F4D7-4DED-86BB-E349D7673D4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7CEEFE1-F94B-4FF2-9B8F-F4D854CCBB79}"/>
              </a:ext>
            </a:extLst>
          </p:cNvPr>
          <p:cNvSpPr>
            <a:spLocks noGrp="1"/>
          </p:cNvSpPr>
          <p:nvPr>
            <p:ph type="dt" sz="half" idx="10"/>
          </p:nvPr>
        </p:nvSpPr>
        <p:spPr/>
        <p:txBody>
          <a:bodyPr/>
          <a:lstStyle/>
          <a:p>
            <a:fld id="{A4BFF55C-49B6-4247-9F38-0A326EF19316}" type="datetimeFigureOut">
              <a:rPr lang="es-PE" smtClean="0"/>
              <a:t>13/05/2025</a:t>
            </a:fld>
            <a:endParaRPr lang="es-PE"/>
          </a:p>
        </p:txBody>
      </p:sp>
      <p:sp>
        <p:nvSpPr>
          <p:cNvPr id="5" name="Marcador de pie de página 4">
            <a:extLst>
              <a:ext uri="{FF2B5EF4-FFF2-40B4-BE49-F238E27FC236}">
                <a16:creationId xmlns:a16="http://schemas.microsoft.com/office/drawing/2014/main" id="{FF4210BC-77ED-4B81-8F58-41014564075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9B5FE24-0A9D-4C40-BB25-D6845A8C209C}"/>
              </a:ext>
            </a:extLst>
          </p:cNvPr>
          <p:cNvSpPr>
            <a:spLocks noGrp="1"/>
          </p:cNvSpPr>
          <p:nvPr>
            <p:ph type="sldNum" sz="quarter" idx="12"/>
          </p:nvPr>
        </p:nvSpPr>
        <p:spPr/>
        <p:txBody>
          <a:bodyPr/>
          <a:lstStyle/>
          <a:p>
            <a:fld id="{BCDBB902-96D8-49E3-A6FA-49B1B8ABBE06}" type="slidenum">
              <a:rPr lang="es-PE" smtClean="0"/>
              <a:t>‹Nº›</a:t>
            </a:fld>
            <a:endParaRPr lang="es-PE"/>
          </a:p>
        </p:txBody>
      </p:sp>
    </p:spTree>
    <p:extLst>
      <p:ext uri="{BB962C8B-B14F-4D97-AF65-F5344CB8AC3E}">
        <p14:creationId xmlns:p14="http://schemas.microsoft.com/office/powerpoint/2010/main" val="2499350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B65B31-DFF6-469A-9F46-E2D6E56CB0D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F13498BB-2D8F-4F96-88D3-FCB85708A94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45EF9C9-5EE7-49FA-990A-B76741E1722E}"/>
              </a:ext>
            </a:extLst>
          </p:cNvPr>
          <p:cNvSpPr>
            <a:spLocks noGrp="1"/>
          </p:cNvSpPr>
          <p:nvPr>
            <p:ph type="dt" sz="half" idx="10"/>
          </p:nvPr>
        </p:nvSpPr>
        <p:spPr/>
        <p:txBody>
          <a:bodyPr/>
          <a:lstStyle/>
          <a:p>
            <a:fld id="{A4BFF55C-49B6-4247-9F38-0A326EF19316}" type="datetimeFigureOut">
              <a:rPr lang="es-PE" smtClean="0"/>
              <a:t>13/05/2025</a:t>
            </a:fld>
            <a:endParaRPr lang="es-PE"/>
          </a:p>
        </p:txBody>
      </p:sp>
      <p:sp>
        <p:nvSpPr>
          <p:cNvPr id="5" name="Marcador de pie de página 4">
            <a:extLst>
              <a:ext uri="{FF2B5EF4-FFF2-40B4-BE49-F238E27FC236}">
                <a16:creationId xmlns:a16="http://schemas.microsoft.com/office/drawing/2014/main" id="{FFB33632-213B-4B7D-8685-7F5FB5E4C8B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F689DE9-04EE-46EB-9BF4-02A5F632548C}"/>
              </a:ext>
            </a:extLst>
          </p:cNvPr>
          <p:cNvSpPr>
            <a:spLocks noGrp="1"/>
          </p:cNvSpPr>
          <p:nvPr>
            <p:ph type="sldNum" sz="quarter" idx="12"/>
          </p:nvPr>
        </p:nvSpPr>
        <p:spPr/>
        <p:txBody>
          <a:bodyPr/>
          <a:lstStyle/>
          <a:p>
            <a:fld id="{BCDBB902-96D8-49E3-A6FA-49B1B8ABBE06}" type="slidenum">
              <a:rPr lang="es-PE" smtClean="0"/>
              <a:t>‹Nº›</a:t>
            </a:fld>
            <a:endParaRPr lang="es-PE"/>
          </a:p>
        </p:txBody>
      </p:sp>
    </p:spTree>
    <p:extLst>
      <p:ext uri="{BB962C8B-B14F-4D97-AF65-F5344CB8AC3E}">
        <p14:creationId xmlns:p14="http://schemas.microsoft.com/office/powerpoint/2010/main" val="192124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D8947D-14CC-4FAF-929C-27E952A988E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42BE1B9-C1C5-43AE-954A-F2BBA2C0CFE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5B80423-C17C-4C49-BB50-656AC4D7AB77}"/>
              </a:ext>
            </a:extLst>
          </p:cNvPr>
          <p:cNvSpPr>
            <a:spLocks noGrp="1"/>
          </p:cNvSpPr>
          <p:nvPr>
            <p:ph type="dt" sz="half" idx="10"/>
          </p:nvPr>
        </p:nvSpPr>
        <p:spPr/>
        <p:txBody>
          <a:bodyPr/>
          <a:lstStyle/>
          <a:p>
            <a:fld id="{A4BFF55C-49B6-4247-9F38-0A326EF19316}" type="datetimeFigureOut">
              <a:rPr lang="es-PE" smtClean="0"/>
              <a:t>13/05/2025</a:t>
            </a:fld>
            <a:endParaRPr lang="es-PE"/>
          </a:p>
        </p:txBody>
      </p:sp>
      <p:sp>
        <p:nvSpPr>
          <p:cNvPr id="5" name="Marcador de pie de página 4">
            <a:extLst>
              <a:ext uri="{FF2B5EF4-FFF2-40B4-BE49-F238E27FC236}">
                <a16:creationId xmlns:a16="http://schemas.microsoft.com/office/drawing/2014/main" id="{D0370182-3E83-4F74-AE02-D84D82F1746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F59F4BD-8803-489F-AD08-D051A3B00566}"/>
              </a:ext>
            </a:extLst>
          </p:cNvPr>
          <p:cNvSpPr>
            <a:spLocks noGrp="1"/>
          </p:cNvSpPr>
          <p:nvPr>
            <p:ph type="sldNum" sz="quarter" idx="12"/>
          </p:nvPr>
        </p:nvSpPr>
        <p:spPr/>
        <p:txBody>
          <a:bodyPr/>
          <a:lstStyle/>
          <a:p>
            <a:fld id="{BCDBB902-96D8-49E3-A6FA-49B1B8ABBE06}" type="slidenum">
              <a:rPr lang="es-PE" smtClean="0"/>
              <a:t>‹Nº›</a:t>
            </a:fld>
            <a:endParaRPr lang="es-PE"/>
          </a:p>
        </p:txBody>
      </p:sp>
    </p:spTree>
    <p:extLst>
      <p:ext uri="{BB962C8B-B14F-4D97-AF65-F5344CB8AC3E}">
        <p14:creationId xmlns:p14="http://schemas.microsoft.com/office/powerpoint/2010/main" val="245351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0CF27D-3331-4B73-82EE-410F6936E9A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C192CCC-A520-420D-8B80-7CB80645A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820863-EF5F-416C-BC35-ED74573539F8}"/>
              </a:ext>
            </a:extLst>
          </p:cNvPr>
          <p:cNvSpPr>
            <a:spLocks noGrp="1"/>
          </p:cNvSpPr>
          <p:nvPr>
            <p:ph type="dt" sz="half" idx="10"/>
          </p:nvPr>
        </p:nvSpPr>
        <p:spPr/>
        <p:txBody>
          <a:bodyPr/>
          <a:lstStyle/>
          <a:p>
            <a:fld id="{A4BFF55C-49B6-4247-9F38-0A326EF19316}" type="datetimeFigureOut">
              <a:rPr lang="es-PE" smtClean="0"/>
              <a:t>13/05/2025</a:t>
            </a:fld>
            <a:endParaRPr lang="es-PE"/>
          </a:p>
        </p:txBody>
      </p:sp>
      <p:sp>
        <p:nvSpPr>
          <p:cNvPr id="5" name="Marcador de pie de página 4">
            <a:extLst>
              <a:ext uri="{FF2B5EF4-FFF2-40B4-BE49-F238E27FC236}">
                <a16:creationId xmlns:a16="http://schemas.microsoft.com/office/drawing/2014/main" id="{33325D6F-FEE9-4F51-B311-12019E2D5CD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D5BDCDD-8ED8-4291-A4E9-37EC4F1B19B7}"/>
              </a:ext>
            </a:extLst>
          </p:cNvPr>
          <p:cNvSpPr>
            <a:spLocks noGrp="1"/>
          </p:cNvSpPr>
          <p:nvPr>
            <p:ph type="sldNum" sz="quarter" idx="12"/>
          </p:nvPr>
        </p:nvSpPr>
        <p:spPr/>
        <p:txBody>
          <a:bodyPr/>
          <a:lstStyle/>
          <a:p>
            <a:fld id="{BCDBB902-96D8-49E3-A6FA-49B1B8ABBE06}" type="slidenum">
              <a:rPr lang="es-PE" smtClean="0"/>
              <a:t>‹Nº›</a:t>
            </a:fld>
            <a:endParaRPr lang="es-PE"/>
          </a:p>
        </p:txBody>
      </p:sp>
    </p:spTree>
    <p:extLst>
      <p:ext uri="{BB962C8B-B14F-4D97-AF65-F5344CB8AC3E}">
        <p14:creationId xmlns:p14="http://schemas.microsoft.com/office/powerpoint/2010/main" val="1082936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3DD475-6628-40C1-877C-BC387612B32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6938FD0-6F8E-4E12-9D95-BD79E07DAB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2EE7FE78-3F35-495A-9CF8-1FA898D2DD8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6C34DF2E-79BB-4CB7-A368-0FEB311C227C}"/>
              </a:ext>
            </a:extLst>
          </p:cNvPr>
          <p:cNvSpPr>
            <a:spLocks noGrp="1"/>
          </p:cNvSpPr>
          <p:nvPr>
            <p:ph type="dt" sz="half" idx="10"/>
          </p:nvPr>
        </p:nvSpPr>
        <p:spPr/>
        <p:txBody>
          <a:bodyPr/>
          <a:lstStyle/>
          <a:p>
            <a:fld id="{A4BFF55C-49B6-4247-9F38-0A326EF19316}" type="datetimeFigureOut">
              <a:rPr lang="es-PE" smtClean="0"/>
              <a:t>13/05/2025</a:t>
            </a:fld>
            <a:endParaRPr lang="es-PE"/>
          </a:p>
        </p:txBody>
      </p:sp>
      <p:sp>
        <p:nvSpPr>
          <p:cNvPr id="6" name="Marcador de pie de página 5">
            <a:extLst>
              <a:ext uri="{FF2B5EF4-FFF2-40B4-BE49-F238E27FC236}">
                <a16:creationId xmlns:a16="http://schemas.microsoft.com/office/drawing/2014/main" id="{80666CF3-37DF-4464-AA7A-12C5F12E4CB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FA08613-41D5-47A3-9957-73DCF141D6AA}"/>
              </a:ext>
            </a:extLst>
          </p:cNvPr>
          <p:cNvSpPr>
            <a:spLocks noGrp="1"/>
          </p:cNvSpPr>
          <p:nvPr>
            <p:ph type="sldNum" sz="quarter" idx="12"/>
          </p:nvPr>
        </p:nvSpPr>
        <p:spPr/>
        <p:txBody>
          <a:bodyPr/>
          <a:lstStyle/>
          <a:p>
            <a:fld id="{BCDBB902-96D8-49E3-A6FA-49B1B8ABBE06}" type="slidenum">
              <a:rPr lang="es-PE" smtClean="0"/>
              <a:t>‹Nº›</a:t>
            </a:fld>
            <a:endParaRPr lang="es-PE"/>
          </a:p>
        </p:txBody>
      </p:sp>
    </p:spTree>
    <p:extLst>
      <p:ext uri="{BB962C8B-B14F-4D97-AF65-F5344CB8AC3E}">
        <p14:creationId xmlns:p14="http://schemas.microsoft.com/office/powerpoint/2010/main" val="4388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81D7E-B1A9-40FE-BC82-BCEF6D45117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BAFB808-3B03-4C20-BE3F-301A783F16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D22BE79-6BAE-47F5-A2D8-BB734FD133C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C25ECF99-29BD-4C79-82D1-AB1884E00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09D5C60-A42E-457B-B24E-F1CDD9A9B00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AFD94ADD-F680-4B39-BD52-EA79133D3BB9}"/>
              </a:ext>
            </a:extLst>
          </p:cNvPr>
          <p:cNvSpPr>
            <a:spLocks noGrp="1"/>
          </p:cNvSpPr>
          <p:nvPr>
            <p:ph type="dt" sz="half" idx="10"/>
          </p:nvPr>
        </p:nvSpPr>
        <p:spPr/>
        <p:txBody>
          <a:bodyPr/>
          <a:lstStyle/>
          <a:p>
            <a:fld id="{A4BFF55C-49B6-4247-9F38-0A326EF19316}" type="datetimeFigureOut">
              <a:rPr lang="es-PE" smtClean="0"/>
              <a:t>13/05/2025</a:t>
            </a:fld>
            <a:endParaRPr lang="es-PE"/>
          </a:p>
        </p:txBody>
      </p:sp>
      <p:sp>
        <p:nvSpPr>
          <p:cNvPr id="8" name="Marcador de pie de página 7">
            <a:extLst>
              <a:ext uri="{FF2B5EF4-FFF2-40B4-BE49-F238E27FC236}">
                <a16:creationId xmlns:a16="http://schemas.microsoft.com/office/drawing/2014/main" id="{A04F65B1-010A-4774-89C1-7BE605169674}"/>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8E3FB11D-9F61-4299-B015-726C15E5115E}"/>
              </a:ext>
            </a:extLst>
          </p:cNvPr>
          <p:cNvSpPr>
            <a:spLocks noGrp="1"/>
          </p:cNvSpPr>
          <p:nvPr>
            <p:ph type="sldNum" sz="quarter" idx="12"/>
          </p:nvPr>
        </p:nvSpPr>
        <p:spPr/>
        <p:txBody>
          <a:bodyPr/>
          <a:lstStyle/>
          <a:p>
            <a:fld id="{BCDBB902-96D8-49E3-A6FA-49B1B8ABBE06}" type="slidenum">
              <a:rPr lang="es-PE" smtClean="0"/>
              <a:t>‹Nº›</a:t>
            </a:fld>
            <a:endParaRPr lang="es-PE"/>
          </a:p>
        </p:txBody>
      </p:sp>
    </p:spTree>
    <p:extLst>
      <p:ext uri="{BB962C8B-B14F-4D97-AF65-F5344CB8AC3E}">
        <p14:creationId xmlns:p14="http://schemas.microsoft.com/office/powerpoint/2010/main" val="116220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4CC65C-7CB4-4855-9C1D-1E76C161AB6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1D2E216B-3802-4509-ADFE-325C9597CD1D}"/>
              </a:ext>
            </a:extLst>
          </p:cNvPr>
          <p:cNvSpPr>
            <a:spLocks noGrp="1"/>
          </p:cNvSpPr>
          <p:nvPr>
            <p:ph type="dt" sz="half" idx="10"/>
          </p:nvPr>
        </p:nvSpPr>
        <p:spPr/>
        <p:txBody>
          <a:bodyPr/>
          <a:lstStyle/>
          <a:p>
            <a:fld id="{A4BFF55C-49B6-4247-9F38-0A326EF19316}" type="datetimeFigureOut">
              <a:rPr lang="es-PE" smtClean="0"/>
              <a:t>13/05/2025</a:t>
            </a:fld>
            <a:endParaRPr lang="es-PE"/>
          </a:p>
        </p:txBody>
      </p:sp>
      <p:sp>
        <p:nvSpPr>
          <p:cNvPr id="4" name="Marcador de pie de página 3">
            <a:extLst>
              <a:ext uri="{FF2B5EF4-FFF2-40B4-BE49-F238E27FC236}">
                <a16:creationId xmlns:a16="http://schemas.microsoft.com/office/drawing/2014/main" id="{69E3F6A1-D819-45A6-B65B-8427B725AE01}"/>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B83A430B-8463-4709-8490-C9DF845608F0}"/>
              </a:ext>
            </a:extLst>
          </p:cNvPr>
          <p:cNvSpPr>
            <a:spLocks noGrp="1"/>
          </p:cNvSpPr>
          <p:nvPr>
            <p:ph type="sldNum" sz="quarter" idx="12"/>
          </p:nvPr>
        </p:nvSpPr>
        <p:spPr/>
        <p:txBody>
          <a:bodyPr/>
          <a:lstStyle/>
          <a:p>
            <a:fld id="{BCDBB902-96D8-49E3-A6FA-49B1B8ABBE06}" type="slidenum">
              <a:rPr lang="es-PE" smtClean="0"/>
              <a:t>‹Nº›</a:t>
            </a:fld>
            <a:endParaRPr lang="es-PE"/>
          </a:p>
        </p:txBody>
      </p:sp>
    </p:spTree>
    <p:extLst>
      <p:ext uri="{BB962C8B-B14F-4D97-AF65-F5344CB8AC3E}">
        <p14:creationId xmlns:p14="http://schemas.microsoft.com/office/powerpoint/2010/main" val="238405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E4AE2AA-6153-434E-A1A3-767920714AD4}"/>
              </a:ext>
            </a:extLst>
          </p:cNvPr>
          <p:cNvSpPr>
            <a:spLocks noGrp="1"/>
          </p:cNvSpPr>
          <p:nvPr>
            <p:ph type="dt" sz="half" idx="10"/>
          </p:nvPr>
        </p:nvSpPr>
        <p:spPr/>
        <p:txBody>
          <a:bodyPr/>
          <a:lstStyle/>
          <a:p>
            <a:fld id="{A4BFF55C-49B6-4247-9F38-0A326EF19316}" type="datetimeFigureOut">
              <a:rPr lang="es-PE" smtClean="0"/>
              <a:t>13/05/2025</a:t>
            </a:fld>
            <a:endParaRPr lang="es-PE"/>
          </a:p>
        </p:txBody>
      </p:sp>
      <p:sp>
        <p:nvSpPr>
          <p:cNvPr id="3" name="Marcador de pie de página 2">
            <a:extLst>
              <a:ext uri="{FF2B5EF4-FFF2-40B4-BE49-F238E27FC236}">
                <a16:creationId xmlns:a16="http://schemas.microsoft.com/office/drawing/2014/main" id="{D20C65A4-4824-41CE-A734-BEBBCD009F23}"/>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0BC84CCF-2FA6-44A9-B9A2-15024D8BA2FC}"/>
              </a:ext>
            </a:extLst>
          </p:cNvPr>
          <p:cNvSpPr>
            <a:spLocks noGrp="1"/>
          </p:cNvSpPr>
          <p:nvPr>
            <p:ph type="sldNum" sz="quarter" idx="12"/>
          </p:nvPr>
        </p:nvSpPr>
        <p:spPr/>
        <p:txBody>
          <a:bodyPr/>
          <a:lstStyle/>
          <a:p>
            <a:fld id="{BCDBB902-96D8-49E3-A6FA-49B1B8ABBE06}" type="slidenum">
              <a:rPr lang="es-PE" smtClean="0"/>
              <a:t>‹Nº›</a:t>
            </a:fld>
            <a:endParaRPr lang="es-PE"/>
          </a:p>
        </p:txBody>
      </p:sp>
    </p:spTree>
    <p:extLst>
      <p:ext uri="{BB962C8B-B14F-4D97-AF65-F5344CB8AC3E}">
        <p14:creationId xmlns:p14="http://schemas.microsoft.com/office/powerpoint/2010/main" val="300350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72786-D0FF-4DD6-93B0-1E9F709F76D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C33672A-1522-4EEB-A739-28319711EF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28770D81-7F3A-47F9-AD69-205CC9C7E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1DD81A6-97F1-4D7B-A72B-B07D8EE80DA3}"/>
              </a:ext>
            </a:extLst>
          </p:cNvPr>
          <p:cNvSpPr>
            <a:spLocks noGrp="1"/>
          </p:cNvSpPr>
          <p:nvPr>
            <p:ph type="dt" sz="half" idx="10"/>
          </p:nvPr>
        </p:nvSpPr>
        <p:spPr/>
        <p:txBody>
          <a:bodyPr/>
          <a:lstStyle/>
          <a:p>
            <a:fld id="{A4BFF55C-49B6-4247-9F38-0A326EF19316}" type="datetimeFigureOut">
              <a:rPr lang="es-PE" smtClean="0"/>
              <a:t>13/05/2025</a:t>
            </a:fld>
            <a:endParaRPr lang="es-PE"/>
          </a:p>
        </p:txBody>
      </p:sp>
      <p:sp>
        <p:nvSpPr>
          <p:cNvPr id="6" name="Marcador de pie de página 5">
            <a:extLst>
              <a:ext uri="{FF2B5EF4-FFF2-40B4-BE49-F238E27FC236}">
                <a16:creationId xmlns:a16="http://schemas.microsoft.com/office/drawing/2014/main" id="{2CCF3B0C-6C2C-4A7D-B768-FF3A99D7850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5D9E368-EC0E-4F14-B9E2-BE72E82D7DC3}"/>
              </a:ext>
            </a:extLst>
          </p:cNvPr>
          <p:cNvSpPr>
            <a:spLocks noGrp="1"/>
          </p:cNvSpPr>
          <p:nvPr>
            <p:ph type="sldNum" sz="quarter" idx="12"/>
          </p:nvPr>
        </p:nvSpPr>
        <p:spPr/>
        <p:txBody>
          <a:bodyPr/>
          <a:lstStyle/>
          <a:p>
            <a:fld id="{BCDBB902-96D8-49E3-A6FA-49B1B8ABBE06}" type="slidenum">
              <a:rPr lang="es-PE" smtClean="0"/>
              <a:t>‹Nº›</a:t>
            </a:fld>
            <a:endParaRPr lang="es-PE"/>
          </a:p>
        </p:txBody>
      </p:sp>
    </p:spTree>
    <p:extLst>
      <p:ext uri="{BB962C8B-B14F-4D97-AF65-F5344CB8AC3E}">
        <p14:creationId xmlns:p14="http://schemas.microsoft.com/office/powerpoint/2010/main" val="3753899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BA16D8-DF4A-4CD5-9BF2-3C22D0DDD39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7B895B4A-513A-4D91-9F02-59167C0E68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0DF2E1F6-78D0-4445-BCBA-5F70857E7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FB1F15E-24D6-41F5-8B2F-329A220E2338}"/>
              </a:ext>
            </a:extLst>
          </p:cNvPr>
          <p:cNvSpPr>
            <a:spLocks noGrp="1"/>
          </p:cNvSpPr>
          <p:nvPr>
            <p:ph type="dt" sz="half" idx="10"/>
          </p:nvPr>
        </p:nvSpPr>
        <p:spPr/>
        <p:txBody>
          <a:bodyPr/>
          <a:lstStyle/>
          <a:p>
            <a:fld id="{A4BFF55C-49B6-4247-9F38-0A326EF19316}" type="datetimeFigureOut">
              <a:rPr lang="es-PE" smtClean="0"/>
              <a:t>13/05/2025</a:t>
            </a:fld>
            <a:endParaRPr lang="es-PE"/>
          </a:p>
        </p:txBody>
      </p:sp>
      <p:sp>
        <p:nvSpPr>
          <p:cNvPr id="6" name="Marcador de pie de página 5">
            <a:extLst>
              <a:ext uri="{FF2B5EF4-FFF2-40B4-BE49-F238E27FC236}">
                <a16:creationId xmlns:a16="http://schemas.microsoft.com/office/drawing/2014/main" id="{C3DE43DE-79A9-47F6-963F-25E036B3E2DC}"/>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7622450-59E7-413C-BDEE-D355FAAE06CD}"/>
              </a:ext>
            </a:extLst>
          </p:cNvPr>
          <p:cNvSpPr>
            <a:spLocks noGrp="1"/>
          </p:cNvSpPr>
          <p:nvPr>
            <p:ph type="sldNum" sz="quarter" idx="12"/>
          </p:nvPr>
        </p:nvSpPr>
        <p:spPr/>
        <p:txBody>
          <a:bodyPr/>
          <a:lstStyle/>
          <a:p>
            <a:fld id="{BCDBB902-96D8-49E3-A6FA-49B1B8ABBE06}" type="slidenum">
              <a:rPr lang="es-PE" smtClean="0"/>
              <a:t>‹Nº›</a:t>
            </a:fld>
            <a:endParaRPr lang="es-PE"/>
          </a:p>
        </p:txBody>
      </p:sp>
    </p:spTree>
    <p:extLst>
      <p:ext uri="{BB962C8B-B14F-4D97-AF65-F5344CB8AC3E}">
        <p14:creationId xmlns:p14="http://schemas.microsoft.com/office/powerpoint/2010/main" val="3696776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D5D7D6-0451-4DD8-BBAD-593C632D5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50B53CE-062F-46C6-8211-F5A508A9E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E02D35A-EABA-46FB-B16D-8D3B969F3A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FF55C-49B6-4247-9F38-0A326EF19316}" type="datetimeFigureOut">
              <a:rPr lang="es-PE" smtClean="0"/>
              <a:t>13/05/2025</a:t>
            </a:fld>
            <a:endParaRPr lang="es-PE"/>
          </a:p>
        </p:txBody>
      </p:sp>
      <p:sp>
        <p:nvSpPr>
          <p:cNvPr id="5" name="Marcador de pie de página 4">
            <a:extLst>
              <a:ext uri="{FF2B5EF4-FFF2-40B4-BE49-F238E27FC236}">
                <a16:creationId xmlns:a16="http://schemas.microsoft.com/office/drawing/2014/main" id="{83E90530-F8F1-4333-B563-1C828D4332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5BCEECB9-DC4A-4F7B-BD50-EC6DA2471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BB902-96D8-49E3-A6FA-49B1B8ABBE06}" type="slidenum">
              <a:rPr lang="es-PE" smtClean="0"/>
              <a:t>‹Nº›</a:t>
            </a:fld>
            <a:endParaRPr lang="es-PE"/>
          </a:p>
        </p:txBody>
      </p:sp>
    </p:spTree>
    <p:extLst>
      <p:ext uri="{BB962C8B-B14F-4D97-AF65-F5344CB8AC3E}">
        <p14:creationId xmlns:p14="http://schemas.microsoft.com/office/powerpoint/2010/main" val="849929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QuickStyle" Target="../diagrams/quickStyle6.xml"/><Relationship Id="rId5" Type="http://schemas.openxmlformats.org/officeDocument/2006/relationships/diagramColors" Target="../diagrams/colors2.xml"/><Relationship Id="rId15" Type="http://schemas.openxmlformats.org/officeDocument/2006/relationships/diagramColors" Target="../diagrams/colors4.xml"/><Relationship Id="rId23" Type="http://schemas.openxmlformats.org/officeDocument/2006/relationships/diagramLayout" Target="../diagrams/layout6.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A24F622-96E7-3C29-64FF-58D8CDB7D725}"/>
              </a:ext>
            </a:extLst>
          </p:cNvPr>
          <p:cNvPicPr>
            <a:picLocks noChangeAspect="1"/>
          </p:cNvPicPr>
          <p:nvPr/>
        </p:nvPicPr>
        <p:blipFill>
          <a:blip r:embed="rId2"/>
          <a:stretch>
            <a:fillRect/>
          </a:stretch>
        </p:blipFill>
        <p:spPr>
          <a:xfrm>
            <a:off x="0" y="-3984"/>
            <a:ext cx="4870174" cy="6857999"/>
          </a:xfrm>
          <a:prstGeom prst="rect">
            <a:avLst/>
          </a:prstGeom>
        </p:spPr>
      </p:pic>
      <p:pic>
        <p:nvPicPr>
          <p:cNvPr id="5" name="Google Shape;90;p13" descr="C:\Documents and Settings\JRAMOS\Mis documentos\Mis imágenes\LOGO_MED.bmp">
            <a:extLst>
              <a:ext uri="{FF2B5EF4-FFF2-40B4-BE49-F238E27FC236}">
                <a16:creationId xmlns:a16="http://schemas.microsoft.com/office/drawing/2014/main" id="{4145BB61-0D0D-48A2-85CA-085756570F28}"/>
              </a:ext>
            </a:extLst>
          </p:cNvPr>
          <p:cNvPicPr preferRelativeResize="0"/>
          <p:nvPr/>
        </p:nvPicPr>
        <p:blipFill rotWithShape="1">
          <a:blip r:embed="rId3">
            <a:alphaModFix/>
          </a:blip>
          <a:srcRect/>
          <a:stretch/>
        </p:blipFill>
        <p:spPr>
          <a:xfrm>
            <a:off x="5940425" y="152185"/>
            <a:ext cx="794272" cy="1025451"/>
          </a:xfrm>
          <a:prstGeom prst="rect">
            <a:avLst/>
          </a:prstGeom>
          <a:noFill/>
          <a:ln>
            <a:noFill/>
          </a:ln>
        </p:spPr>
      </p:pic>
      <p:pic>
        <p:nvPicPr>
          <p:cNvPr id="6" name="Google Shape;91;p13" descr="Logo - GRA">
            <a:extLst>
              <a:ext uri="{FF2B5EF4-FFF2-40B4-BE49-F238E27FC236}">
                <a16:creationId xmlns:a16="http://schemas.microsoft.com/office/drawing/2014/main" id="{B20F017D-01A2-4F9B-9A78-9C13A017158D}"/>
              </a:ext>
            </a:extLst>
          </p:cNvPr>
          <p:cNvPicPr preferRelativeResize="0"/>
          <p:nvPr/>
        </p:nvPicPr>
        <p:blipFill rotWithShape="1">
          <a:blip r:embed="rId4">
            <a:alphaModFix/>
          </a:blip>
          <a:srcRect/>
          <a:stretch/>
        </p:blipFill>
        <p:spPr>
          <a:xfrm>
            <a:off x="11187981" y="152185"/>
            <a:ext cx="794272" cy="1007945"/>
          </a:xfrm>
          <a:prstGeom prst="rect">
            <a:avLst/>
          </a:prstGeom>
          <a:noFill/>
          <a:ln>
            <a:noFill/>
          </a:ln>
        </p:spPr>
      </p:pic>
      <p:sp>
        <p:nvSpPr>
          <p:cNvPr id="9" name="Google Shape;92;p13">
            <a:extLst>
              <a:ext uri="{FF2B5EF4-FFF2-40B4-BE49-F238E27FC236}">
                <a16:creationId xmlns:a16="http://schemas.microsoft.com/office/drawing/2014/main" id="{6CB55958-A5D5-4E25-ADF7-D1359D441979}"/>
              </a:ext>
            </a:extLst>
          </p:cNvPr>
          <p:cNvSpPr txBox="1"/>
          <p:nvPr/>
        </p:nvSpPr>
        <p:spPr>
          <a:xfrm>
            <a:off x="4870173" y="1305748"/>
            <a:ext cx="7321827" cy="523220"/>
          </a:xfrm>
          <a:prstGeom prst="rect">
            <a:avLst/>
          </a:prstGeom>
          <a:solidFill>
            <a:srgbClr val="2A7DA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PE" sz="2800" b="1" i="0" u="none" strike="noStrike" cap="none" dirty="0">
                <a:solidFill>
                  <a:schemeClr val="bg1"/>
                </a:solidFill>
                <a:latin typeface="Lucida Sans Unicode" panose="020B0602030504020204" pitchFamily="34" charset="0"/>
                <a:ea typeface="Arial"/>
                <a:cs typeface="Lucida Sans Unicode" panose="020B0602030504020204" pitchFamily="34" charset="0"/>
                <a:sym typeface="Arial"/>
              </a:rPr>
              <a:t>NIVEL SECUNDARIA</a:t>
            </a:r>
            <a:endParaRPr sz="1400" b="1" i="0" u="none" strike="noStrike" cap="none" dirty="0">
              <a:solidFill>
                <a:schemeClr val="bg1"/>
              </a:solidFill>
              <a:latin typeface="Lucida Sans Unicode" panose="020B0602030504020204" pitchFamily="34" charset="0"/>
              <a:ea typeface="Arial"/>
              <a:cs typeface="Lucida Sans Unicode" panose="020B0602030504020204" pitchFamily="34" charset="0"/>
              <a:sym typeface="Arial"/>
            </a:endParaRPr>
          </a:p>
        </p:txBody>
      </p:sp>
      <p:sp>
        <p:nvSpPr>
          <p:cNvPr id="3" name="Google Shape;94;p13">
            <a:extLst>
              <a:ext uri="{FF2B5EF4-FFF2-40B4-BE49-F238E27FC236}">
                <a16:creationId xmlns:a16="http://schemas.microsoft.com/office/drawing/2014/main" id="{F4CD3604-3341-5E8D-33CA-CEF99DF2A4A4}"/>
              </a:ext>
            </a:extLst>
          </p:cNvPr>
          <p:cNvSpPr txBox="1"/>
          <p:nvPr/>
        </p:nvSpPr>
        <p:spPr>
          <a:xfrm>
            <a:off x="4870173" y="5506393"/>
            <a:ext cx="7321827" cy="369291"/>
          </a:xfrm>
          <a:prstGeom prst="rect">
            <a:avLst/>
          </a:prstGeom>
          <a:solidFill>
            <a:srgbClr val="2A7DA3"/>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buSzPts val="2800"/>
              <a:buNone/>
              <a:defRPr sz="2800" b="1">
                <a:solidFill>
                  <a:schemeClr val="bg1"/>
                </a:solidFill>
                <a:latin typeface="Lucida Sans Unicode" panose="020B0602030504020204" pitchFamily="34" charset="0"/>
                <a:cs typeface="Lucida Sans Unicode" panose="020B0602030504020204" pitchFamily="34" charset="0"/>
              </a:defRPr>
            </a:lvl1pPr>
          </a:lstStyle>
          <a:p>
            <a:pPr algn="ctr"/>
            <a:r>
              <a:rPr lang="es-MX" sz="1800" b="1" dirty="0">
                <a:latin typeface="Book Antiqua" panose="02040602050305030304" pitchFamily="18" charset="0"/>
                <a:cs typeface="Arial" panose="020B0604020202020204" pitchFamily="34" charset="0"/>
              </a:rPr>
              <a:t>DESIGN THINKING</a:t>
            </a:r>
            <a:endParaRPr lang="es-PE" sz="1800" dirty="0">
              <a:latin typeface="Book Antiqua" panose="02040602050305030304" pitchFamily="18" charset="0"/>
              <a:cs typeface="Arial" panose="020B0604020202020204" pitchFamily="34" charset="0"/>
            </a:endParaRPr>
          </a:p>
        </p:txBody>
      </p:sp>
      <p:sp>
        <p:nvSpPr>
          <p:cNvPr id="4" name="Rectángulo 3">
            <a:extLst>
              <a:ext uri="{FF2B5EF4-FFF2-40B4-BE49-F238E27FC236}">
                <a16:creationId xmlns:a16="http://schemas.microsoft.com/office/drawing/2014/main" id="{83C81FE5-5D49-47E8-CD5C-B68B58827ABD}"/>
              </a:ext>
            </a:extLst>
          </p:cNvPr>
          <p:cNvSpPr/>
          <p:nvPr/>
        </p:nvSpPr>
        <p:spPr>
          <a:xfrm>
            <a:off x="-1" y="-2184"/>
            <a:ext cx="4870174" cy="307736"/>
          </a:xfrm>
          <a:prstGeom prst="rect">
            <a:avLst/>
          </a:prstGeom>
          <a:solidFill>
            <a:srgbClr val="2A7DA3"/>
          </a:solidFill>
          <a:ln>
            <a:noFill/>
          </a:ln>
        </p:spPr>
        <p:txBody>
          <a:bodyPr spcFirstLastPara="1" wrap="square" lIns="91425" tIns="45700" rIns="91425" bIns="45700" anchor="t" anchorCtr="0">
            <a:spAutoFit/>
          </a:bodyPr>
          <a:lstStyle/>
          <a:p>
            <a:pPr algn="ctr">
              <a:buClr>
                <a:srgbClr val="000000"/>
              </a:buClr>
              <a:buSzPts val="2800"/>
            </a:pPr>
            <a:r>
              <a:rPr lang="es-PE" sz="1400" b="1" dirty="0">
                <a:solidFill>
                  <a:schemeClr val="bg1"/>
                </a:solidFill>
                <a:latin typeface="Lucida Sans Unicode" panose="020B0602030504020204" pitchFamily="34" charset="0"/>
                <a:cs typeface="Lucida Sans Unicode" panose="020B0602030504020204" pitchFamily="34" charset="0"/>
              </a:rPr>
              <a:t>PROGRAMA DE FORMACIÓN DOCENTE EN SERVICIO</a:t>
            </a:r>
          </a:p>
        </p:txBody>
      </p:sp>
      <p:sp>
        <p:nvSpPr>
          <p:cNvPr id="7" name="CuadroTexto 6">
            <a:extLst>
              <a:ext uri="{FF2B5EF4-FFF2-40B4-BE49-F238E27FC236}">
                <a16:creationId xmlns:a16="http://schemas.microsoft.com/office/drawing/2014/main" id="{BB636AD4-6ED9-8E2F-9230-5E2ED96729E8}"/>
              </a:ext>
            </a:extLst>
          </p:cNvPr>
          <p:cNvSpPr txBox="1"/>
          <p:nvPr/>
        </p:nvSpPr>
        <p:spPr>
          <a:xfrm>
            <a:off x="5687112" y="2665267"/>
            <a:ext cx="6096000" cy="2004826"/>
          </a:xfrm>
          <a:prstGeom prst="rect">
            <a:avLst/>
          </a:prstGeom>
          <a:noFill/>
          <a:ln>
            <a:noFill/>
          </a:ln>
        </p:spPr>
        <p:txBody>
          <a:bodyPr spcFirstLastPara="1" wrap="square" lIns="91425" tIns="45700" rIns="91425" bIns="45700" anchor="t" anchorCtr="0">
            <a:noAutofit/>
          </a:bodyPr>
          <a:lstStyle>
            <a:defPPr>
              <a:defRPr lang="es-419"/>
            </a:defPPr>
            <a:lvl1pPr marR="0" lvl="0" indent="0" algn="ctr">
              <a:lnSpc>
                <a:spcPct val="100000"/>
              </a:lnSpc>
              <a:spcBef>
                <a:spcPts val="0"/>
              </a:spcBef>
              <a:spcAft>
                <a:spcPts val="0"/>
              </a:spcAft>
              <a:buNone/>
              <a:defRPr sz="3600" b="1" i="0" u="none" strike="noStrike" cap="none">
                <a:solidFill>
                  <a:srgbClr val="002060"/>
                </a:solidFill>
                <a:latin typeface="Lucida Sans Unicode" panose="020B0602030504020204" pitchFamily="34" charset="0"/>
                <a:ea typeface="Arial"/>
                <a:cs typeface="Lucida Sans Unicode" panose="020B0602030504020204" pitchFamily="34" charset="0"/>
              </a:defRPr>
            </a:lvl1pPr>
          </a:lstStyle>
          <a:p>
            <a:r>
              <a:rPr lang="es-MX" sz="2800" dirty="0"/>
              <a:t>Módulo formativo N.º 3</a:t>
            </a:r>
          </a:p>
          <a:p>
            <a:r>
              <a:rPr lang="es-MX" sz="2800" dirty="0"/>
              <a:t>Metodologías activas para desarrollar el pensamiento de orden superior</a:t>
            </a:r>
            <a:endParaRPr lang="es-PE" sz="2800" dirty="0"/>
          </a:p>
        </p:txBody>
      </p:sp>
    </p:spTree>
    <p:extLst>
      <p:ext uri="{BB962C8B-B14F-4D97-AF65-F5344CB8AC3E}">
        <p14:creationId xmlns:p14="http://schemas.microsoft.com/office/powerpoint/2010/main" val="588617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C4D750-2DA0-4700-8F93-58F16B93F5AF}"/>
              </a:ext>
            </a:extLst>
          </p:cNvPr>
          <p:cNvSpPr>
            <a:spLocks noGrp="1"/>
          </p:cNvSpPr>
          <p:nvPr>
            <p:ph type="title"/>
          </p:nvPr>
        </p:nvSpPr>
        <p:spPr>
          <a:xfrm>
            <a:off x="725496" y="820289"/>
            <a:ext cx="5098141" cy="533171"/>
          </a:xfrm>
        </p:spPr>
        <p:txBody>
          <a:bodyPr>
            <a:normAutofit/>
          </a:bodyPr>
          <a:lstStyle/>
          <a:p>
            <a:r>
              <a:rPr lang="es-ES" sz="2400" b="1" dirty="0">
                <a:latin typeface="Book Antiqua" panose="02040602050305030304" pitchFamily="18" charset="0"/>
              </a:rPr>
              <a:t>CONFORMACIÓN DE EQUIPOS</a:t>
            </a:r>
            <a:endParaRPr lang="es-PE" sz="2400" b="1" dirty="0">
              <a:latin typeface="Book Antiqua" panose="02040602050305030304" pitchFamily="18" charset="0"/>
            </a:endParaRPr>
          </a:p>
        </p:txBody>
      </p:sp>
      <p:grpSp>
        <p:nvGrpSpPr>
          <p:cNvPr id="4" name="Grupo 3">
            <a:extLst>
              <a:ext uri="{FF2B5EF4-FFF2-40B4-BE49-F238E27FC236}">
                <a16:creationId xmlns:a16="http://schemas.microsoft.com/office/drawing/2014/main" id="{0C261FEA-07BA-45C7-ADDF-E36EAAB4B640}"/>
              </a:ext>
            </a:extLst>
          </p:cNvPr>
          <p:cNvGrpSpPr/>
          <p:nvPr/>
        </p:nvGrpSpPr>
        <p:grpSpPr>
          <a:xfrm>
            <a:off x="1741714" y="1368107"/>
            <a:ext cx="7314655" cy="4945607"/>
            <a:chOff x="0" y="0"/>
            <a:chExt cx="5921259" cy="4122074"/>
          </a:xfrm>
        </p:grpSpPr>
        <p:sp>
          <p:nvSpPr>
            <p:cNvPr id="5" name="Rectángulo 4">
              <a:extLst>
                <a:ext uri="{FF2B5EF4-FFF2-40B4-BE49-F238E27FC236}">
                  <a16:creationId xmlns:a16="http://schemas.microsoft.com/office/drawing/2014/main" id="{3899467C-4614-41A5-A258-4CBD0A34CB7F}"/>
                </a:ext>
              </a:extLst>
            </p:cNvPr>
            <p:cNvSpPr/>
            <p:nvPr/>
          </p:nvSpPr>
          <p:spPr>
            <a:xfrm>
              <a:off x="0" y="1766330"/>
              <a:ext cx="2324532" cy="977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s-ES" sz="1600" b="1" kern="1200" dirty="0">
                  <a:solidFill>
                    <a:srgbClr val="000000"/>
                  </a:solidFill>
                  <a:effectLst/>
                  <a:ea typeface="Calibri" panose="020F0502020204030204" pitchFamily="34" charset="0"/>
                  <a:cs typeface="Times New Roman" panose="02020603050405020304" pitchFamily="18" charset="0"/>
                </a:rPr>
                <a:t>GERENTE GENERAL</a:t>
              </a:r>
              <a:endParaRPr lang="es-P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ES" sz="1200" dirty="0">
                  <a:solidFill>
                    <a:srgbClr val="000000"/>
                  </a:solidFill>
                  <a:effectLst/>
                  <a:ea typeface="Calibri" panose="020F0502020204030204" pitchFamily="34" charset="0"/>
                  <a:cs typeface="Times New Roman" panose="02020603050405020304" pitchFamily="18" charset="0"/>
                </a:rPr>
                <a:t> </a:t>
              </a:r>
              <a:endParaRPr lang="es-PE" sz="1100" dirty="0">
                <a:effectLst/>
                <a:ea typeface="Calibri" panose="020F0502020204030204" pitchFamily="34" charset="0"/>
                <a:cs typeface="Times New Roman" panose="02020603050405020304" pitchFamily="18" charset="0"/>
              </a:endParaRPr>
            </a:p>
          </p:txBody>
        </p:sp>
        <p:cxnSp>
          <p:nvCxnSpPr>
            <p:cNvPr id="6" name="Conector recto 5">
              <a:extLst>
                <a:ext uri="{FF2B5EF4-FFF2-40B4-BE49-F238E27FC236}">
                  <a16:creationId xmlns:a16="http://schemas.microsoft.com/office/drawing/2014/main" id="{3928CD31-C0FB-4AB7-B120-5626B50EBCD4}"/>
                </a:ext>
              </a:extLst>
            </p:cNvPr>
            <p:cNvCxnSpPr/>
            <p:nvPr/>
          </p:nvCxnSpPr>
          <p:spPr>
            <a:xfrm>
              <a:off x="2686050" y="339436"/>
              <a:ext cx="0" cy="3526790"/>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F8BFCB19-1D71-44B7-8612-3D311487528E}"/>
                </a:ext>
              </a:extLst>
            </p:cNvPr>
            <p:cNvCxnSpPr/>
            <p:nvPr/>
          </p:nvCxnSpPr>
          <p:spPr>
            <a:xfrm>
              <a:off x="2680854" y="358486"/>
              <a:ext cx="587375" cy="0"/>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8FC64C99-6709-4C5B-AF30-BB3568FA4E3E}"/>
                </a:ext>
              </a:extLst>
            </p:cNvPr>
            <p:cNvCxnSpPr/>
            <p:nvPr/>
          </p:nvCxnSpPr>
          <p:spPr>
            <a:xfrm>
              <a:off x="2680854" y="1501486"/>
              <a:ext cx="587375" cy="0"/>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C4623F04-B9ED-49D0-A679-E4F6F245CC82}"/>
                </a:ext>
              </a:extLst>
            </p:cNvPr>
            <p:cNvCxnSpPr/>
            <p:nvPr/>
          </p:nvCxnSpPr>
          <p:spPr>
            <a:xfrm>
              <a:off x="2680854" y="2644486"/>
              <a:ext cx="587375" cy="0"/>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4BE12A0A-1F04-4241-AE74-A82E9D4861C1}"/>
                </a:ext>
              </a:extLst>
            </p:cNvPr>
            <p:cNvCxnSpPr/>
            <p:nvPr/>
          </p:nvCxnSpPr>
          <p:spPr>
            <a:xfrm>
              <a:off x="2680854" y="3849832"/>
              <a:ext cx="587375" cy="0"/>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98256EC5-226B-4853-A3CA-E37D903072A2}"/>
                </a:ext>
              </a:extLst>
            </p:cNvPr>
            <p:cNvCxnSpPr/>
            <p:nvPr/>
          </p:nvCxnSpPr>
          <p:spPr>
            <a:xfrm>
              <a:off x="2327563" y="2194214"/>
              <a:ext cx="360680" cy="0"/>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2E1DA388-2595-4350-A15E-D95F11AA94E8}"/>
                </a:ext>
              </a:extLst>
            </p:cNvPr>
            <p:cNvSpPr/>
            <p:nvPr/>
          </p:nvSpPr>
          <p:spPr>
            <a:xfrm>
              <a:off x="3214254" y="0"/>
              <a:ext cx="2707005" cy="8530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7000"/>
                </a:lnSpc>
                <a:spcAft>
                  <a:spcPts val="0"/>
                </a:spcAft>
              </a:pPr>
              <a:r>
                <a:rPr lang="es-ES" sz="1600" b="1" kern="1200" dirty="0">
                  <a:solidFill>
                    <a:srgbClr val="000000"/>
                  </a:solidFill>
                  <a:effectLst/>
                  <a:ea typeface="Calibri" panose="020F0502020204030204" pitchFamily="34" charset="0"/>
                  <a:cs typeface="Times New Roman" panose="02020603050405020304" pitchFamily="18" charset="0"/>
                </a:rPr>
                <a:t>GERENTE DE MARKETING</a:t>
              </a:r>
            </a:p>
            <a:p>
              <a:pPr algn="ctr">
                <a:lnSpc>
                  <a:spcPct val="107000"/>
                </a:lnSpc>
                <a:spcAft>
                  <a:spcPts val="0"/>
                </a:spcAft>
              </a:pPr>
              <a:endParaRPr lang="es-ES" sz="1600" b="1" dirty="0">
                <a:solidFill>
                  <a:srgbClr val="000000"/>
                </a:solidFill>
                <a:ea typeface="Calibri" panose="020F0502020204030204" pitchFamily="34" charset="0"/>
                <a:cs typeface="Times New Roman" panose="02020603050405020304" pitchFamily="18" charset="0"/>
              </a:endParaRPr>
            </a:p>
            <a:p>
              <a:pPr algn="ctr">
                <a:lnSpc>
                  <a:spcPct val="107000"/>
                </a:lnSpc>
                <a:spcAft>
                  <a:spcPts val="0"/>
                </a:spcAft>
              </a:pPr>
              <a:endParaRPr lang="es-PE" sz="1100" dirty="0">
                <a:effectLst/>
                <a:ea typeface="Calibri" panose="020F0502020204030204" pitchFamily="34" charset="0"/>
                <a:cs typeface="Times New Roman" panose="02020603050405020304" pitchFamily="18" charset="0"/>
              </a:endParaRPr>
            </a:p>
          </p:txBody>
        </p:sp>
        <p:sp>
          <p:nvSpPr>
            <p:cNvPr id="13" name="Rectángulo 12">
              <a:extLst>
                <a:ext uri="{FF2B5EF4-FFF2-40B4-BE49-F238E27FC236}">
                  <a16:creationId xmlns:a16="http://schemas.microsoft.com/office/drawing/2014/main" id="{F395627D-DAA9-4299-9087-329620D95983}"/>
                </a:ext>
              </a:extLst>
            </p:cNvPr>
            <p:cNvSpPr/>
            <p:nvPr/>
          </p:nvSpPr>
          <p:spPr>
            <a:xfrm>
              <a:off x="3214254" y="1087582"/>
              <a:ext cx="2707005" cy="7277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s-ES" sz="1600" b="1" kern="1200" dirty="0">
                  <a:solidFill>
                    <a:srgbClr val="000000"/>
                  </a:solidFill>
                  <a:effectLst/>
                  <a:ea typeface="Calibri" panose="020F0502020204030204" pitchFamily="34" charset="0"/>
                  <a:cs typeface="Times New Roman" panose="02020603050405020304" pitchFamily="18" charset="0"/>
                </a:rPr>
                <a:t>GERENTE DE LOGISTICA</a:t>
              </a:r>
              <a:endParaRPr lang="es-P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ES" sz="1200" dirty="0">
                  <a:solidFill>
                    <a:srgbClr val="000000"/>
                  </a:solidFill>
                  <a:effectLst/>
                  <a:ea typeface="Calibri" panose="020F0502020204030204" pitchFamily="34" charset="0"/>
                  <a:cs typeface="Times New Roman" panose="02020603050405020304" pitchFamily="18" charset="0"/>
                </a:rPr>
                <a:t> </a:t>
              </a:r>
              <a:endParaRPr lang="es-PE" sz="1100" dirty="0">
                <a:effectLst/>
                <a:ea typeface="Calibri" panose="020F0502020204030204" pitchFamily="34" charset="0"/>
                <a:cs typeface="Times New Roman" panose="02020603050405020304" pitchFamily="18" charset="0"/>
              </a:endParaRPr>
            </a:p>
          </p:txBody>
        </p:sp>
        <p:sp>
          <p:nvSpPr>
            <p:cNvPr id="14" name="Rectángulo 13">
              <a:extLst>
                <a:ext uri="{FF2B5EF4-FFF2-40B4-BE49-F238E27FC236}">
                  <a16:creationId xmlns:a16="http://schemas.microsoft.com/office/drawing/2014/main" id="{5347AFFD-C6C3-4CFD-A30C-C8C21FC493D2}"/>
                </a:ext>
              </a:extLst>
            </p:cNvPr>
            <p:cNvSpPr/>
            <p:nvPr/>
          </p:nvSpPr>
          <p:spPr>
            <a:xfrm>
              <a:off x="3214254" y="2244436"/>
              <a:ext cx="2707005" cy="10176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s-ES" sz="1600" b="1" kern="1200" dirty="0">
                  <a:solidFill>
                    <a:srgbClr val="000000"/>
                  </a:solidFill>
                  <a:effectLst/>
                  <a:ea typeface="Calibri" panose="020F0502020204030204" pitchFamily="34" charset="0"/>
                  <a:cs typeface="Times New Roman" panose="02020603050405020304" pitchFamily="18" charset="0"/>
                </a:rPr>
                <a:t>GERENTE DE PRODUCCIÓN</a:t>
              </a:r>
              <a:endParaRPr lang="es-PE" sz="1100" dirty="0">
                <a:effectLst/>
                <a:ea typeface="Calibri" panose="020F0502020204030204" pitchFamily="34" charset="0"/>
                <a:cs typeface="Times New Roman" panose="02020603050405020304" pitchFamily="18" charset="0"/>
              </a:endParaRPr>
            </a:p>
            <a:p>
              <a:pPr algn="ctr">
                <a:lnSpc>
                  <a:spcPct val="107000"/>
                </a:lnSpc>
                <a:spcAft>
                  <a:spcPts val="800"/>
                </a:spcAft>
              </a:pPr>
              <a:endParaRPr lang="es-ES" sz="1200" dirty="0">
                <a:solidFill>
                  <a:srgbClr val="000000"/>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es-ES" sz="1200" dirty="0">
                  <a:solidFill>
                    <a:srgbClr val="000000"/>
                  </a:solidFill>
                  <a:effectLst/>
                  <a:ea typeface="Calibri" panose="020F0502020204030204" pitchFamily="34" charset="0"/>
                  <a:cs typeface="Times New Roman" panose="02020603050405020304" pitchFamily="18" charset="0"/>
                </a:rPr>
                <a:t> </a:t>
              </a:r>
              <a:endParaRPr lang="es-PE" sz="1100" dirty="0">
                <a:effectLst/>
                <a:ea typeface="Calibri" panose="020F0502020204030204" pitchFamily="34" charset="0"/>
                <a:cs typeface="Times New Roman" panose="02020603050405020304" pitchFamily="18" charset="0"/>
              </a:endParaRPr>
            </a:p>
          </p:txBody>
        </p:sp>
        <p:sp>
          <p:nvSpPr>
            <p:cNvPr id="15" name="Rectángulo 14">
              <a:extLst>
                <a:ext uri="{FF2B5EF4-FFF2-40B4-BE49-F238E27FC236}">
                  <a16:creationId xmlns:a16="http://schemas.microsoft.com/office/drawing/2014/main" id="{08B8C1FA-65AB-4ABE-AD73-C5611180CF93}"/>
                </a:ext>
              </a:extLst>
            </p:cNvPr>
            <p:cNvSpPr/>
            <p:nvPr/>
          </p:nvSpPr>
          <p:spPr>
            <a:xfrm>
              <a:off x="3214254" y="3394364"/>
              <a:ext cx="2707005" cy="7277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s-ES" sz="1600" b="1" kern="1200" dirty="0">
                  <a:solidFill>
                    <a:srgbClr val="000000"/>
                  </a:solidFill>
                  <a:effectLst/>
                  <a:ea typeface="Calibri" panose="020F0502020204030204" pitchFamily="34" charset="0"/>
                  <a:cs typeface="Times New Roman" panose="02020603050405020304" pitchFamily="18" charset="0"/>
                </a:rPr>
                <a:t>GERENTE DE FINANZAS</a:t>
              </a:r>
              <a:endParaRPr lang="es-PE"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ES" sz="1200" dirty="0">
                  <a:solidFill>
                    <a:srgbClr val="000000"/>
                  </a:solidFill>
                  <a:effectLst/>
                  <a:ea typeface="Calibri" panose="020F0502020204030204" pitchFamily="34" charset="0"/>
                  <a:cs typeface="Times New Roman" panose="02020603050405020304" pitchFamily="18" charset="0"/>
                </a:rPr>
                <a:t> </a:t>
              </a:r>
              <a:endParaRPr lang="es-PE" sz="1100" dirty="0">
                <a:effectLst/>
                <a:ea typeface="Calibri" panose="020F0502020204030204" pitchFamily="34" charset="0"/>
                <a:cs typeface="Times New Roman" panose="02020603050405020304" pitchFamily="18" charset="0"/>
              </a:endParaRPr>
            </a:p>
          </p:txBody>
        </p:sp>
      </p:grpSp>
      <p:sp>
        <p:nvSpPr>
          <p:cNvPr id="3" name="Rectángulo 2">
            <a:extLst>
              <a:ext uri="{FF2B5EF4-FFF2-40B4-BE49-F238E27FC236}">
                <a16:creationId xmlns:a16="http://schemas.microsoft.com/office/drawing/2014/main" id="{9F6BD84F-8840-47F2-7557-DD9E85B82CDD}"/>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3776865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8FA5155D-4FAB-4E56-BD01-E8C77D581727}"/>
              </a:ext>
            </a:extLst>
          </p:cNvPr>
          <p:cNvGraphicFramePr>
            <a:graphicFrameLocks noGrp="1"/>
          </p:cNvGraphicFramePr>
          <p:nvPr>
            <p:extLst>
              <p:ext uri="{D42A27DB-BD31-4B8C-83A1-F6EECF244321}">
                <p14:modId xmlns:p14="http://schemas.microsoft.com/office/powerpoint/2010/main" val="326173582"/>
              </p:ext>
            </p:extLst>
          </p:nvPr>
        </p:nvGraphicFramePr>
        <p:xfrm>
          <a:off x="852033" y="1360616"/>
          <a:ext cx="10236881" cy="4582962"/>
        </p:xfrm>
        <a:graphic>
          <a:graphicData uri="http://schemas.openxmlformats.org/drawingml/2006/table">
            <a:tbl>
              <a:tblPr firstRow="1" firstCol="1" bandRow="1">
                <a:tableStyleId>{5C22544A-7EE6-4342-B048-85BDC9FD1C3A}</a:tableStyleId>
              </a:tblPr>
              <a:tblGrid>
                <a:gridCol w="2762024">
                  <a:extLst>
                    <a:ext uri="{9D8B030D-6E8A-4147-A177-3AD203B41FA5}">
                      <a16:colId xmlns:a16="http://schemas.microsoft.com/office/drawing/2014/main" val="2400211818"/>
                    </a:ext>
                  </a:extLst>
                </a:gridCol>
                <a:gridCol w="7474857">
                  <a:extLst>
                    <a:ext uri="{9D8B030D-6E8A-4147-A177-3AD203B41FA5}">
                      <a16:colId xmlns:a16="http://schemas.microsoft.com/office/drawing/2014/main" val="4121780843"/>
                    </a:ext>
                  </a:extLst>
                </a:gridCol>
              </a:tblGrid>
              <a:tr h="686523">
                <a:tc>
                  <a:txBody>
                    <a:bodyPr/>
                    <a:lstStyle/>
                    <a:p>
                      <a:pPr marL="7938" indent="-7938">
                        <a:lnSpc>
                          <a:spcPct val="107000"/>
                        </a:lnSpc>
                        <a:spcAft>
                          <a:spcPts val="0"/>
                        </a:spcAft>
                      </a:pPr>
                      <a:r>
                        <a:rPr lang="es-PE" sz="1800" dirty="0">
                          <a:effectLst/>
                          <a:latin typeface="Book Antiqua" panose="02040602050305030304" pitchFamily="18" charset="0"/>
                        </a:rPr>
                        <a:t>NOMBRE DEL EQUIPO</a:t>
                      </a:r>
                      <a:endParaRPr lang="es-PE"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0"/>
                        </a:spcAft>
                      </a:pPr>
                      <a:endParaRPr lang="es-PE"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1276795"/>
                  </a:ext>
                </a:extLst>
              </a:tr>
              <a:tr h="813127">
                <a:tc>
                  <a:txBody>
                    <a:bodyPr/>
                    <a:lstStyle/>
                    <a:p>
                      <a:pPr marL="0" indent="0">
                        <a:lnSpc>
                          <a:spcPct val="107000"/>
                        </a:lnSpc>
                        <a:spcAft>
                          <a:spcPts val="0"/>
                        </a:spcAft>
                      </a:pPr>
                      <a:r>
                        <a:rPr lang="es-PE" sz="1800" b="1" kern="1200" dirty="0">
                          <a:solidFill>
                            <a:schemeClr val="lt1"/>
                          </a:solidFill>
                          <a:effectLst/>
                          <a:latin typeface="Book Antiqua" panose="02040602050305030304" pitchFamily="18" charset="0"/>
                          <a:ea typeface="+mn-ea"/>
                          <a:cs typeface="+mn-cs"/>
                        </a:rPr>
                        <a:t>MANTRA REDACTADO</a:t>
                      </a:r>
                    </a:p>
                  </a:txBody>
                  <a:tcPr marL="68580" marR="68580" marT="0" marB="0"/>
                </a:tc>
                <a:tc>
                  <a:txBody>
                    <a:bodyPr/>
                    <a:lstStyle/>
                    <a:p>
                      <a:pPr marL="457200">
                        <a:lnSpc>
                          <a:spcPct val="107000"/>
                        </a:lnSpc>
                        <a:spcAft>
                          <a:spcPts val="0"/>
                        </a:spcAft>
                      </a:pPr>
                      <a:r>
                        <a:rPr lang="es-PE" sz="1800" dirty="0">
                          <a:effectLst/>
                          <a:latin typeface="Book Antiqua" panose="02040602050305030304" pitchFamily="18" charset="0"/>
                        </a:rPr>
                        <a:t> </a:t>
                      </a:r>
                    </a:p>
                    <a:p>
                      <a:pPr marL="457200">
                        <a:lnSpc>
                          <a:spcPct val="107000"/>
                        </a:lnSpc>
                        <a:spcAft>
                          <a:spcPts val="0"/>
                        </a:spcAft>
                      </a:pPr>
                      <a:r>
                        <a:rPr lang="es-PE" sz="1800" dirty="0">
                          <a:effectLst/>
                          <a:latin typeface="Book Antiqua" panose="02040602050305030304" pitchFamily="18" charset="0"/>
                        </a:rPr>
                        <a:t> </a:t>
                      </a:r>
                      <a:endParaRPr lang="es-PE"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7470134"/>
                  </a:ext>
                </a:extLst>
              </a:tr>
              <a:tr h="1368765">
                <a:tc>
                  <a:txBody>
                    <a:bodyPr/>
                    <a:lstStyle/>
                    <a:p>
                      <a:pPr marL="0" indent="0" algn="just">
                        <a:lnSpc>
                          <a:spcPct val="107000"/>
                        </a:lnSpc>
                        <a:spcAft>
                          <a:spcPts val="0"/>
                        </a:spcAft>
                      </a:pPr>
                      <a:r>
                        <a:rPr lang="es-PE" sz="1800" b="1" kern="1200" dirty="0">
                          <a:solidFill>
                            <a:schemeClr val="lt1"/>
                          </a:solidFill>
                          <a:effectLst/>
                          <a:latin typeface="Book Antiqua" panose="02040602050305030304" pitchFamily="18" charset="0"/>
                          <a:ea typeface="+mn-ea"/>
                          <a:cs typeface="+mn-cs"/>
                        </a:rPr>
                        <a:t>NOMBRE DE UN PERSONAJE EMPRENDEDOR LOCAL</a:t>
                      </a:r>
                    </a:p>
                  </a:txBody>
                  <a:tcPr marL="68580" marR="68580" marT="0" marB="0"/>
                </a:tc>
                <a:tc>
                  <a:txBody>
                    <a:bodyPr/>
                    <a:lstStyle/>
                    <a:p>
                      <a:pPr>
                        <a:lnSpc>
                          <a:spcPct val="107000"/>
                        </a:lnSpc>
                        <a:spcAft>
                          <a:spcPts val="0"/>
                        </a:spcAft>
                      </a:pPr>
                      <a:endParaRPr lang="es-PE"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085403"/>
                  </a:ext>
                </a:extLst>
              </a:tr>
              <a:tr h="1714547">
                <a:tc>
                  <a:txBody>
                    <a:bodyPr/>
                    <a:lstStyle/>
                    <a:p>
                      <a:pPr marL="0" indent="0" algn="just">
                        <a:lnSpc>
                          <a:spcPct val="107000"/>
                        </a:lnSpc>
                        <a:spcAft>
                          <a:spcPts val="0"/>
                        </a:spcAft>
                      </a:pPr>
                      <a:r>
                        <a:rPr lang="es-PE" sz="1800" b="1" kern="1200" dirty="0">
                          <a:solidFill>
                            <a:schemeClr val="lt1"/>
                          </a:solidFill>
                          <a:effectLst/>
                          <a:latin typeface="Book Antiqua" panose="02040602050305030304" pitchFamily="18" charset="0"/>
                          <a:ea typeface="+mn-ea"/>
                          <a:cs typeface="+mn-cs"/>
                        </a:rPr>
                        <a:t>LINK DE PÁGINA DEL EQUIPO EMPRENDEDOR EN FACEBOOK</a:t>
                      </a:r>
                    </a:p>
                  </a:txBody>
                  <a:tcPr marL="68580" marR="68580" marT="0" marB="0"/>
                </a:tc>
                <a:tc>
                  <a:txBody>
                    <a:bodyPr/>
                    <a:lstStyle/>
                    <a:p>
                      <a:pPr marL="457200">
                        <a:lnSpc>
                          <a:spcPct val="107000"/>
                        </a:lnSpc>
                        <a:spcAft>
                          <a:spcPts val="0"/>
                        </a:spcAft>
                      </a:pPr>
                      <a:r>
                        <a:rPr lang="es-PE" sz="1800" dirty="0">
                          <a:effectLst/>
                          <a:latin typeface="Book Antiqua" panose="02040602050305030304" pitchFamily="18" charset="0"/>
                        </a:rPr>
                        <a:t> </a:t>
                      </a:r>
                      <a:endParaRPr lang="es-PE"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2866265"/>
                  </a:ext>
                </a:extLst>
              </a:tr>
            </a:tbl>
          </a:graphicData>
        </a:graphic>
      </p:graphicFrame>
      <p:sp>
        <p:nvSpPr>
          <p:cNvPr id="5" name="Rectángulo 4">
            <a:extLst>
              <a:ext uri="{FF2B5EF4-FFF2-40B4-BE49-F238E27FC236}">
                <a16:creationId xmlns:a16="http://schemas.microsoft.com/office/drawing/2014/main" id="{76A14BE4-745F-48DB-99D6-BCC03C540D8B}"/>
              </a:ext>
            </a:extLst>
          </p:cNvPr>
          <p:cNvSpPr/>
          <p:nvPr/>
        </p:nvSpPr>
        <p:spPr>
          <a:xfrm>
            <a:off x="3686732" y="791028"/>
            <a:ext cx="3105850" cy="375552"/>
          </a:xfrm>
          <a:prstGeom prst="rect">
            <a:avLst/>
          </a:prstGeom>
        </p:spPr>
        <p:txBody>
          <a:bodyPr wrap="none">
            <a:spAutoFit/>
          </a:bodyPr>
          <a:lstStyle/>
          <a:p>
            <a:pPr marL="180340">
              <a:lnSpc>
                <a:spcPct val="107000"/>
              </a:lnSpc>
              <a:spcAft>
                <a:spcPts val="800"/>
              </a:spcAft>
            </a:pPr>
            <a:r>
              <a:rPr lang="es-PE" b="1" dirty="0">
                <a:latin typeface="Calibri" panose="020F0502020204030204" pitchFamily="34" charset="0"/>
                <a:ea typeface="Calibri" panose="020F0502020204030204" pitchFamily="34" charset="0"/>
                <a:cs typeface="Times New Roman" panose="02020603050405020304" pitchFamily="18" charset="0"/>
              </a:rPr>
              <a:t>ORGANIZACIÓN DEL EQUIPO</a:t>
            </a:r>
            <a:endParaRPr lang="es-PE"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E7CB0FEB-0C8B-BB58-5E02-3327347580CC}"/>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3214306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BF5F628-ECFF-4E87-8778-9BE681DD3F8E}"/>
              </a:ext>
            </a:extLst>
          </p:cNvPr>
          <p:cNvGrpSpPr/>
          <p:nvPr/>
        </p:nvGrpSpPr>
        <p:grpSpPr>
          <a:xfrm>
            <a:off x="403458" y="711892"/>
            <a:ext cx="2627642" cy="646331"/>
            <a:chOff x="0" y="0"/>
            <a:chExt cx="3421060" cy="787549"/>
          </a:xfrm>
          <a:scene3d>
            <a:camera prst="orthographicFront"/>
            <a:lightRig rig="threePt" dir="t">
              <a:rot lat="0" lon="0" rev="7500000"/>
            </a:lightRig>
          </a:scene3d>
        </p:grpSpPr>
        <p:sp>
          <p:nvSpPr>
            <p:cNvPr id="5" name="Rectángulo: esquinas redondeadas 4">
              <a:extLst>
                <a:ext uri="{FF2B5EF4-FFF2-40B4-BE49-F238E27FC236}">
                  <a16:creationId xmlns:a16="http://schemas.microsoft.com/office/drawing/2014/main" id="{C895BDC2-DA58-42E5-B027-DC9ED302E045}"/>
                </a:ext>
              </a:extLst>
            </p:cNvPr>
            <p:cNvSpPr/>
            <p:nvPr/>
          </p:nvSpPr>
          <p:spPr>
            <a:xfrm>
              <a:off x="0" y="0"/>
              <a:ext cx="3421060" cy="787549"/>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s-PE"/>
            </a:p>
          </p:txBody>
        </p:sp>
        <p:sp>
          <p:nvSpPr>
            <p:cNvPr id="6" name="Rectángulo: esquinas redondeadas 4">
              <a:extLst>
                <a:ext uri="{FF2B5EF4-FFF2-40B4-BE49-F238E27FC236}">
                  <a16:creationId xmlns:a16="http://schemas.microsoft.com/office/drawing/2014/main" id="{59F39DD6-CF29-4B2A-B68B-B93BFC343D56}"/>
                </a:ext>
              </a:extLst>
            </p:cNvPr>
            <p:cNvSpPr txBox="1"/>
            <p:nvPr/>
          </p:nvSpPr>
          <p:spPr>
            <a:xfrm>
              <a:off x="38445" y="38445"/>
              <a:ext cx="3344170" cy="71065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Preparación:</a:t>
              </a:r>
              <a:endParaRPr lang="es-PE" sz="2400" kern="1200" dirty="0">
                <a:solidFill>
                  <a:srgbClr val="002060"/>
                </a:solidFill>
                <a:latin typeface="Book Antiqua" panose="02040602050305030304" pitchFamily="18" charset="0"/>
              </a:endParaRPr>
            </a:p>
          </p:txBody>
        </p:sp>
      </p:grpSp>
      <p:sp>
        <p:nvSpPr>
          <p:cNvPr id="8" name="Rectángulo 7">
            <a:extLst>
              <a:ext uri="{FF2B5EF4-FFF2-40B4-BE49-F238E27FC236}">
                <a16:creationId xmlns:a16="http://schemas.microsoft.com/office/drawing/2014/main" id="{E6FB5FE3-5DCB-4219-8473-984CF130BE0B}"/>
              </a:ext>
            </a:extLst>
          </p:cNvPr>
          <p:cNvSpPr/>
          <p:nvPr/>
        </p:nvSpPr>
        <p:spPr>
          <a:xfrm>
            <a:off x="563115" y="1790607"/>
            <a:ext cx="2627642" cy="369332"/>
          </a:xfrm>
          <a:prstGeom prst="rect">
            <a:avLst/>
          </a:prstGeom>
        </p:spPr>
        <p:txBody>
          <a:bodyPr wrap="none">
            <a:spAutoFit/>
          </a:bodyPr>
          <a:lstStyle/>
          <a:p>
            <a:pPr lvl="0"/>
            <a:r>
              <a:rPr lang="es-PE" b="1" dirty="0">
                <a:latin typeface="Book Antiqua" panose="02040602050305030304" pitchFamily="18" charset="0"/>
              </a:rPr>
              <a:t>Situación problemática</a:t>
            </a:r>
            <a:endParaRPr lang="es-PE" b="1" dirty="0"/>
          </a:p>
        </p:txBody>
      </p:sp>
      <p:sp>
        <p:nvSpPr>
          <p:cNvPr id="10" name="Rectángulo 9">
            <a:extLst>
              <a:ext uri="{FF2B5EF4-FFF2-40B4-BE49-F238E27FC236}">
                <a16:creationId xmlns:a16="http://schemas.microsoft.com/office/drawing/2014/main" id="{C419C4E9-370D-41D7-ABDA-3D47B92C4A7A}"/>
              </a:ext>
            </a:extLst>
          </p:cNvPr>
          <p:cNvSpPr/>
          <p:nvPr/>
        </p:nvSpPr>
        <p:spPr>
          <a:xfrm>
            <a:off x="563115" y="2200792"/>
            <a:ext cx="3631513" cy="2308324"/>
          </a:xfrm>
          <a:prstGeom prst="rect">
            <a:avLst/>
          </a:prstGeom>
        </p:spPr>
        <p:txBody>
          <a:bodyPr wrap="square">
            <a:spAutoFit/>
          </a:bodyPr>
          <a:lstStyle/>
          <a:p>
            <a:pPr lvl="0" algn="just"/>
            <a:r>
              <a:rPr lang="es-PE" dirty="0">
                <a:latin typeface="Book Antiqua" panose="02040602050305030304" pitchFamily="18" charset="0"/>
              </a:rPr>
              <a:t>La descripción de la situación se realiza de manera sucinta. En ella se presenta el contexto donde está ocurriendo el hecho, fenómeno o eventos que está afectando a las personas y los dolores, dificultades e incomodidades que están vivenciando las personas.</a:t>
            </a:r>
          </a:p>
        </p:txBody>
      </p:sp>
      <p:sp>
        <p:nvSpPr>
          <p:cNvPr id="11" name="Rectángulo 10">
            <a:extLst>
              <a:ext uri="{FF2B5EF4-FFF2-40B4-BE49-F238E27FC236}">
                <a16:creationId xmlns:a16="http://schemas.microsoft.com/office/drawing/2014/main" id="{27BAB981-34D3-48E7-A105-51C688BE2C97}"/>
              </a:ext>
            </a:extLst>
          </p:cNvPr>
          <p:cNvSpPr/>
          <p:nvPr/>
        </p:nvSpPr>
        <p:spPr>
          <a:xfrm>
            <a:off x="5385462" y="862718"/>
            <a:ext cx="3366654" cy="369332"/>
          </a:xfrm>
          <a:prstGeom prst="rect">
            <a:avLst/>
          </a:prstGeom>
        </p:spPr>
        <p:txBody>
          <a:bodyPr wrap="square">
            <a:spAutoFit/>
          </a:bodyPr>
          <a:lstStyle/>
          <a:p>
            <a:r>
              <a:rPr lang="es-PE" b="1" dirty="0">
                <a:latin typeface="Book Antiqua" panose="02040602050305030304" pitchFamily="18" charset="0"/>
              </a:rPr>
              <a:t>¿Cómo se plantea el reto?</a:t>
            </a:r>
          </a:p>
        </p:txBody>
      </p:sp>
      <p:sp>
        <p:nvSpPr>
          <p:cNvPr id="12" name="Rectángulo 11">
            <a:extLst>
              <a:ext uri="{FF2B5EF4-FFF2-40B4-BE49-F238E27FC236}">
                <a16:creationId xmlns:a16="http://schemas.microsoft.com/office/drawing/2014/main" id="{F46A1AA2-C1F3-4FE0-BA67-1053990792D7}"/>
              </a:ext>
            </a:extLst>
          </p:cNvPr>
          <p:cNvSpPr/>
          <p:nvPr/>
        </p:nvSpPr>
        <p:spPr>
          <a:xfrm>
            <a:off x="5443520" y="1442939"/>
            <a:ext cx="6277097" cy="3970318"/>
          </a:xfrm>
          <a:prstGeom prst="rect">
            <a:avLst/>
          </a:prstGeom>
        </p:spPr>
        <p:txBody>
          <a:bodyPr wrap="square">
            <a:spAutoFit/>
          </a:bodyPr>
          <a:lstStyle/>
          <a:p>
            <a:pPr algn="just"/>
            <a:r>
              <a:rPr lang="es-PE" dirty="0">
                <a:latin typeface="Book Antiqua" panose="02040602050305030304" pitchFamily="18" charset="0"/>
              </a:rPr>
              <a:t>El reto se formula en forma de una pregunta a partir la situación que esta ocurriendo en el contexto y que viene afectando las personas.</a:t>
            </a:r>
          </a:p>
          <a:p>
            <a:pPr algn="just"/>
            <a:r>
              <a:rPr lang="es-PE" dirty="0">
                <a:latin typeface="Book Antiqua" panose="02040602050305030304" pitchFamily="18" charset="0"/>
              </a:rPr>
              <a:t>Se realiza mediante la técnica:</a:t>
            </a:r>
          </a:p>
          <a:p>
            <a:pPr algn="just"/>
            <a:r>
              <a:rPr lang="es-PE" b="1" dirty="0">
                <a:latin typeface="Book Antiqua" panose="02040602050305030304" pitchFamily="18" charset="0"/>
              </a:rPr>
              <a:t>¿Cómo podríamos nosotros ...........?</a:t>
            </a:r>
          </a:p>
          <a:p>
            <a:pPr marL="285750" indent="-285750" algn="just">
              <a:buFont typeface="Arial" panose="020B0604020202020204" pitchFamily="34" charset="0"/>
              <a:buChar char="•"/>
            </a:pPr>
            <a:r>
              <a:rPr lang="es-PE" b="1" dirty="0">
                <a:latin typeface="Book Antiqua" panose="02040602050305030304" pitchFamily="18" charset="0"/>
              </a:rPr>
              <a:t>Cómo</a:t>
            </a:r>
            <a:r>
              <a:rPr lang="es-PE" dirty="0">
                <a:latin typeface="Book Antiqua" panose="02040602050305030304" pitchFamily="18" charset="0"/>
              </a:rPr>
              <a:t>: sugiere que aún no tenemos la respuesta, pero nos permite explorar una variedad de conceptos en lugar de saltar directamente a las soluciones.</a:t>
            </a:r>
          </a:p>
          <a:p>
            <a:pPr marL="285750" indent="-285750" algn="just">
              <a:buFont typeface="Arial" panose="020B0604020202020204" pitchFamily="34" charset="0"/>
              <a:buChar char="•"/>
            </a:pPr>
            <a:r>
              <a:rPr lang="es-PE" b="1" dirty="0">
                <a:latin typeface="Book Antiqua" panose="02040602050305030304" pitchFamily="18" charset="0"/>
              </a:rPr>
              <a:t>Poder</a:t>
            </a:r>
            <a:r>
              <a:rPr lang="es-PE" dirty="0">
                <a:latin typeface="Book Antiqua" panose="02040602050305030304" pitchFamily="18" charset="0"/>
              </a:rPr>
              <a:t>: Hace hincapié en la posibilidad de que haya muchas ideas que podrían conducir a una solución, permitiendo que todas las ideas contribuyan en la solución sin juzgar.</a:t>
            </a:r>
          </a:p>
          <a:p>
            <a:pPr marL="285750" indent="-285750" algn="just">
              <a:buFont typeface="Arial" panose="020B0604020202020204" pitchFamily="34" charset="0"/>
              <a:buChar char="•"/>
            </a:pPr>
            <a:r>
              <a:rPr lang="es-PE" b="1" dirty="0">
                <a:latin typeface="Book Antiqua" panose="02040602050305030304" pitchFamily="18" charset="0"/>
              </a:rPr>
              <a:t>Nosotros</a:t>
            </a:r>
            <a:r>
              <a:rPr lang="es-PE" dirty="0">
                <a:latin typeface="Book Antiqua" panose="02040602050305030304" pitchFamily="18" charset="0"/>
              </a:rPr>
              <a:t>: Sugiere que la solución se construirá y solo puede resolverse mediante de forma colaborativa.</a:t>
            </a:r>
          </a:p>
        </p:txBody>
      </p:sp>
      <p:sp>
        <p:nvSpPr>
          <p:cNvPr id="13" name="Rectángulo 12">
            <a:extLst>
              <a:ext uri="{FF2B5EF4-FFF2-40B4-BE49-F238E27FC236}">
                <a16:creationId xmlns:a16="http://schemas.microsoft.com/office/drawing/2014/main" id="{B13AE916-F1F7-46A6-9957-F27CDCE56D6F}"/>
              </a:ext>
            </a:extLst>
          </p:cNvPr>
          <p:cNvSpPr/>
          <p:nvPr/>
        </p:nvSpPr>
        <p:spPr>
          <a:xfrm>
            <a:off x="403458" y="5641970"/>
            <a:ext cx="6151243" cy="646331"/>
          </a:xfrm>
          <a:prstGeom prst="rect">
            <a:avLst/>
          </a:prstGeom>
          <a:solidFill>
            <a:srgbClr val="FFD013"/>
          </a:solidFill>
        </p:spPr>
        <p:txBody>
          <a:bodyPr wrap="square">
            <a:spAutoFit/>
          </a:bodyPr>
          <a:lstStyle/>
          <a:p>
            <a:pPr lvl="0"/>
            <a:r>
              <a:rPr lang="es-PE" b="1" dirty="0">
                <a:latin typeface="Book Antiqua" panose="02040602050305030304" pitchFamily="18" charset="0"/>
              </a:rPr>
              <a:t>Situación problemática</a:t>
            </a:r>
          </a:p>
          <a:p>
            <a:pPr lvl="0"/>
            <a:r>
              <a:rPr lang="es-PE" b="1" dirty="0">
                <a:latin typeface="Book Antiqua" panose="02040602050305030304" pitchFamily="18" charset="0"/>
              </a:rPr>
              <a:t>Redactar en equipos la situación problemática y su reto</a:t>
            </a:r>
            <a:endParaRPr lang="es-PE" b="1" dirty="0"/>
          </a:p>
        </p:txBody>
      </p:sp>
      <p:sp>
        <p:nvSpPr>
          <p:cNvPr id="2" name="Rectángulo 1">
            <a:extLst>
              <a:ext uri="{FF2B5EF4-FFF2-40B4-BE49-F238E27FC236}">
                <a16:creationId xmlns:a16="http://schemas.microsoft.com/office/drawing/2014/main" id="{86D08948-B695-9EB2-9FCF-9F0BF90791E6}"/>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3184831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E9E647D2-ECCC-4636-B626-9FD2BD2BFB53}"/>
              </a:ext>
            </a:extLst>
          </p:cNvPr>
          <p:cNvGrpSpPr/>
          <p:nvPr/>
        </p:nvGrpSpPr>
        <p:grpSpPr>
          <a:xfrm>
            <a:off x="379527" y="1089104"/>
            <a:ext cx="2160473" cy="461666"/>
            <a:chOff x="0" y="0"/>
            <a:chExt cx="3421060" cy="731905"/>
          </a:xfrm>
          <a:scene3d>
            <a:camera prst="orthographicFront">
              <a:rot lat="0" lon="0" rev="0"/>
            </a:camera>
            <a:lightRig rig="contrasting" dir="t">
              <a:rot lat="0" lon="0" rev="1200000"/>
            </a:lightRig>
          </a:scene3d>
        </p:grpSpPr>
        <p:sp>
          <p:nvSpPr>
            <p:cNvPr id="5" name="Rectángulo: esquinas redondeadas 4">
              <a:extLst>
                <a:ext uri="{FF2B5EF4-FFF2-40B4-BE49-F238E27FC236}">
                  <a16:creationId xmlns:a16="http://schemas.microsoft.com/office/drawing/2014/main" id="{8A034370-A84D-482E-8EBC-F86B786CA007}"/>
                </a:ext>
              </a:extLst>
            </p:cNvPr>
            <p:cNvSpPr/>
            <p:nvPr/>
          </p:nvSpPr>
          <p:spPr>
            <a:xfrm>
              <a:off x="0" y="0"/>
              <a:ext cx="3421060" cy="731905"/>
            </a:xfrm>
            <a:prstGeom prst="roundRect">
              <a:avLst/>
            </a:prstGeom>
            <a:solidFill>
              <a:srgbClr val="93F118"/>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6" name="Rectángulo: esquinas redondeadas 4">
              <a:extLst>
                <a:ext uri="{FF2B5EF4-FFF2-40B4-BE49-F238E27FC236}">
                  <a16:creationId xmlns:a16="http://schemas.microsoft.com/office/drawing/2014/main" id="{B2865937-8C9F-43B3-B35E-6529A82F54C9}"/>
                </a:ext>
              </a:extLst>
            </p:cNvPr>
            <p:cNvSpPr txBox="1"/>
            <p:nvPr/>
          </p:nvSpPr>
          <p:spPr>
            <a:xfrm>
              <a:off x="35729" y="35729"/>
              <a:ext cx="3349602" cy="6604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Creación</a:t>
              </a:r>
              <a:endParaRPr lang="es-PE" sz="2400" kern="1200" dirty="0">
                <a:solidFill>
                  <a:srgbClr val="002060"/>
                </a:solidFill>
                <a:latin typeface="Book Antiqua" panose="02040602050305030304" pitchFamily="18" charset="0"/>
              </a:endParaRPr>
            </a:p>
          </p:txBody>
        </p:sp>
      </p:grpSp>
      <p:sp>
        <p:nvSpPr>
          <p:cNvPr id="9" name="Rectángulo 8">
            <a:extLst>
              <a:ext uri="{FF2B5EF4-FFF2-40B4-BE49-F238E27FC236}">
                <a16:creationId xmlns:a16="http://schemas.microsoft.com/office/drawing/2014/main" id="{43D7771F-07AD-4E4F-9965-44932D168A40}"/>
              </a:ext>
            </a:extLst>
          </p:cNvPr>
          <p:cNvSpPr/>
          <p:nvPr/>
        </p:nvSpPr>
        <p:spPr>
          <a:xfrm>
            <a:off x="1364343" y="2313119"/>
            <a:ext cx="4441369" cy="369332"/>
          </a:xfrm>
          <a:prstGeom prst="rect">
            <a:avLst/>
          </a:prstGeom>
        </p:spPr>
        <p:txBody>
          <a:bodyPr wrap="square">
            <a:spAutoFit/>
          </a:bodyPr>
          <a:lstStyle/>
          <a:p>
            <a:r>
              <a:rPr lang="es-PE" dirty="0">
                <a:latin typeface="Book Antiqua" panose="02040602050305030304" pitchFamily="18" charset="0"/>
              </a:rPr>
              <a:t>Recoge información mediante entrevistas</a:t>
            </a:r>
          </a:p>
        </p:txBody>
      </p:sp>
      <p:graphicFrame>
        <p:nvGraphicFramePr>
          <p:cNvPr id="11" name="Tabla 10">
            <a:extLst>
              <a:ext uri="{FF2B5EF4-FFF2-40B4-BE49-F238E27FC236}">
                <a16:creationId xmlns:a16="http://schemas.microsoft.com/office/drawing/2014/main" id="{C80500A7-EEF5-4F7E-976C-9D9DA52A0C2B}"/>
              </a:ext>
            </a:extLst>
          </p:cNvPr>
          <p:cNvGraphicFramePr>
            <a:graphicFrameLocks noGrp="1"/>
          </p:cNvGraphicFramePr>
          <p:nvPr>
            <p:extLst>
              <p:ext uri="{D42A27DB-BD31-4B8C-83A1-F6EECF244321}">
                <p14:modId xmlns:p14="http://schemas.microsoft.com/office/powerpoint/2010/main" val="1522850891"/>
              </p:ext>
            </p:extLst>
          </p:nvPr>
        </p:nvGraphicFramePr>
        <p:xfrm>
          <a:off x="1203052" y="2853381"/>
          <a:ext cx="9785894" cy="2566735"/>
        </p:xfrm>
        <a:graphic>
          <a:graphicData uri="http://schemas.openxmlformats.org/drawingml/2006/table">
            <a:tbl>
              <a:tblPr firstRow="1" firstCol="1" lastRow="1" lastCol="1" bandRow="1" bandCol="1">
                <a:tableStyleId>{5A111915-BE36-4E01-A7E5-04B1672EAD32}</a:tableStyleId>
              </a:tblPr>
              <a:tblGrid>
                <a:gridCol w="698433">
                  <a:extLst>
                    <a:ext uri="{9D8B030D-6E8A-4147-A177-3AD203B41FA5}">
                      <a16:colId xmlns:a16="http://schemas.microsoft.com/office/drawing/2014/main" val="1427255877"/>
                    </a:ext>
                  </a:extLst>
                </a:gridCol>
                <a:gridCol w="2585061">
                  <a:extLst>
                    <a:ext uri="{9D8B030D-6E8A-4147-A177-3AD203B41FA5}">
                      <a16:colId xmlns:a16="http://schemas.microsoft.com/office/drawing/2014/main" val="1276064772"/>
                    </a:ext>
                  </a:extLst>
                </a:gridCol>
                <a:gridCol w="6502400">
                  <a:extLst>
                    <a:ext uri="{9D8B030D-6E8A-4147-A177-3AD203B41FA5}">
                      <a16:colId xmlns:a16="http://schemas.microsoft.com/office/drawing/2014/main" val="2300841008"/>
                    </a:ext>
                  </a:extLst>
                </a:gridCol>
              </a:tblGrid>
              <a:tr h="218440">
                <a:tc gridSpan="3">
                  <a:txBody>
                    <a:bodyPr/>
                    <a:lstStyle/>
                    <a:p>
                      <a:pPr marL="346710" algn="ctr">
                        <a:lnSpc>
                          <a:spcPct val="107000"/>
                        </a:lnSpc>
                        <a:spcAft>
                          <a:spcPts val="800"/>
                        </a:spcAft>
                      </a:pPr>
                      <a:r>
                        <a:rPr lang="es-PE" sz="1800" dirty="0">
                          <a:solidFill>
                            <a:srgbClr val="002060"/>
                          </a:solidFill>
                          <a:effectLst/>
                        </a:rPr>
                        <a:t>Guía de entrevista 1</a:t>
                      </a:r>
                      <a:endParaRPr lang="es-PE"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2553030863"/>
                  </a:ext>
                </a:extLst>
              </a:tr>
              <a:tr h="240665">
                <a:tc gridSpan="3">
                  <a:txBody>
                    <a:bodyPr/>
                    <a:lstStyle/>
                    <a:p>
                      <a:pPr>
                        <a:lnSpc>
                          <a:spcPct val="107000"/>
                        </a:lnSpc>
                        <a:spcAft>
                          <a:spcPts val="800"/>
                        </a:spcAft>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Apellidos y nombres: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225468138"/>
                  </a:ext>
                </a:extLst>
              </a:tr>
              <a:tr h="271780">
                <a:tc>
                  <a:txBody>
                    <a:bodyPr/>
                    <a:lstStyle/>
                    <a:p>
                      <a:pPr algn="ctr">
                        <a:lnSpc>
                          <a:spcPct val="107000"/>
                        </a:lnSpc>
                        <a:spcAft>
                          <a:spcPts val="800"/>
                        </a:spcAft>
                      </a:pPr>
                      <a:r>
                        <a:rPr lang="es-PE" sz="1800">
                          <a:effectLst/>
                        </a:rPr>
                        <a:t>N°</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es-PE" sz="1800">
                          <a:effectLst/>
                        </a:rPr>
                        <a:t>Preguntas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es-PE" sz="1800" dirty="0">
                          <a:effectLst/>
                        </a:rPr>
                        <a:t>Respuestas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531786253"/>
                  </a:ext>
                </a:extLst>
              </a:tr>
              <a:tr h="511810">
                <a:tc>
                  <a:txBody>
                    <a:bodyPr/>
                    <a:lstStyle/>
                    <a:p>
                      <a:pPr algn="ctr">
                        <a:lnSpc>
                          <a:spcPct val="107000"/>
                        </a:lnSpc>
                        <a:spcAft>
                          <a:spcPts val="800"/>
                        </a:spcAft>
                      </a:pPr>
                      <a:r>
                        <a:rPr lang="es-PE" sz="1800">
                          <a:effectLst/>
                        </a:rPr>
                        <a:t>1</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pPr>
                      <a:endParaRPr lang="es-PE" sz="1800" dirty="0">
                        <a:effectLst/>
                        <a:latin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2381380079"/>
                  </a:ext>
                </a:extLst>
              </a:tr>
              <a:tr h="465455">
                <a:tc>
                  <a:txBody>
                    <a:bodyPr/>
                    <a:lstStyle/>
                    <a:p>
                      <a:pPr algn="ctr">
                        <a:lnSpc>
                          <a:spcPct val="107000"/>
                        </a:lnSpc>
                        <a:spcAft>
                          <a:spcPts val="800"/>
                        </a:spcAft>
                      </a:pPr>
                      <a:r>
                        <a:rPr lang="es-PE" sz="1800">
                          <a:effectLst/>
                        </a:rPr>
                        <a:t>2</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es-PE" sz="1800" dirty="0">
                          <a:effectLst/>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2217776988"/>
                  </a:ext>
                </a:extLst>
              </a:tr>
              <a:tr h="383540">
                <a:tc>
                  <a:txBody>
                    <a:bodyPr/>
                    <a:lstStyle/>
                    <a:p>
                      <a:pPr algn="ctr">
                        <a:lnSpc>
                          <a:spcPct val="107000"/>
                        </a:lnSpc>
                        <a:spcAft>
                          <a:spcPts val="800"/>
                        </a:spcAft>
                      </a:pPr>
                      <a:r>
                        <a:rPr lang="es-PE" sz="1800" dirty="0">
                          <a:effectLst/>
                        </a:rPr>
                        <a:t>3</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es-PE" sz="1800" dirty="0">
                          <a:effectLst/>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2895868482"/>
                  </a:ext>
                </a:extLst>
              </a:tr>
              <a:tr h="335915">
                <a:tc>
                  <a:txBody>
                    <a:bodyPr/>
                    <a:lstStyle/>
                    <a:p>
                      <a:pPr algn="ctr">
                        <a:lnSpc>
                          <a:spcPct val="107000"/>
                        </a:lnSpc>
                        <a:spcAft>
                          <a:spcPts val="800"/>
                        </a:spcAft>
                      </a:pPr>
                      <a:r>
                        <a:rPr lang="es-PE" sz="1800">
                          <a:effectLst/>
                        </a:rPr>
                        <a:t>4</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es-PE" sz="1800" dirty="0">
                          <a:effectLst/>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pPr>
                      <a:r>
                        <a:rPr lang="es-PE" sz="1800" dirty="0">
                          <a:effectLst/>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230623224"/>
                  </a:ext>
                </a:extLst>
              </a:tr>
            </a:tbl>
          </a:graphicData>
        </a:graphic>
      </p:graphicFrame>
      <p:grpSp>
        <p:nvGrpSpPr>
          <p:cNvPr id="12" name="Grupo 11">
            <a:extLst>
              <a:ext uri="{FF2B5EF4-FFF2-40B4-BE49-F238E27FC236}">
                <a16:creationId xmlns:a16="http://schemas.microsoft.com/office/drawing/2014/main" id="{B61BD559-402E-4D48-B31B-6ADB3373943C}"/>
              </a:ext>
            </a:extLst>
          </p:cNvPr>
          <p:cNvGrpSpPr/>
          <p:nvPr/>
        </p:nvGrpSpPr>
        <p:grpSpPr>
          <a:xfrm>
            <a:off x="9452911" y="6009816"/>
            <a:ext cx="2508493" cy="461665"/>
            <a:chOff x="0" y="0"/>
            <a:chExt cx="3421060" cy="731905"/>
          </a:xfrm>
          <a:scene3d>
            <a:camera prst="orthographicFront">
              <a:rot lat="0" lon="0" rev="0"/>
            </a:camera>
            <a:lightRig rig="contrasting" dir="t">
              <a:rot lat="0" lon="0" rev="1200000"/>
            </a:lightRig>
          </a:scene3d>
        </p:grpSpPr>
        <p:sp>
          <p:nvSpPr>
            <p:cNvPr id="13" name="Rectángulo: esquinas redondeadas 12">
              <a:extLst>
                <a:ext uri="{FF2B5EF4-FFF2-40B4-BE49-F238E27FC236}">
                  <a16:creationId xmlns:a16="http://schemas.microsoft.com/office/drawing/2014/main" id="{C963E105-89B3-4A65-9E81-47D956FA5F2C}"/>
                </a:ext>
              </a:extLst>
            </p:cNvPr>
            <p:cNvSpPr/>
            <p:nvPr/>
          </p:nvSpPr>
          <p:spPr>
            <a:xfrm>
              <a:off x="0" y="0"/>
              <a:ext cx="3421060" cy="731905"/>
            </a:xfrm>
            <a:prstGeom prst="roundRect">
              <a:avLst/>
            </a:prstGeom>
            <a:solidFill>
              <a:srgbClr val="93F118"/>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14" name="Rectángulo: esquinas redondeadas 4">
              <a:extLst>
                <a:ext uri="{FF2B5EF4-FFF2-40B4-BE49-F238E27FC236}">
                  <a16:creationId xmlns:a16="http://schemas.microsoft.com/office/drawing/2014/main" id="{F0F535D1-DE66-47E6-81A0-D8F3AA411036}"/>
                </a:ext>
              </a:extLst>
            </p:cNvPr>
            <p:cNvSpPr txBox="1"/>
            <p:nvPr/>
          </p:nvSpPr>
          <p:spPr>
            <a:xfrm>
              <a:off x="35729" y="35729"/>
              <a:ext cx="3349602" cy="6604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Fase empatizar</a:t>
              </a:r>
              <a:endParaRPr lang="es-PE" sz="2400" kern="1200" dirty="0">
                <a:solidFill>
                  <a:srgbClr val="002060"/>
                </a:solidFill>
                <a:latin typeface="Book Antiqua" panose="02040602050305030304" pitchFamily="18" charset="0"/>
              </a:endParaRPr>
            </a:p>
          </p:txBody>
        </p:sp>
      </p:grpSp>
      <p:sp>
        <p:nvSpPr>
          <p:cNvPr id="2" name="Rectángulo 1">
            <a:extLst>
              <a:ext uri="{FF2B5EF4-FFF2-40B4-BE49-F238E27FC236}">
                <a16:creationId xmlns:a16="http://schemas.microsoft.com/office/drawing/2014/main" id="{4CC84DBD-B18C-4262-3E22-F247BE053694}"/>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3435924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633A3C37-1436-4461-A07C-5DDB23F61B76}"/>
              </a:ext>
            </a:extLst>
          </p:cNvPr>
          <p:cNvGraphicFramePr>
            <a:graphicFrameLocks noGrp="1"/>
          </p:cNvGraphicFramePr>
          <p:nvPr>
            <p:extLst>
              <p:ext uri="{D42A27DB-BD31-4B8C-83A1-F6EECF244321}">
                <p14:modId xmlns:p14="http://schemas.microsoft.com/office/powerpoint/2010/main" val="1734766039"/>
              </p:ext>
            </p:extLst>
          </p:nvPr>
        </p:nvGraphicFramePr>
        <p:xfrm>
          <a:off x="1086504" y="1519139"/>
          <a:ext cx="9755668" cy="3996290"/>
        </p:xfrm>
        <a:graphic>
          <a:graphicData uri="http://schemas.openxmlformats.org/drawingml/2006/table">
            <a:tbl>
              <a:tblPr firstRow="1" firstCol="1" bandRow="1">
                <a:tableStyleId>{5C22544A-7EE6-4342-B048-85BDC9FD1C3A}</a:tableStyleId>
              </a:tblPr>
              <a:tblGrid>
                <a:gridCol w="1816787">
                  <a:extLst>
                    <a:ext uri="{9D8B030D-6E8A-4147-A177-3AD203B41FA5}">
                      <a16:colId xmlns:a16="http://schemas.microsoft.com/office/drawing/2014/main" val="366032389"/>
                    </a:ext>
                  </a:extLst>
                </a:gridCol>
                <a:gridCol w="1654195">
                  <a:extLst>
                    <a:ext uri="{9D8B030D-6E8A-4147-A177-3AD203B41FA5}">
                      <a16:colId xmlns:a16="http://schemas.microsoft.com/office/drawing/2014/main" val="3043619058"/>
                    </a:ext>
                  </a:extLst>
                </a:gridCol>
                <a:gridCol w="1625600">
                  <a:extLst>
                    <a:ext uri="{9D8B030D-6E8A-4147-A177-3AD203B41FA5}">
                      <a16:colId xmlns:a16="http://schemas.microsoft.com/office/drawing/2014/main" val="2654408004"/>
                    </a:ext>
                  </a:extLst>
                </a:gridCol>
                <a:gridCol w="1669143">
                  <a:extLst>
                    <a:ext uri="{9D8B030D-6E8A-4147-A177-3AD203B41FA5}">
                      <a16:colId xmlns:a16="http://schemas.microsoft.com/office/drawing/2014/main" val="2288451280"/>
                    </a:ext>
                  </a:extLst>
                </a:gridCol>
                <a:gridCol w="1654628">
                  <a:extLst>
                    <a:ext uri="{9D8B030D-6E8A-4147-A177-3AD203B41FA5}">
                      <a16:colId xmlns:a16="http://schemas.microsoft.com/office/drawing/2014/main" val="1368621372"/>
                    </a:ext>
                  </a:extLst>
                </a:gridCol>
                <a:gridCol w="1335315">
                  <a:extLst>
                    <a:ext uri="{9D8B030D-6E8A-4147-A177-3AD203B41FA5}">
                      <a16:colId xmlns:a16="http://schemas.microsoft.com/office/drawing/2014/main" val="1265619258"/>
                    </a:ext>
                  </a:extLst>
                </a:gridCol>
              </a:tblGrid>
              <a:tr h="660325">
                <a:tc>
                  <a:txBody>
                    <a:bodyPr/>
                    <a:lstStyle/>
                    <a:p>
                      <a:pPr algn="ctr">
                        <a:lnSpc>
                          <a:spcPct val="107000"/>
                        </a:lnSpc>
                        <a:spcAft>
                          <a:spcPts val="0"/>
                        </a:spcAft>
                        <a:tabLst>
                          <a:tab pos="504825" algn="l"/>
                          <a:tab pos="1387475" algn="l"/>
                        </a:tabLst>
                      </a:pPr>
                      <a:r>
                        <a:rPr lang="es-PE" sz="1800" dirty="0">
                          <a:effectLst/>
                        </a:rPr>
                        <a:t>ENTREVISTADO</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tc>
                  <a:txBody>
                    <a:bodyPr/>
                    <a:lstStyle/>
                    <a:p>
                      <a:pPr algn="ctr">
                        <a:lnSpc>
                          <a:spcPct val="107000"/>
                        </a:lnSpc>
                        <a:spcAft>
                          <a:spcPts val="0"/>
                        </a:spcAft>
                        <a:tabLst>
                          <a:tab pos="504825" algn="l"/>
                          <a:tab pos="1387475" algn="l"/>
                        </a:tabLst>
                      </a:pPr>
                      <a:r>
                        <a:rPr lang="es-PE" sz="1800">
                          <a:effectLst/>
                        </a:rPr>
                        <a:t>ENTREVISTADO1</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tc>
                  <a:txBody>
                    <a:bodyPr/>
                    <a:lstStyle/>
                    <a:p>
                      <a:pPr algn="ctr">
                        <a:lnSpc>
                          <a:spcPct val="107000"/>
                        </a:lnSpc>
                        <a:spcAft>
                          <a:spcPts val="0"/>
                        </a:spcAft>
                        <a:tabLst>
                          <a:tab pos="504825" algn="l"/>
                          <a:tab pos="1387475" algn="l"/>
                        </a:tabLst>
                      </a:pPr>
                      <a:r>
                        <a:rPr lang="es-PE" sz="1800">
                          <a:effectLst/>
                        </a:rPr>
                        <a:t>ENTREVISTADO 2</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tc>
                  <a:txBody>
                    <a:bodyPr/>
                    <a:lstStyle/>
                    <a:p>
                      <a:pPr algn="ctr">
                        <a:lnSpc>
                          <a:spcPct val="107000"/>
                        </a:lnSpc>
                        <a:spcAft>
                          <a:spcPts val="0"/>
                        </a:spcAft>
                        <a:tabLst>
                          <a:tab pos="504825" algn="l"/>
                          <a:tab pos="1387475" algn="l"/>
                        </a:tabLst>
                      </a:pPr>
                      <a:r>
                        <a:rPr lang="es-PE" sz="1800">
                          <a:effectLst/>
                        </a:rPr>
                        <a:t>ENTREVISTADO 3</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tc>
                  <a:txBody>
                    <a:bodyPr/>
                    <a:lstStyle/>
                    <a:p>
                      <a:pPr algn="ctr">
                        <a:lnSpc>
                          <a:spcPct val="107000"/>
                        </a:lnSpc>
                        <a:spcAft>
                          <a:spcPts val="0"/>
                        </a:spcAft>
                        <a:tabLst>
                          <a:tab pos="504825" algn="l"/>
                          <a:tab pos="1387475" algn="l"/>
                        </a:tabLst>
                      </a:pPr>
                      <a:r>
                        <a:rPr lang="es-PE" sz="1800">
                          <a:effectLst/>
                        </a:rPr>
                        <a:t>NECESIDAD FRECUENTE</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tc>
                  <a:txBody>
                    <a:bodyPr/>
                    <a:lstStyle/>
                    <a:p>
                      <a:pPr algn="ctr">
                        <a:lnSpc>
                          <a:spcPct val="107000"/>
                        </a:lnSpc>
                        <a:spcAft>
                          <a:spcPts val="0"/>
                        </a:spcAft>
                        <a:tabLst>
                          <a:tab pos="504825" algn="l"/>
                          <a:tab pos="1387475" algn="l"/>
                        </a:tabLst>
                      </a:pPr>
                      <a:r>
                        <a:rPr lang="es-PE" sz="1800" dirty="0">
                          <a:effectLst/>
                        </a:rPr>
                        <a:t> </a:t>
                      </a:r>
                    </a:p>
                    <a:p>
                      <a:pPr algn="ctr">
                        <a:lnSpc>
                          <a:spcPct val="107000"/>
                        </a:lnSpc>
                        <a:spcAft>
                          <a:spcPts val="0"/>
                        </a:spcAft>
                        <a:tabLst>
                          <a:tab pos="504825" algn="l"/>
                          <a:tab pos="1387475" algn="l"/>
                        </a:tabLst>
                      </a:pPr>
                      <a:r>
                        <a:rPr lang="es-PE" sz="1800" dirty="0">
                          <a:effectLst/>
                        </a:rPr>
                        <a:t>INSIGHT</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extLst>
                  <a:ext uri="{0D108BD9-81ED-4DB2-BD59-A6C34878D82A}">
                    <a16:rowId xmlns:a16="http://schemas.microsoft.com/office/drawing/2014/main" val="1181180701"/>
                  </a:ext>
                </a:extLst>
              </a:tr>
              <a:tr h="859841">
                <a:tc>
                  <a:txBody>
                    <a:bodyPr/>
                    <a:lstStyle/>
                    <a:p>
                      <a:pPr algn="ctr">
                        <a:lnSpc>
                          <a:spcPct val="107000"/>
                        </a:lnSpc>
                        <a:spcAft>
                          <a:spcPts val="0"/>
                        </a:spcAft>
                        <a:tabLst>
                          <a:tab pos="504825" algn="l"/>
                          <a:tab pos="1387475" algn="l"/>
                        </a:tabLst>
                      </a:pPr>
                      <a:r>
                        <a:rPr lang="en-US" sz="1800" dirty="0">
                          <a:effectLst/>
                        </a:rPr>
                        <a:t> </a:t>
                      </a:r>
                      <a:endParaRPr lang="es-PE" sz="1800" dirty="0">
                        <a:effectLst/>
                      </a:endParaRPr>
                    </a:p>
                    <a:p>
                      <a:pPr algn="ctr">
                        <a:lnSpc>
                          <a:spcPct val="107000"/>
                        </a:lnSpc>
                        <a:spcAft>
                          <a:spcPts val="0"/>
                        </a:spcAft>
                        <a:tabLst>
                          <a:tab pos="504825" algn="l"/>
                          <a:tab pos="1387475" algn="l"/>
                        </a:tabLst>
                      </a:pPr>
                      <a:r>
                        <a:rPr lang="es-PE" sz="1800" dirty="0">
                          <a:effectLst/>
                        </a:rPr>
                        <a:t>¿Qué dice?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tc>
                  <a:txBody>
                    <a:bodyPr/>
                    <a:lstStyle/>
                    <a:p>
                      <a:pPr algn="ctr">
                        <a:lnSpc>
                          <a:spcPct val="107000"/>
                        </a:lnSpc>
                        <a:spcAft>
                          <a:spcPts val="0"/>
                        </a:spcAft>
                        <a:tabLst>
                          <a:tab pos="504825" algn="l"/>
                          <a:tab pos="1387475" algn="l"/>
                        </a:tabLst>
                      </a:pPr>
                      <a:r>
                        <a:rPr lang="es-PE" sz="1800" dirty="0">
                          <a:effectLst/>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tc>
                  <a:txBody>
                    <a:bodyPr/>
                    <a:lstStyle/>
                    <a:p>
                      <a:pPr algn="ctr">
                        <a:lnSpc>
                          <a:spcPct val="107000"/>
                        </a:lnSpc>
                        <a:spcAft>
                          <a:spcPts val="0"/>
                        </a:spcAft>
                        <a:tabLst>
                          <a:tab pos="504825" algn="l"/>
                          <a:tab pos="1387475" algn="l"/>
                        </a:tabLs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tc>
                  <a:txBody>
                    <a:bodyPr/>
                    <a:lstStyle/>
                    <a:p>
                      <a:pPr algn="l">
                        <a:lnSpc>
                          <a:spcPct val="107000"/>
                        </a:lnSpc>
                        <a:spcAft>
                          <a:spcPts val="0"/>
                        </a:spcAft>
                        <a:tabLst>
                          <a:tab pos="504825" algn="l"/>
                          <a:tab pos="1387475" algn="l"/>
                        </a:tabLs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tc>
                  <a:txBody>
                    <a:bodyPr/>
                    <a:lstStyle/>
                    <a:p>
                      <a:pPr algn="ctr">
                        <a:lnSpc>
                          <a:spcPct val="107000"/>
                        </a:lnSpc>
                        <a:spcAft>
                          <a:spcPts val="0"/>
                        </a:spcAft>
                        <a:tabLst>
                          <a:tab pos="504825" algn="l"/>
                          <a:tab pos="1387475" algn="l"/>
                        </a:tabLs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tc>
                  <a:txBody>
                    <a:bodyPr/>
                    <a:lstStyle/>
                    <a:p>
                      <a:pPr algn="ctr">
                        <a:lnSpc>
                          <a:spcPct val="107000"/>
                        </a:lnSpc>
                        <a:spcAft>
                          <a:spcPts val="0"/>
                        </a:spcAft>
                        <a:tabLst>
                          <a:tab pos="504825" algn="l"/>
                          <a:tab pos="1387475" algn="l"/>
                        </a:tabLs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extLst>
                  <a:ext uri="{0D108BD9-81ED-4DB2-BD59-A6C34878D82A}">
                    <a16:rowId xmlns:a16="http://schemas.microsoft.com/office/drawing/2014/main" val="2314839319"/>
                  </a:ext>
                </a:extLst>
              </a:tr>
              <a:tr h="1238062">
                <a:tc>
                  <a:txBody>
                    <a:bodyPr/>
                    <a:lstStyle/>
                    <a:p>
                      <a:pPr algn="ctr">
                        <a:lnSpc>
                          <a:spcPct val="107000"/>
                        </a:lnSpc>
                        <a:spcAft>
                          <a:spcPts val="0"/>
                        </a:spcAft>
                        <a:tabLst>
                          <a:tab pos="504825" algn="l"/>
                          <a:tab pos="1387475" algn="l"/>
                        </a:tabLst>
                      </a:pPr>
                      <a:r>
                        <a:rPr lang="es-PE" sz="1800">
                          <a:effectLst/>
                        </a:rPr>
                        <a:t> </a:t>
                      </a:r>
                    </a:p>
                    <a:p>
                      <a:pPr algn="ctr">
                        <a:lnSpc>
                          <a:spcPct val="107000"/>
                        </a:lnSpc>
                        <a:spcAft>
                          <a:spcPts val="0"/>
                        </a:spcAft>
                        <a:tabLst>
                          <a:tab pos="504825" algn="l"/>
                          <a:tab pos="1387475" algn="l"/>
                        </a:tabLst>
                      </a:pPr>
                      <a:r>
                        <a:rPr lang="es-PE" sz="1800">
                          <a:effectLst/>
                        </a:rPr>
                        <a:t>¿Qué sabe/piensa?</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tc>
                  <a:txBody>
                    <a:bodyPr/>
                    <a:lstStyle/>
                    <a:p>
                      <a:pPr algn="ctr">
                        <a:lnSpc>
                          <a:spcPct val="107000"/>
                        </a:lnSpc>
                        <a:spcAft>
                          <a:spcPts val="0"/>
                        </a:spcAft>
                        <a:tabLst>
                          <a:tab pos="504825" algn="l"/>
                          <a:tab pos="1387475" algn="l"/>
                        </a:tabLs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tc>
                  <a:txBody>
                    <a:bodyPr/>
                    <a:lstStyle/>
                    <a:p>
                      <a:pPr algn="ctr">
                        <a:lnSpc>
                          <a:spcPct val="107000"/>
                        </a:lnSpc>
                        <a:spcAft>
                          <a:spcPts val="0"/>
                        </a:spcAft>
                        <a:tabLst>
                          <a:tab pos="504825" algn="l"/>
                          <a:tab pos="1387475" algn="l"/>
                        </a:tabLs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tc>
                  <a:txBody>
                    <a:bodyPr/>
                    <a:lstStyle/>
                    <a:p>
                      <a:pPr algn="ctr">
                        <a:lnSpc>
                          <a:spcPct val="107000"/>
                        </a:lnSpc>
                        <a:spcAft>
                          <a:spcPts val="0"/>
                        </a:spcAft>
                        <a:tabLst>
                          <a:tab pos="504825" algn="l"/>
                          <a:tab pos="1387475" algn="l"/>
                        </a:tabLs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tc>
                  <a:txBody>
                    <a:bodyPr/>
                    <a:lstStyle/>
                    <a:p>
                      <a:pPr algn="ctr">
                        <a:lnSpc>
                          <a:spcPct val="107000"/>
                        </a:lnSpc>
                        <a:spcAft>
                          <a:spcPts val="0"/>
                        </a:spcAft>
                        <a:tabLst>
                          <a:tab pos="504825" algn="l"/>
                          <a:tab pos="1387475" algn="l"/>
                        </a:tabLs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tc>
                  <a:txBody>
                    <a:bodyPr/>
                    <a:lstStyle/>
                    <a:p>
                      <a:pPr algn="ctr">
                        <a:lnSpc>
                          <a:spcPct val="107000"/>
                        </a:lnSpc>
                        <a:spcAft>
                          <a:spcPts val="0"/>
                        </a:spcAft>
                        <a:tabLst>
                          <a:tab pos="504825" algn="l"/>
                          <a:tab pos="1387475" algn="l"/>
                        </a:tabLs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extLst>
                  <a:ext uri="{0D108BD9-81ED-4DB2-BD59-A6C34878D82A}">
                    <a16:rowId xmlns:a16="http://schemas.microsoft.com/office/drawing/2014/main" val="3466260222"/>
                  </a:ext>
                </a:extLst>
              </a:tr>
              <a:tr h="1238062">
                <a:tc>
                  <a:txBody>
                    <a:bodyPr/>
                    <a:lstStyle/>
                    <a:p>
                      <a:pPr algn="ctr">
                        <a:lnSpc>
                          <a:spcPct val="107000"/>
                        </a:lnSpc>
                        <a:spcAft>
                          <a:spcPts val="0"/>
                        </a:spcAft>
                        <a:tabLst>
                          <a:tab pos="504825" algn="l"/>
                          <a:tab pos="1387475" algn="l"/>
                        </a:tabLst>
                      </a:pPr>
                      <a:r>
                        <a:rPr lang="es-PE" sz="1800">
                          <a:effectLst/>
                        </a:rPr>
                        <a:t> </a:t>
                      </a:r>
                    </a:p>
                    <a:p>
                      <a:pPr algn="ctr">
                        <a:lnSpc>
                          <a:spcPct val="107000"/>
                        </a:lnSpc>
                        <a:spcAft>
                          <a:spcPts val="0"/>
                        </a:spcAft>
                        <a:tabLst>
                          <a:tab pos="504825" algn="l"/>
                          <a:tab pos="1387475" algn="l"/>
                        </a:tabLst>
                      </a:pPr>
                      <a:r>
                        <a:rPr lang="es-PE" sz="1800">
                          <a:effectLst/>
                        </a:rPr>
                        <a:t>¿Qué siente?</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tc>
                  <a:txBody>
                    <a:bodyPr/>
                    <a:lstStyle/>
                    <a:p>
                      <a:pPr algn="l">
                        <a:lnSpc>
                          <a:spcPct val="107000"/>
                        </a:lnSpc>
                        <a:spcAft>
                          <a:spcPts val="0"/>
                        </a:spcAft>
                        <a:tabLst>
                          <a:tab pos="504825" algn="l"/>
                          <a:tab pos="1387475" algn="l"/>
                        </a:tabLs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tc>
                  <a:txBody>
                    <a:bodyPr/>
                    <a:lstStyle/>
                    <a:p>
                      <a:pPr algn="l">
                        <a:lnSpc>
                          <a:spcPct val="107000"/>
                        </a:lnSpc>
                        <a:spcAft>
                          <a:spcPts val="0"/>
                        </a:spcAft>
                      </a:pPr>
                      <a:r>
                        <a:rPr lang="es-PE" sz="1800" dirty="0">
                          <a:effectLst/>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tc>
                  <a:txBody>
                    <a:bodyPr/>
                    <a:lstStyle/>
                    <a:p>
                      <a:pPr algn="ctr">
                        <a:lnSpc>
                          <a:spcPct val="107000"/>
                        </a:lnSpc>
                        <a:spcAft>
                          <a:spcPts val="0"/>
                        </a:spcAft>
                        <a:tabLst>
                          <a:tab pos="504825" algn="l"/>
                          <a:tab pos="1387475" algn="l"/>
                        </a:tabLs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tc>
                  <a:txBody>
                    <a:bodyPr/>
                    <a:lstStyle/>
                    <a:p>
                      <a:pPr algn="ctr">
                        <a:lnSpc>
                          <a:spcPct val="107000"/>
                        </a:lnSpc>
                        <a:spcAft>
                          <a:spcPts val="0"/>
                        </a:spcAft>
                        <a:tabLst>
                          <a:tab pos="504825" algn="l"/>
                          <a:tab pos="1387475" algn="l"/>
                        </a:tabLs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tc>
                  <a:txBody>
                    <a:bodyPr/>
                    <a:lstStyle/>
                    <a:p>
                      <a:pPr algn="ctr">
                        <a:lnSpc>
                          <a:spcPct val="107000"/>
                        </a:lnSpc>
                        <a:spcAft>
                          <a:spcPts val="0"/>
                        </a:spcAft>
                        <a:tabLst>
                          <a:tab pos="504825" algn="l"/>
                          <a:tab pos="1387475" algn="l"/>
                        </a:tabLst>
                      </a:pPr>
                      <a:r>
                        <a:rPr lang="es-PE" sz="1800" dirty="0">
                          <a:effectLst/>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38" marR="65138" marT="0" marB="0"/>
                </a:tc>
                <a:extLst>
                  <a:ext uri="{0D108BD9-81ED-4DB2-BD59-A6C34878D82A}">
                    <a16:rowId xmlns:a16="http://schemas.microsoft.com/office/drawing/2014/main" val="277362098"/>
                  </a:ext>
                </a:extLst>
              </a:tr>
            </a:tbl>
          </a:graphicData>
        </a:graphic>
      </p:graphicFrame>
      <p:sp>
        <p:nvSpPr>
          <p:cNvPr id="6" name="Rectángulo 5">
            <a:extLst>
              <a:ext uri="{FF2B5EF4-FFF2-40B4-BE49-F238E27FC236}">
                <a16:creationId xmlns:a16="http://schemas.microsoft.com/office/drawing/2014/main" id="{40193515-6FEB-4EFE-A2F1-98D07DDE9467}"/>
              </a:ext>
            </a:extLst>
          </p:cNvPr>
          <p:cNvSpPr/>
          <p:nvPr/>
        </p:nvSpPr>
        <p:spPr>
          <a:xfrm>
            <a:off x="1609018" y="1046524"/>
            <a:ext cx="8246182" cy="369332"/>
          </a:xfrm>
          <a:prstGeom prst="rect">
            <a:avLst/>
          </a:prstGeom>
        </p:spPr>
        <p:txBody>
          <a:bodyPr wrap="square">
            <a:spAutoFit/>
          </a:bodyPr>
          <a:lstStyle/>
          <a:p>
            <a:r>
              <a:rPr lang="es-PE" b="1" dirty="0">
                <a:latin typeface="Book Antiqua" panose="02040602050305030304" pitchFamily="18" charset="0"/>
              </a:rPr>
              <a:t>Infiere sobre las necesidades de las personas entrevistadas y observadas</a:t>
            </a:r>
          </a:p>
        </p:txBody>
      </p:sp>
      <p:grpSp>
        <p:nvGrpSpPr>
          <p:cNvPr id="7" name="Grupo 6">
            <a:extLst>
              <a:ext uri="{FF2B5EF4-FFF2-40B4-BE49-F238E27FC236}">
                <a16:creationId xmlns:a16="http://schemas.microsoft.com/office/drawing/2014/main" id="{6EC70039-7C56-49B1-808C-0E7882CAD759}"/>
              </a:ext>
            </a:extLst>
          </p:cNvPr>
          <p:cNvGrpSpPr/>
          <p:nvPr/>
        </p:nvGrpSpPr>
        <p:grpSpPr>
          <a:xfrm>
            <a:off x="9481939" y="6107259"/>
            <a:ext cx="2390747" cy="461665"/>
            <a:chOff x="0" y="0"/>
            <a:chExt cx="3421060" cy="731905"/>
          </a:xfrm>
          <a:scene3d>
            <a:camera prst="orthographicFront">
              <a:rot lat="0" lon="0" rev="0"/>
            </a:camera>
            <a:lightRig rig="contrasting" dir="t">
              <a:rot lat="0" lon="0" rev="1200000"/>
            </a:lightRig>
          </a:scene3d>
        </p:grpSpPr>
        <p:sp>
          <p:nvSpPr>
            <p:cNvPr id="8" name="Rectángulo: esquinas redondeadas 7">
              <a:extLst>
                <a:ext uri="{FF2B5EF4-FFF2-40B4-BE49-F238E27FC236}">
                  <a16:creationId xmlns:a16="http://schemas.microsoft.com/office/drawing/2014/main" id="{A8B0149D-6490-434F-9B77-7601A17D465A}"/>
                </a:ext>
              </a:extLst>
            </p:cNvPr>
            <p:cNvSpPr/>
            <p:nvPr/>
          </p:nvSpPr>
          <p:spPr>
            <a:xfrm>
              <a:off x="0" y="0"/>
              <a:ext cx="3421060" cy="731905"/>
            </a:xfrm>
            <a:prstGeom prst="roundRect">
              <a:avLst/>
            </a:prstGeom>
            <a:solidFill>
              <a:srgbClr val="93F118"/>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9" name="Rectángulo: esquinas redondeadas 4">
              <a:extLst>
                <a:ext uri="{FF2B5EF4-FFF2-40B4-BE49-F238E27FC236}">
                  <a16:creationId xmlns:a16="http://schemas.microsoft.com/office/drawing/2014/main" id="{6A61C5DF-09D0-4945-9CC2-D9CAF9DF0F0A}"/>
                </a:ext>
              </a:extLst>
            </p:cNvPr>
            <p:cNvSpPr txBox="1"/>
            <p:nvPr/>
          </p:nvSpPr>
          <p:spPr>
            <a:xfrm>
              <a:off x="35729" y="35729"/>
              <a:ext cx="3349602" cy="6604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Fase empatizar</a:t>
              </a:r>
              <a:endParaRPr lang="es-PE" sz="2400" kern="1200" dirty="0">
                <a:solidFill>
                  <a:srgbClr val="002060"/>
                </a:solidFill>
                <a:latin typeface="Book Antiqua" panose="02040602050305030304" pitchFamily="18" charset="0"/>
              </a:endParaRPr>
            </a:p>
          </p:txBody>
        </p:sp>
      </p:grpSp>
      <p:grpSp>
        <p:nvGrpSpPr>
          <p:cNvPr id="10" name="Grupo 9">
            <a:extLst>
              <a:ext uri="{FF2B5EF4-FFF2-40B4-BE49-F238E27FC236}">
                <a16:creationId xmlns:a16="http://schemas.microsoft.com/office/drawing/2014/main" id="{A60588FD-DE12-474E-A475-D2DACB4266BE}"/>
              </a:ext>
            </a:extLst>
          </p:cNvPr>
          <p:cNvGrpSpPr/>
          <p:nvPr/>
        </p:nvGrpSpPr>
        <p:grpSpPr>
          <a:xfrm>
            <a:off x="6267" y="623193"/>
            <a:ext cx="1873333" cy="461666"/>
            <a:chOff x="0" y="0"/>
            <a:chExt cx="3421060" cy="731905"/>
          </a:xfrm>
          <a:scene3d>
            <a:camera prst="orthographicFront">
              <a:rot lat="0" lon="0" rev="0"/>
            </a:camera>
            <a:lightRig rig="contrasting" dir="t">
              <a:rot lat="0" lon="0" rev="1200000"/>
            </a:lightRig>
          </a:scene3d>
        </p:grpSpPr>
        <p:sp>
          <p:nvSpPr>
            <p:cNvPr id="11" name="Rectángulo: esquinas redondeadas 10">
              <a:extLst>
                <a:ext uri="{FF2B5EF4-FFF2-40B4-BE49-F238E27FC236}">
                  <a16:creationId xmlns:a16="http://schemas.microsoft.com/office/drawing/2014/main" id="{859AFDB8-00E0-476B-B6ED-9FDCDEC9326F}"/>
                </a:ext>
              </a:extLst>
            </p:cNvPr>
            <p:cNvSpPr/>
            <p:nvPr/>
          </p:nvSpPr>
          <p:spPr>
            <a:xfrm>
              <a:off x="0" y="0"/>
              <a:ext cx="3421060" cy="731905"/>
            </a:xfrm>
            <a:prstGeom prst="roundRect">
              <a:avLst/>
            </a:prstGeom>
            <a:solidFill>
              <a:srgbClr val="93F118"/>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12" name="Rectángulo: esquinas redondeadas 4">
              <a:extLst>
                <a:ext uri="{FF2B5EF4-FFF2-40B4-BE49-F238E27FC236}">
                  <a16:creationId xmlns:a16="http://schemas.microsoft.com/office/drawing/2014/main" id="{C26EE232-8D5D-4416-879C-E88697F465DA}"/>
                </a:ext>
              </a:extLst>
            </p:cNvPr>
            <p:cNvSpPr txBox="1"/>
            <p:nvPr/>
          </p:nvSpPr>
          <p:spPr>
            <a:xfrm>
              <a:off x="35729" y="35729"/>
              <a:ext cx="3349602" cy="6604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Creación</a:t>
              </a:r>
              <a:endParaRPr lang="es-PE" sz="2400" kern="1200" dirty="0">
                <a:solidFill>
                  <a:srgbClr val="002060"/>
                </a:solidFill>
                <a:latin typeface="Book Antiqua" panose="02040602050305030304" pitchFamily="18" charset="0"/>
              </a:endParaRPr>
            </a:p>
          </p:txBody>
        </p:sp>
      </p:grpSp>
      <p:sp>
        <p:nvSpPr>
          <p:cNvPr id="2" name="Rectángulo 1">
            <a:extLst>
              <a:ext uri="{FF2B5EF4-FFF2-40B4-BE49-F238E27FC236}">
                <a16:creationId xmlns:a16="http://schemas.microsoft.com/office/drawing/2014/main" id="{D74CB46E-CDE0-86DB-3E71-7D22215F9F06}"/>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251140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DADD46A7-BC4C-42BE-B18B-09DDA2C8EF4C}"/>
              </a:ext>
            </a:extLst>
          </p:cNvPr>
          <p:cNvGrpSpPr/>
          <p:nvPr/>
        </p:nvGrpSpPr>
        <p:grpSpPr>
          <a:xfrm>
            <a:off x="9627082" y="5947602"/>
            <a:ext cx="2100461" cy="461665"/>
            <a:chOff x="0" y="0"/>
            <a:chExt cx="3421060" cy="731905"/>
          </a:xfrm>
          <a:solidFill>
            <a:schemeClr val="accent2"/>
          </a:solidFill>
          <a:scene3d>
            <a:camera prst="orthographicFront">
              <a:rot lat="0" lon="0" rev="0"/>
            </a:camera>
            <a:lightRig rig="contrasting" dir="t">
              <a:rot lat="0" lon="0" rev="1200000"/>
            </a:lightRig>
          </a:scene3d>
        </p:grpSpPr>
        <p:sp>
          <p:nvSpPr>
            <p:cNvPr id="5" name="Rectángulo: esquinas redondeadas 4">
              <a:extLst>
                <a:ext uri="{FF2B5EF4-FFF2-40B4-BE49-F238E27FC236}">
                  <a16:creationId xmlns:a16="http://schemas.microsoft.com/office/drawing/2014/main" id="{ABC97C24-1EFB-479F-A880-9E0602966DA4}"/>
                </a:ext>
              </a:extLst>
            </p:cNvPr>
            <p:cNvSpPr/>
            <p:nvPr/>
          </p:nvSpPr>
          <p:spPr>
            <a:xfrm>
              <a:off x="0" y="0"/>
              <a:ext cx="3421060" cy="731905"/>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6" name="Rectángulo: esquinas redondeadas 4">
              <a:extLst>
                <a:ext uri="{FF2B5EF4-FFF2-40B4-BE49-F238E27FC236}">
                  <a16:creationId xmlns:a16="http://schemas.microsoft.com/office/drawing/2014/main" id="{1FD381E3-1DBC-4609-A089-0D66F471D651}"/>
                </a:ext>
              </a:extLst>
            </p:cNvPr>
            <p:cNvSpPr txBox="1"/>
            <p:nvPr/>
          </p:nvSpPr>
          <p:spPr>
            <a:xfrm>
              <a:off x="35729" y="35729"/>
              <a:ext cx="3349602" cy="66044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Fase definir</a:t>
              </a:r>
              <a:endParaRPr lang="es-PE" sz="2400" kern="1200" dirty="0">
                <a:solidFill>
                  <a:srgbClr val="002060"/>
                </a:solidFill>
                <a:latin typeface="Book Antiqua" panose="02040602050305030304" pitchFamily="18" charset="0"/>
              </a:endParaRPr>
            </a:p>
          </p:txBody>
        </p:sp>
      </p:grpSp>
      <p:graphicFrame>
        <p:nvGraphicFramePr>
          <p:cNvPr id="7" name="Tabla 6">
            <a:extLst>
              <a:ext uri="{FF2B5EF4-FFF2-40B4-BE49-F238E27FC236}">
                <a16:creationId xmlns:a16="http://schemas.microsoft.com/office/drawing/2014/main" id="{805069E5-CDCB-4E01-AD5B-CD156DB80820}"/>
              </a:ext>
            </a:extLst>
          </p:cNvPr>
          <p:cNvGraphicFramePr>
            <a:graphicFrameLocks noGrp="1"/>
          </p:cNvGraphicFramePr>
          <p:nvPr>
            <p:extLst>
              <p:ext uri="{D42A27DB-BD31-4B8C-83A1-F6EECF244321}">
                <p14:modId xmlns:p14="http://schemas.microsoft.com/office/powerpoint/2010/main" val="372627836"/>
              </p:ext>
            </p:extLst>
          </p:nvPr>
        </p:nvGraphicFramePr>
        <p:xfrm>
          <a:off x="1045029" y="1301133"/>
          <a:ext cx="10101942" cy="3328924"/>
        </p:xfrm>
        <a:graphic>
          <a:graphicData uri="http://schemas.openxmlformats.org/drawingml/2006/table">
            <a:tbl>
              <a:tblPr firstRow="1" firstCol="1" bandRow="1">
                <a:tableStyleId>{5C22544A-7EE6-4342-B048-85BDC9FD1C3A}</a:tableStyleId>
              </a:tblPr>
              <a:tblGrid>
                <a:gridCol w="2553991">
                  <a:extLst>
                    <a:ext uri="{9D8B030D-6E8A-4147-A177-3AD203B41FA5}">
                      <a16:colId xmlns:a16="http://schemas.microsoft.com/office/drawing/2014/main" val="4138878158"/>
                    </a:ext>
                  </a:extLst>
                </a:gridCol>
                <a:gridCol w="1350351">
                  <a:extLst>
                    <a:ext uri="{9D8B030D-6E8A-4147-A177-3AD203B41FA5}">
                      <a16:colId xmlns:a16="http://schemas.microsoft.com/office/drawing/2014/main" val="2309482544"/>
                    </a:ext>
                  </a:extLst>
                </a:gridCol>
                <a:gridCol w="2641600">
                  <a:extLst>
                    <a:ext uri="{9D8B030D-6E8A-4147-A177-3AD203B41FA5}">
                      <a16:colId xmlns:a16="http://schemas.microsoft.com/office/drawing/2014/main" val="475099158"/>
                    </a:ext>
                  </a:extLst>
                </a:gridCol>
                <a:gridCol w="1025102">
                  <a:extLst>
                    <a:ext uri="{9D8B030D-6E8A-4147-A177-3AD203B41FA5}">
                      <a16:colId xmlns:a16="http://schemas.microsoft.com/office/drawing/2014/main" val="4058745490"/>
                    </a:ext>
                  </a:extLst>
                </a:gridCol>
                <a:gridCol w="2530898">
                  <a:extLst>
                    <a:ext uri="{9D8B030D-6E8A-4147-A177-3AD203B41FA5}">
                      <a16:colId xmlns:a16="http://schemas.microsoft.com/office/drawing/2014/main" val="2988615216"/>
                    </a:ext>
                  </a:extLst>
                </a:gridCol>
              </a:tblGrid>
              <a:tr h="464068">
                <a:tc>
                  <a:txBody>
                    <a:bodyPr/>
                    <a:lstStyle/>
                    <a:p>
                      <a:pPr algn="ctr">
                        <a:lnSpc>
                          <a:spcPct val="107000"/>
                        </a:lnSpc>
                        <a:spcAft>
                          <a:spcPts val="0"/>
                        </a:spcAft>
                      </a:pPr>
                      <a:r>
                        <a:rPr lang="es-PE" sz="1800" dirty="0">
                          <a:effectLst/>
                          <a:latin typeface="Book Antiqua" panose="02040602050305030304" pitchFamily="18" charset="0"/>
                        </a:rPr>
                        <a:t>USUARIO</a:t>
                      </a:r>
                      <a:endParaRPr lang="es-PE"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PE" sz="1800">
                          <a:effectLst/>
                          <a:latin typeface="Book Antiqua" panose="02040602050305030304" pitchFamily="18" charset="0"/>
                        </a:rPr>
                        <a:t>+</a:t>
                      </a:r>
                      <a:endParaRPr lang="es-PE" sz="18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PE" sz="1800" dirty="0">
                          <a:effectLst/>
                          <a:latin typeface="Book Antiqua" panose="02040602050305030304" pitchFamily="18" charset="0"/>
                        </a:rPr>
                        <a:t>NECESIDAD</a:t>
                      </a:r>
                      <a:endParaRPr lang="es-PE"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PE" sz="1800">
                          <a:effectLst/>
                          <a:latin typeface="Book Antiqua" panose="02040602050305030304" pitchFamily="18" charset="0"/>
                        </a:rPr>
                        <a:t>+</a:t>
                      </a:r>
                      <a:endParaRPr lang="es-PE" sz="18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PE" sz="1800" dirty="0">
                          <a:effectLst/>
                          <a:latin typeface="Book Antiqua" panose="02040602050305030304" pitchFamily="18" charset="0"/>
                        </a:rPr>
                        <a:t>REVELACIÓN</a:t>
                      </a:r>
                      <a:endParaRPr lang="es-PE"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9335331"/>
                  </a:ext>
                </a:extLst>
              </a:tr>
              <a:tr h="1432428">
                <a:tc>
                  <a:txBody>
                    <a:bodyPr/>
                    <a:lstStyle/>
                    <a:p>
                      <a:pPr algn="ctr">
                        <a:lnSpc>
                          <a:spcPct val="107000"/>
                        </a:lnSpc>
                        <a:spcAft>
                          <a:spcPts val="0"/>
                        </a:spcAft>
                      </a:pPr>
                      <a:r>
                        <a:rPr lang="es-PE" sz="1800" dirty="0">
                          <a:effectLst/>
                          <a:latin typeface="Book Antiqua" panose="02040602050305030304" pitchFamily="18" charset="0"/>
                        </a:rPr>
                        <a:t> </a:t>
                      </a:r>
                    </a:p>
                    <a:p>
                      <a:pPr algn="ctr">
                        <a:lnSpc>
                          <a:spcPct val="107000"/>
                        </a:lnSpc>
                        <a:spcAft>
                          <a:spcPts val="0"/>
                        </a:spcAft>
                      </a:pPr>
                      <a:r>
                        <a:rPr lang="es-PE" sz="1800" dirty="0">
                          <a:effectLst/>
                          <a:latin typeface="Book Antiqua" panose="02040602050305030304" pitchFamily="18" charset="0"/>
                        </a:rPr>
                        <a:t> </a:t>
                      </a:r>
                    </a:p>
                    <a:p>
                      <a:pPr algn="ctr">
                        <a:lnSpc>
                          <a:spcPct val="107000"/>
                        </a:lnSpc>
                        <a:spcAft>
                          <a:spcPts val="0"/>
                        </a:spcAft>
                      </a:pPr>
                      <a:r>
                        <a:rPr lang="es-PE" sz="1800" dirty="0">
                          <a:effectLst/>
                          <a:latin typeface="Book Antiqua" panose="02040602050305030304" pitchFamily="18" charset="0"/>
                        </a:rPr>
                        <a:t> </a:t>
                      </a:r>
                      <a:endParaRPr lang="es-PE"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800" b="1" dirty="0">
                          <a:effectLst/>
                          <a:latin typeface="Book Antiqua" panose="02040602050305030304" pitchFamily="18" charset="0"/>
                          <a:ea typeface="Calibri" panose="020F0502020204030204" pitchFamily="34" charset="0"/>
                          <a:cs typeface="Times New Roman" panose="02020603050405020304" pitchFamily="18" charset="0"/>
                        </a:rPr>
                        <a:t>Necesitan</a:t>
                      </a:r>
                      <a:endParaRPr lang="es-PE" sz="1800" b="1"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PE"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800" b="1" dirty="0">
                          <a:effectLst/>
                          <a:latin typeface="Book Antiqua" panose="02040602050305030304" pitchFamily="18" charset="0"/>
                          <a:ea typeface="Calibri" panose="020F0502020204030204" pitchFamily="34" charset="0"/>
                          <a:cs typeface="Times New Roman" panose="02020603050405020304" pitchFamily="18" charset="0"/>
                        </a:rPr>
                        <a:t>porque</a:t>
                      </a:r>
                      <a:endParaRPr lang="es-PE" sz="1800" b="1"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PE"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0375153"/>
                  </a:ext>
                </a:extLst>
              </a:tr>
              <a:tr h="1432428">
                <a:tc gridSpan="5">
                  <a:txBody>
                    <a:bodyPr/>
                    <a:lstStyle/>
                    <a:p>
                      <a:pPr algn="just">
                        <a:lnSpc>
                          <a:spcPct val="107000"/>
                        </a:lnSpc>
                        <a:spcAft>
                          <a:spcPts val="0"/>
                        </a:spcAft>
                      </a:pPr>
                      <a:endParaRPr lang="es-ES" sz="1800" dirty="0">
                        <a:effectLst/>
                        <a:latin typeface="Book Antiqua" panose="0204060205030503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s-ES" sz="1800" dirty="0">
                        <a:effectLst/>
                        <a:latin typeface="Book Antiqua" panose="0204060205030503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s-PE"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232513522"/>
                  </a:ext>
                </a:extLst>
              </a:tr>
            </a:tbl>
          </a:graphicData>
        </a:graphic>
      </p:graphicFrame>
      <p:sp>
        <p:nvSpPr>
          <p:cNvPr id="8" name="Rectángulo 7">
            <a:extLst>
              <a:ext uri="{FF2B5EF4-FFF2-40B4-BE49-F238E27FC236}">
                <a16:creationId xmlns:a16="http://schemas.microsoft.com/office/drawing/2014/main" id="{DC940AA2-8727-4236-89AB-E69BF1E50039}"/>
              </a:ext>
            </a:extLst>
          </p:cNvPr>
          <p:cNvSpPr/>
          <p:nvPr/>
        </p:nvSpPr>
        <p:spPr>
          <a:xfrm>
            <a:off x="1623533" y="806593"/>
            <a:ext cx="8246182" cy="369332"/>
          </a:xfrm>
          <a:prstGeom prst="rect">
            <a:avLst/>
          </a:prstGeom>
        </p:spPr>
        <p:txBody>
          <a:bodyPr wrap="square">
            <a:spAutoFit/>
          </a:bodyPr>
          <a:lstStyle/>
          <a:p>
            <a:pPr algn="ctr"/>
            <a:r>
              <a:rPr lang="es-PE" b="1" dirty="0">
                <a:latin typeface="Book Antiqua" panose="02040602050305030304" pitchFamily="18" charset="0"/>
              </a:rPr>
              <a:t>PUNTO DE VISTA (POV)</a:t>
            </a:r>
          </a:p>
        </p:txBody>
      </p:sp>
      <p:sp>
        <p:nvSpPr>
          <p:cNvPr id="10" name="Rectángulo 9">
            <a:extLst>
              <a:ext uri="{FF2B5EF4-FFF2-40B4-BE49-F238E27FC236}">
                <a16:creationId xmlns:a16="http://schemas.microsoft.com/office/drawing/2014/main" id="{8F352ED7-9E84-4A94-8938-6C4532F2F98E}"/>
              </a:ext>
            </a:extLst>
          </p:cNvPr>
          <p:cNvSpPr/>
          <p:nvPr/>
        </p:nvSpPr>
        <p:spPr>
          <a:xfrm>
            <a:off x="1045029" y="4787351"/>
            <a:ext cx="10101942" cy="369332"/>
          </a:xfrm>
          <a:prstGeom prst="rect">
            <a:avLst/>
          </a:prstGeom>
          <a:solidFill>
            <a:srgbClr val="FFD013"/>
          </a:solidFill>
        </p:spPr>
        <p:txBody>
          <a:bodyPr wrap="square">
            <a:spAutoFit/>
          </a:bodyPr>
          <a:lstStyle/>
          <a:p>
            <a:r>
              <a:rPr lang="es-PE" b="1" dirty="0">
                <a:latin typeface="Book Antiqua" panose="02040602050305030304" pitchFamily="18" charset="0"/>
              </a:rPr>
              <a:t>Nuevo reto: ¿Cómo podríamos nosotros..?</a:t>
            </a:r>
          </a:p>
        </p:txBody>
      </p:sp>
      <p:grpSp>
        <p:nvGrpSpPr>
          <p:cNvPr id="12" name="Grupo 11">
            <a:extLst>
              <a:ext uri="{FF2B5EF4-FFF2-40B4-BE49-F238E27FC236}">
                <a16:creationId xmlns:a16="http://schemas.microsoft.com/office/drawing/2014/main" id="{8F688B1A-369B-4B9B-BC72-022309795782}"/>
              </a:ext>
            </a:extLst>
          </p:cNvPr>
          <p:cNvGrpSpPr/>
          <p:nvPr/>
        </p:nvGrpSpPr>
        <p:grpSpPr>
          <a:xfrm>
            <a:off x="6267" y="623193"/>
            <a:ext cx="1873333" cy="461666"/>
            <a:chOff x="0" y="0"/>
            <a:chExt cx="3421060" cy="731905"/>
          </a:xfrm>
          <a:scene3d>
            <a:camera prst="orthographicFront">
              <a:rot lat="0" lon="0" rev="0"/>
            </a:camera>
            <a:lightRig rig="contrasting" dir="t">
              <a:rot lat="0" lon="0" rev="1200000"/>
            </a:lightRig>
          </a:scene3d>
        </p:grpSpPr>
        <p:sp>
          <p:nvSpPr>
            <p:cNvPr id="13" name="Rectángulo: esquinas redondeadas 12">
              <a:extLst>
                <a:ext uri="{FF2B5EF4-FFF2-40B4-BE49-F238E27FC236}">
                  <a16:creationId xmlns:a16="http://schemas.microsoft.com/office/drawing/2014/main" id="{9D5915E4-44D4-47C3-9117-C385ACDF94EF}"/>
                </a:ext>
              </a:extLst>
            </p:cNvPr>
            <p:cNvSpPr/>
            <p:nvPr/>
          </p:nvSpPr>
          <p:spPr>
            <a:xfrm>
              <a:off x="0" y="0"/>
              <a:ext cx="3421060" cy="731905"/>
            </a:xfrm>
            <a:prstGeom prst="roundRect">
              <a:avLst/>
            </a:prstGeom>
            <a:solidFill>
              <a:srgbClr val="93F118"/>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14" name="Rectángulo: esquinas redondeadas 4">
              <a:extLst>
                <a:ext uri="{FF2B5EF4-FFF2-40B4-BE49-F238E27FC236}">
                  <a16:creationId xmlns:a16="http://schemas.microsoft.com/office/drawing/2014/main" id="{BAA74D31-A2BE-483D-8650-A6461D529FA6}"/>
                </a:ext>
              </a:extLst>
            </p:cNvPr>
            <p:cNvSpPr txBox="1"/>
            <p:nvPr/>
          </p:nvSpPr>
          <p:spPr>
            <a:xfrm>
              <a:off x="35729" y="35729"/>
              <a:ext cx="3349602" cy="6604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Creación</a:t>
              </a:r>
              <a:endParaRPr lang="es-PE" sz="2400" kern="1200" dirty="0">
                <a:solidFill>
                  <a:srgbClr val="002060"/>
                </a:solidFill>
                <a:latin typeface="Book Antiqua" panose="02040602050305030304" pitchFamily="18" charset="0"/>
              </a:endParaRPr>
            </a:p>
          </p:txBody>
        </p:sp>
      </p:grpSp>
      <p:sp>
        <p:nvSpPr>
          <p:cNvPr id="2" name="Rectángulo 1">
            <a:extLst>
              <a:ext uri="{FF2B5EF4-FFF2-40B4-BE49-F238E27FC236}">
                <a16:creationId xmlns:a16="http://schemas.microsoft.com/office/drawing/2014/main" id="{CFDA4C1A-B065-8BDB-B697-86693B77FD79}"/>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335758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1979FC0B-671A-451A-B09E-0FEB252CD5BF}"/>
              </a:ext>
            </a:extLst>
          </p:cNvPr>
          <p:cNvGrpSpPr/>
          <p:nvPr/>
        </p:nvGrpSpPr>
        <p:grpSpPr>
          <a:xfrm>
            <a:off x="1427075" y="2608196"/>
            <a:ext cx="2100461" cy="1060514"/>
            <a:chOff x="0" y="0"/>
            <a:chExt cx="3421060" cy="731905"/>
          </a:xfrm>
          <a:scene3d>
            <a:camera prst="orthographicFront">
              <a:rot lat="0" lon="0" rev="0"/>
            </a:camera>
            <a:lightRig rig="contrasting" dir="t">
              <a:rot lat="0" lon="0" rev="1200000"/>
            </a:lightRig>
          </a:scene3d>
        </p:grpSpPr>
        <p:sp>
          <p:nvSpPr>
            <p:cNvPr id="5" name="Rectángulo: esquinas redondeadas 4">
              <a:extLst>
                <a:ext uri="{FF2B5EF4-FFF2-40B4-BE49-F238E27FC236}">
                  <a16:creationId xmlns:a16="http://schemas.microsoft.com/office/drawing/2014/main" id="{B6F6A0CC-2AAE-4551-9E3D-2C0AED8F36A4}"/>
                </a:ext>
              </a:extLst>
            </p:cNvPr>
            <p:cNvSpPr/>
            <p:nvPr/>
          </p:nvSpPr>
          <p:spPr>
            <a:xfrm>
              <a:off x="0" y="0"/>
              <a:ext cx="3421060" cy="731905"/>
            </a:xfrm>
            <a:prstGeom prst="roundRect">
              <a:avLst/>
            </a:prstGeom>
            <a:solidFill>
              <a:srgbClr val="30E744"/>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dirty="0"/>
            </a:p>
          </p:txBody>
        </p:sp>
        <p:sp>
          <p:nvSpPr>
            <p:cNvPr id="6" name="Rectángulo: esquinas redondeadas 4">
              <a:extLst>
                <a:ext uri="{FF2B5EF4-FFF2-40B4-BE49-F238E27FC236}">
                  <a16:creationId xmlns:a16="http://schemas.microsoft.com/office/drawing/2014/main" id="{911F3BE6-958F-4504-B340-9633E96AE29F}"/>
                </a:ext>
              </a:extLst>
            </p:cNvPr>
            <p:cNvSpPr txBox="1"/>
            <p:nvPr/>
          </p:nvSpPr>
          <p:spPr>
            <a:xfrm>
              <a:off x="35729" y="35729"/>
              <a:ext cx="3349602" cy="6604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Idea 1</a:t>
              </a:r>
            </a:p>
            <a:p>
              <a:pPr marL="0" lvl="0" indent="0" algn="ctr" defTabSz="1066800">
                <a:lnSpc>
                  <a:spcPct val="90000"/>
                </a:lnSpc>
                <a:spcBef>
                  <a:spcPct val="0"/>
                </a:spcBef>
                <a:spcAft>
                  <a:spcPct val="35000"/>
                </a:spcAft>
                <a:buNone/>
              </a:pPr>
              <a:endParaRPr lang="es-PE" sz="2400" kern="1200" dirty="0">
                <a:solidFill>
                  <a:srgbClr val="002060"/>
                </a:solidFill>
                <a:latin typeface="Book Antiqua" panose="02040602050305030304" pitchFamily="18" charset="0"/>
              </a:endParaRPr>
            </a:p>
          </p:txBody>
        </p:sp>
      </p:grpSp>
      <p:sp>
        <p:nvSpPr>
          <p:cNvPr id="7" name="Rectángulo 6">
            <a:extLst>
              <a:ext uri="{FF2B5EF4-FFF2-40B4-BE49-F238E27FC236}">
                <a16:creationId xmlns:a16="http://schemas.microsoft.com/office/drawing/2014/main" id="{879822AB-7DD2-4EB7-AABB-069490AEB892}"/>
              </a:ext>
            </a:extLst>
          </p:cNvPr>
          <p:cNvSpPr/>
          <p:nvPr/>
        </p:nvSpPr>
        <p:spPr>
          <a:xfrm>
            <a:off x="3472564" y="715738"/>
            <a:ext cx="4288931" cy="407035"/>
          </a:xfrm>
          <a:prstGeom prst="rect">
            <a:avLst/>
          </a:prstGeom>
        </p:spPr>
        <p:txBody>
          <a:bodyPr wrap="none">
            <a:spAutoFit/>
          </a:bodyPr>
          <a:lstStyle/>
          <a:p>
            <a:pPr algn="ctr">
              <a:lnSpc>
                <a:spcPct val="107000"/>
              </a:lnSpc>
              <a:spcAft>
                <a:spcPts val="800"/>
              </a:spcAft>
              <a:tabLst>
                <a:tab pos="3086100" algn="l"/>
              </a:tabLst>
            </a:pPr>
            <a:r>
              <a:rPr lang="es-PE" sz="2000" b="1" dirty="0">
                <a:latin typeface="Calibri" panose="020F0502020204030204" pitchFamily="34" charset="0"/>
                <a:ea typeface="Arial Narrow" panose="020B0606020202030204" pitchFamily="34" charset="0"/>
                <a:cs typeface="Times New Roman" panose="02020603050405020304" pitchFamily="18" charset="0"/>
              </a:rPr>
              <a:t>Técnica lluvia de ideas o </a:t>
            </a:r>
            <a:r>
              <a:rPr lang="es-PE" sz="2000" b="1" dirty="0" err="1">
                <a:latin typeface="Calibri" panose="020F0502020204030204" pitchFamily="34" charset="0"/>
                <a:ea typeface="Arial Narrow" panose="020B0606020202030204" pitchFamily="34" charset="0"/>
                <a:cs typeface="Times New Roman" panose="02020603050405020304" pitchFamily="18" charset="0"/>
              </a:rPr>
              <a:t>Brainstorming</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a 7">
            <a:extLst>
              <a:ext uri="{FF2B5EF4-FFF2-40B4-BE49-F238E27FC236}">
                <a16:creationId xmlns:a16="http://schemas.microsoft.com/office/drawing/2014/main" id="{485049EF-1AFF-4DD1-A7B9-931481FBB084}"/>
              </a:ext>
            </a:extLst>
          </p:cNvPr>
          <p:cNvGraphicFramePr>
            <a:graphicFrameLocks noGrp="1"/>
          </p:cNvGraphicFramePr>
          <p:nvPr>
            <p:extLst>
              <p:ext uri="{D42A27DB-BD31-4B8C-83A1-F6EECF244321}">
                <p14:modId xmlns:p14="http://schemas.microsoft.com/office/powerpoint/2010/main" val="1974256927"/>
              </p:ext>
            </p:extLst>
          </p:nvPr>
        </p:nvGraphicFramePr>
        <p:xfrm>
          <a:off x="1366134" y="1145311"/>
          <a:ext cx="9287352" cy="770576"/>
        </p:xfrm>
        <a:graphic>
          <a:graphicData uri="http://schemas.openxmlformats.org/drawingml/2006/table">
            <a:tbl>
              <a:tblPr firstRow="1" bandRow="1">
                <a:tableStyleId>{5C22544A-7EE6-4342-B048-85BDC9FD1C3A}</a:tableStyleId>
              </a:tblPr>
              <a:tblGrid>
                <a:gridCol w="9287352">
                  <a:extLst>
                    <a:ext uri="{9D8B030D-6E8A-4147-A177-3AD203B41FA5}">
                      <a16:colId xmlns:a16="http://schemas.microsoft.com/office/drawing/2014/main" val="2992224058"/>
                    </a:ext>
                  </a:extLst>
                </a:gridCol>
              </a:tblGrid>
              <a:tr h="770576">
                <a:tc>
                  <a:txBody>
                    <a:bodyPr/>
                    <a:lstStyle/>
                    <a:p>
                      <a:pPr algn="l">
                        <a:lnSpc>
                          <a:spcPct val="107000"/>
                        </a:lnSpc>
                        <a:spcAft>
                          <a:spcPts val="800"/>
                        </a:spcAft>
                        <a:tabLst>
                          <a:tab pos="3086100" algn="l"/>
                        </a:tabLst>
                      </a:pPr>
                      <a:r>
                        <a:rPr lang="es-PE" sz="1800" b="1" dirty="0">
                          <a:solidFill>
                            <a:srgbClr val="002060"/>
                          </a:solidFill>
                          <a:effectLst/>
                          <a:latin typeface="Book Antiqua" panose="02040602050305030304" pitchFamily="18" charset="0"/>
                        </a:rPr>
                        <a:t>RETO O DESAFÍO: </a:t>
                      </a:r>
                    </a:p>
                  </a:txBody>
                  <a:tcPr>
                    <a:solidFill>
                      <a:schemeClr val="accent6">
                        <a:lumMod val="20000"/>
                        <a:lumOff val="80000"/>
                      </a:schemeClr>
                    </a:solidFill>
                  </a:tcPr>
                </a:tc>
                <a:extLst>
                  <a:ext uri="{0D108BD9-81ED-4DB2-BD59-A6C34878D82A}">
                    <a16:rowId xmlns:a16="http://schemas.microsoft.com/office/drawing/2014/main" val="3688372832"/>
                  </a:ext>
                </a:extLst>
              </a:tr>
            </a:tbl>
          </a:graphicData>
        </a:graphic>
      </p:graphicFrame>
      <p:grpSp>
        <p:nvGrpSpPr>
          <p:cNvPr id="9" name="Grupo 8">
            <a:extLst>
              <a:ext uri="{FF2B5EF4-FFF2-40B4-BE49-F238E27FC236}">
                <a16:creationId xmlns:a16="http://schemas.microsoft.com/office/drawing/2014/main" id="{C2737CDE-C915-40C2-8EE6-8D45F4F31F07}"/>
              </a:ext>
            </a:extLst>
          </p:cNvPr>
          <p:cNvGrpSpPr/>
          <p:nvPr/>
        </p:nvGrpSpPr>
        <p:grpSpPr>
          <a:xfrm>
            <a:off x="9779482" y="6100002"/>
            <a:ext cx="2100461" cy="461665"/>
            <a:chOff x="0" y="0"/>
            <a:chExt cx="3421060" cy="731905"/>
          </a:xfrm>
          <a:solidFill>
            <a:srgbClr val="002060"/>
          </a:solidFill>
          <a:scene3d>
            <a:camera prst="orthographicFront">
              <a:rot lat="0" lon="0" rev="0"/>
            </a:camera>
            <a:lightRig rig="contrasting" dir="t">
              <a:rot lat="0" lon="0" rev="1200000"/>
            </a:lightRig>
          </a:scene3d>
        </p:grpSpPr>
        <p:sp>
          <p:nvSpPr>
            <p:cNvPr id="10" name="Rectángulo: esquinas redondeadas 9">
              <a:extLst>
                <a:ext uri="{FF2B5EF4-FFF2-40B4-BE49-F238E27FC236}">
                  <a16:creationId xmlns:a16="http://schemas.microsoft.com/office/drawing/2014/main" id="{83ABEB8B-6321-4124-96EA-023E6FEC0420}"/>
                </a:ext>
              </a:extLst>
            </p:cNvPr>
            <p:cNvSpPr/>
            <p:nvPr/>
          </p:nvSpPr>
          <p:spPr>
            <a:xfrm>
              <a:off x="0" y="0"/>
              <a:ext cx="3421060" cy="731905"/>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11" name="Rectángulo: esquinas redondeadas 4">
              <a:extLst>
                <a:ext uri="{FF2B5EF4-FFF2-40B4-BE49-F238E27FC236}">
                  <a16:creationId xmlns:a16="http://schemas.microsoft.com/office/drawing/2014/main" id="{945C54AE-BD55-4C3A-9966-D4FC580042E9}"/>
                </a:ext>
              </a:extLst>
            </p:cNvPr>
            <p:cNvSpPr txBox="1"/>
            <p:nvPr/>
          </p:nvSpPr>
          <p:spPr>
            <a:xfrm>
              <a:off x="35729" y="35729"/>
              <a:ext cx="3349602" cy="66044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chemeClr val="bg1"/>
                  </a:solidFill>
                  <a:latin typeface="Book Antiqua" panose="02040602050305030304" pitchFamily="18" charset="0"/>
                </a:rPr>
                <a:t>Fase idear</a:t>
              </a:r>
              <a:endParaRPr lang="es-PE" sz="2400" kern="1200" dirty="0">
                <a:solidFill>
                  <a:schemeClr val="bg1"/>
                </a:solidFill>
                <a:latin typeface="Book Antiqua" panose="02040602050305030304" pitchFamily="18" charset="0"/>
              </a:endParaRPr>
            </a:p>
          </p:txBody>
        </p:sp>
      </p:grpSp>
      <p:grpSp>
        <p:nvGrpSpPr>
          <p:cNvPr id="12" name="Grupo 11">
            <a:extLst>
              <a:ext uri="{FF2B5EF4-FFF2-40B4-BE49-F238E27FC236}">
                <a16:creationId xmlns:a16="http://schemas.microsoft.com/office/drawing/2014/main" id="{F1AEE265-FC7B-4462-8EC7-E33C5FB0A8DC}"/>
              </a:ext>
            </a:extLst>
          </p:cNvPr>
          <p:cNvGrpSpPr/>
          <p:nvPr/>
        </p:nvGrpSpPr>
        <p:grpSpPr>
          <a:xfrm>
            <a:off x="4566798" y="2608196"/>
            <a:ext cx="2100461" cy="1060514"/>
            <a:chOff x="0" y="0"/>
            <a:chExt cx="3421060" cy="731905"/>
          </a:xfrm>
          <a:solidFill>
            <a:srgbClr val="FFFF00"/>
          </a:solidFill>
          <a:scene3d>
            <a:camera prst="orthographicFront">
              <a:rot lat="0" lon="0" rev="0"/>
            </a:camera>
            <a:lightRig rig="contrasting" dir="t">
              <a:rot lat="0" lon="0" rev="1200000"/>
            </a:lightRig>
          </a:scene3d>
        </p:grpSpPr>
        <p:sp>
          <p:nvSpPr>
            <p:cNvPr id="13" name="Rectángulo: esquinas redondeadas 12">
              <a:extLst>
                <a:ext uri="{FF2B5EF4-FFF2-40B4-BE49-F238E27FC236}">
                  <a16:creationId xmlns:a16="http://schemas.microsoft.com/office/drawing/2014/main" id="{24298943-86AD-4605-9AAF-8155416E6FD5}"/>
                </a:ext>
              </a:extLst>
            </p:cNvPr>
            <p:cNvSpPr/>
            <p:nvPr/>
          </p:nvSpPr>
          <p:spPr>
            <a:xfrm>
              <a:off x="0" y="0"/>
              <a:ext cx="3421060" cy="731905"/>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14" name="Rectángulo: esquinas redondeadas 4">
              <a:extLst>
                <a:ext uri="{FF2B5EF4-FFF2-40B4-BE49-F238E27FC236}">
                  <a16:creationId xmlns:a16="http://schemas.microsoft.com/office/drawing/2014/main" id="{5E4CBD61-0D8B-420F-A21B-BFAA111D1E34}"/>
                </a:ext>
              </a:extLst>
            </p:cNvPr>
            <p:cNvSpPr txBox="1"/>
            <p:nvPr/>
          </p:nvSpPr>
          <p:spPr>
            <a:xfrm>
              <a:off x="35729" y="35729"/>
              <a:ext cx="3349602" cy="66044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Idea 2</a:t>
              </a:r>
            </a:p>
            <a:p>
              <a:pPr marL="0" lvl="0" indent="0" algn="ctr" defTabSz="1066800">
                <a:lnSpc>
                  <a:spcPct val="90000"/>
                </a:lnSpc>
                <a:spcBef>
                  <a:spcPct val="0"/>
                </a:spcBef>
                <a:spcAft>
                  <a:spcPct val="35000"/>
                </a:spcAft>
                <a:buNone/>
              </a:pPr>
              <a:endParaRPr lang="es-PE" sz="2400" kern="1200" dirty="0">
                <a:solidFill>
                  <a:srgbClr val="002060"/>
                </a:solidFill>
                <a:latin typeface="Book Antiqua" panose="02040602050305030304" pitchFamily="18" charset="0"/>
              </a:endParaRPr>
            </a:p>
          </p:txBody>
        </p:sp>
      </p:grpSp>
      <p:grpSp>
        <p:nvGrpSpPr>
          <p:cNvPr id="15" name="Grupo 14">
            <a:extLst>
              <a:ext uri="{FF2B5EF4-FFF2-40B4-BE49-F238E27FC236}">
                <a16:creationId xmlns:a16="http://schemas.microsoft.com/office/drawing/2014/main" id="{CC4FF043-F07E-4FBA-B729-59CF5819AD03}"/>
              </a:ext>
            </a:extLst>
          </p:cNvPr>
          <p:cNvGrpSpPr/>
          <p:nvPr/>
        </p:nvGrpSpPr>
        <p:grpSpPr>
          <a:xfrm>
            <a:off x="7761495" y="2608196"/>
            <a:ext cx="2100461" cy="1060514"/>
            <a:chOff x="0" y="0"/>
            <a:chExt cx="3421060" cy="731905"/>
          </a:xfrm>
          <a:solidFill>
            <a:schemeClr val="accent4"/>
          </a:solidFill>
          <a:scene3d>
            <a:camera prst="orthographicFront">
              <a:rot lat="0" lon="0" rev="0"/>
            </a:camera>
            <a:lightRig rig="contrasting" dir="t">
              <a:rot lat="0" lon="0" rev="1200000"/>
            </a:lightRig>
          </a:scene3d>
        </p:grpSpPr>
        <p:sp>
          <p:nvSpPr>
            <p:cNvPr id="16" name="Rectángulo: esquinas redondeadas 15">
              <a:extLst>
                <a:ext uri="{FF2B5EF4-FFF2-40B4-BE49-F238E27FC236}">
                  <a16:creationId xmlns:a16="http://schemas.microsoft.com/office/drawing/2014/main" id="{858147D9-19CD-409B-A673-B1FAC0C0226C}"/>
                </a:ext>
              </a:extLst>
            </p:cNvPr>
            <p:cNvSpPr/>
            <p:nvPr/>
          </p:nvSpPr>
          <p:spPr>
            <a:xfrm>
              <a:off x="0" y="0"/>
              <a:ext cx="3421060" cy="731905"/>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17" name="Rectángulo: esquinas redondeadas 4">
              <a:extLst>
                <a:ext uri="{FF2B5EF4-FFF2-40B4-BE49-F238E27FC236}">
                  <a16:creationId xmlns:a16="http://schemas.microsoft.com/office/drawing/2014/main" id="{DB613306-866B-45AE-BCDF-F042CF78C624}"/>
                </a:ext>
              </a:extLst>
            </p:cNvPr>
            <p:cNvSpPr txBox="1"/>
            <p:nvPr/>
          </p:nvSpPr>
          <p:spPr>
            <a:xfrm>
              <a:off x="35729" y="35729"/>
              <a:ext cx="3349602" cy="66044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Idea 3</a:t>
              </a:r>
            </a:p>
            <a:p>
              <a:pPr marL="0" lvl="0" indent="0" algn="ctr" defTabSz="1066800">
                <a:lnSpc>
                  <a:spcPct val="90000"/>
                </a:lnSpc>
                <a:spcBef>
                  <a:spcPct val="0"/>
                </a:spcBef>
                <a:spcAft>
                  <a:spcPct val="35000"/>
                </a:spcAft>
                <a:buNone/>
              </a:pPr>
              <a:endParaRPr lang="es-PE" sz="2400" kern="1200" dirty="0">
                <a:solidFill>
                  <a:srgbClr val="002060"/>
                </a:solidFill>
                <a:latin typeface="Book Antiqua" panose="02040602050305030304" pitchFamily="18" charset="0"/>
              </a:endParaRPr>
            </a:p>
          </p:txBody>
        </p:sp>
      </p:grpSp>
      <p:grpSp>
        <p:nvGrpSpPr>
          <p:cNvPr id="18" name="Grupo 17">
            <a:extLst>
              <a:ext uri="{FF2B5EF4-FFF2-40B4-BE49-F238E27FC236}">
                <a16:creationId xmlns:a16="http://schemas.microsoft.com/office/drawing/2014/main" id="{EDF1B559-541B-4C7A-881E-9E22002091AD}"/>
              </a:ext>
            </a:extLst>
          </p:cNvPr>
          <p:cNvGrpSpPr/>
          <p:nvPr/>
        </p:nvGrpSpPr>
        <p:grpSpPr>
          <a:xfrm>
            <a:off x="1449012" y="3977816"/>
            <a:ext cx="2100461" cy="1060514"/>
            <a:chOff x="0" y="0"/>
            <a:chExt cx="3421060" cy="731905"/>
          </a:xfrm>
          <a:solidFill>
            <a:schemeClr val="accent4">
              <a:lumMod val="40000"/>
              <a:lumOff val="60000"/>
            </a:schemeClr>
          </a:solidFill>
          <a:scene3d>
            <a:camera prst="orthographicFront">
              <a:rot lat="0" lon="0" rev="0"/>
            </a:camera>
            <a:lightRig rig="contrasting" dir="t">
              <a:rot lat="0" lon="0" rev="1200000"/>
            </a:lightRig>
          </a:scene3d>
        </p:grpSpPr>
        <p:sp>
          <p:nvSpPr>
            <p:cNvPr id="19" name="Rectángulo: esquinas redondeadas 18">
              <a:extLst>
                <a:ext uri="{FF2B5EF4-FFF2-40B4-BE49-F238E27FC236}">
                  <a16:creationId xmlns:a16="http://schemas.microsoft.com/office/drawing/2014/main" id="{6D5DB774-49BF-4E5F-9C9D-25849B519518}"/>
                </a:ext>
              </a:extLst>
            </p:cNvPr>
            <p:cNvSpPr/>
            <p:nvPr/>
          </p:nvSpPr>
          <p:spPr>
            <a:xfrm>
              <a:off x="0" y="0"/>
              <a:ext cx="3421060" cy="731905"/>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20" name="Rectángulo: esquinas redondeadas 4">
              <a:extLst>
                <a:ext uri="{FF2B5EF4-FFF2-40B4-BE49-F238E27FC236}">
                  <a16:creationId xmlns:a16="http://schemas.microsoft.com/office/drawing/2014/main" id="{53CFADC7-1D19-4174-9CE5-F76A6502B655}"/>
                </a:ext>
              </a:extLst>
            </p:cNvPr>
            <p:cNvSpPr txBox="1"/>
            <p:nvPr/>
          </p:nvSpPr>
          <p:spPr>
            <a:xfrm>
              <a:off x="35729" y="35729"/>
              <a:ext cx="3349602" cy="66044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Idea 4</a:t>
              </a:r>
            </a:p>
            <a:p>
              <a:pPr marL="0" lvl="0" indent="0" algn="ctr" defTabSz="1066800">
                <a:lnSpc>
                  <a:spcPct val="90000"/>
                </a:lnSpc>
                <a:spcBef>
                  <a:spcPct val="0"/>
                </a:spcBef>
                <a:spcAft>
                  <a:spcPct val="35000"/>
                </a:spcAft>
                <a:buNone/>
              </a:pPr>
              <a:endParaRPr lang="es-PE" sz="2400" kern="1200" dirty="0">
                <a:solidFill>
                  <a:srgbClr val="002060"/>
                </a:solidFill>
                <a:latin typeface="Book Antiqua" panose="02040602050305030304" pitchFamily="18" charset="0"/>
              </a:endParaRPr>
            </a:p>
          </p:txBody>
        </p:sp>
      </p:grpSp>
      <p:grpSp>
        <p:nvGrpSpPr>
          <p:cNvPr id="21" name="Grupo 20">
            <a:extLst>
              <a:ext uri="{FF2B5EF4-FFF2-40B4-BE49-F238E27FC236}">
                <a16:creationId xmlns:a16="http://schemas.microsoft.com/office/drawing/2014/main" id="{659BE54B-60CA-402A-B16D-90A6C243FC9F}"/>
              </a:ext>
            </a:extLst>
          </p:cNvPr>
          <p:cNvGrpSpPr/>
          <p:nvPr/>
        </p:nvGrpSpPr>
        <p:grpSpPr>
          <a:xfrm>
            <a:off x="4566798" y="3956437"/>
            <a:ext cx="2100461" cy="1060514"/>
            <a:chOff x="0" y="0"/>
            <a:chExt cx="3421060" cy="731905"/>
          </a:xfrm>
          <a:solidFill>
            <a:schemeClr val="accent5">
              <a:lumMod val="40000"/>
              <a:lumOff val="60000"/>
            </a:schemeClr>
          </a:solidFill>
          <a:scene3d>
            <a:camera prst="orthographicFront">
              <a:rot lat="0" lon="0" rev="0"/>
            </a:camera>
            <a:lightRig rig="contrasting" dir="t">
              <a:rot lat="0" lon="0" rev="1200000"/>
            </a:lightRig>
          </a:scene3d>
        </p:grpSpPr>
        <p:sp>
          <p:nvSpPr>
            <p:cNvPr id="22" name="Rectángulo: esquinas redondeadas 21">
              <a:extLst>
                <a:ext uri="{FF2B5EF4-FFF2-40B4-BE49-F238E27FC236}">
                  <a16:creationId xmlns:a16="http://schemas.microsoft.com/office/drawing/2014/main" id="{FBA3DC65-B910-43A5-B7FC-54DF8B17B5A0}"/>
                </a:ext>
              </a:extLst>
            </p:cNvPr>
            <p:cNvSpPr/>
            <p:nvPr/>
          </p:nvSpPr>
          <p:spPr>
            <a:xfrm>
              <a:off x="0" y="0"/>
              <a:ext cx="3421060" cy="731905"/>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23" name="Rectángulo: esquinas redondeadas 4">
              <a:extLst>
                <a:ext uri="{FF2B5EF4-FFF2-40B4-BE49-F238E27FC236}">
                  <a16:creationId xmlns:a16="http://schemas.microsoft.com/office/drawing/2014/main" id="{02A08C3D-E968-49FA-A24F-F82A11F92789}"/>
                </a:ext>
              </a:extLst>
            </p:cNvPr>
            <p:cNvSpPr txBox="1"/>
            <p:nvPr/>
          </p:nvSpPr>
          <p:spPr>
            <a:xfrm>
              <a:off x="35729" y="35729"/>
              <a:ext cx="3349602" cy="66044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Idea 5</a:t>
              </a:r>
            </a:p>
            <a:p>
              <a:pPr marL="0" lvl="0" indent="0" algn="ctr" defTabSz="1066800">
                <a:lnSpc>
                  <a:spcPct val="90000"/>
                </a:lnSpc>
                <a:spcBef>
                  <a:spcPct val="0"/>
                </a:spcBef>
                <a:spcAft>
                  <a:spcPct val="35000"/>
                </a:spcAft>
                <a:buNone/>
              </a:pPr>
              <a:endParaRPr lang="es-PE" sz="2400" kern="1200" dirty="0">
                <a:solidFill>
                  <a:srgbClr val="002060"/>
                </a:solidFill>
                <a:latin typeface="Book Antiqua" panose="02040602050305030304" pitchFamily="18" charset="0"/>
              </a:endParaRPr>
            </a:p>
          </p:txBody>
        </p:sp>
      </p:grpSp>
      <p:grpSp>
        <p:nvGrpSpPr>
          <p:cNvPr id="24" name="Grupo 23">
            <a:extLst>
              <a:ext uri="{FF2B5EF4-FFF2-40B4-BE49-F238E27FC236}">
                <a16:creationId xmlns:a16="http://schemas.microsoft.com/office/drawing/2014/main" id="{3936C6E3-18E1-4966-946D-A089ABBEC677}"/>
              </a:ext>
            </a:extLst>
          </p:cNvPr>
          <p:cNvGrpSpPr/>
          <p:nvPr/>
        </p:nvGrpSpPr>
        <p:grpSpPr>
          <a:xfrm>
            <a:off x="7761495" y="3956437"/>
            <a:ext cx="2100461" cy="1060514"/>
            <a:chOff x="0" y="0"/>
            <a:chExt cx="3421060" cy="731905"/>
          </a:xfrm>
          <a:solidFill>
            <a:schemeClr val="accent6">
              <a:lumMod val="20000"/>
              <a:lumOff val="80000"/>
            </a:schemeClr>
          </a:solidFill>
          <a:scene3d>
            <a:camera prst="orthographicFront">
              <a:rot lat="0" lon="0" rev="0"/>
            </a:camera>
            <a:lightRig rig="contrasting" dir="t">
              <a:rot lat="0" lon="0" rev="1200000"/>
            </a:lightRig>
          </a:scene3d>
        </p:grpSpPr>
        <p:sp>
          <p:nvSpPr>
            <p:cNvPr id="25" name="Rectángulo: esquinas redondeadas 24">
              <a:extLst>
                <a:ext uri="{FF2B5EF4-FFF2-40B4-BE49-F238E27FC236}">
                  <a16:creationId xmlns:a16="http://schemas.microsoft.com/office/drawing/2014/main" id="{25F501BD-2E3C-439C-A7E9-B122316982D6}"/>
                </a:ext>
              </a:extLst>
            </p:cNvPr>
            <p:cNvSpPr/>
            <p:nvPr/>
          </p:nvSpPr>
          <p:spPr>
            <a:xfrm>
              <a:off x="0" y="0"/>
              <a:ext cx="3421060" cy="731905"/>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26" name="Rectángulo: esquinas redondeadas 4">
              <a:extLst>
                <a:ext uri="{FF2B5EF4-FFF2-40B4-BE49-F238E27FC236}">
                  <a16:creationId xmlns:a16="http://schemas.microsoft.com/office/drawing/2014/main" id="{1938E3C6-0C0E-401B-8490-CFB97FEEB1FA}"/>
                </a:ext>
              </a:extLst>
            </p:cNvPr>
            <p:cNvSpPr txBox="1"/>
            <p:nvPr/>
          </p:nvSpPr>
          <p:spPr>
            <a:xfrm>
              <a:off x="35729" y="35729"/>
              <a:ext cx="3349602" cy="66044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Idea 6</a:t>
              </a:r>
            </a:p>
            <a:p>
              <a:pPr marL="0" lvl="0" indent="0" algn="ctr" defTabSz="1066800">
                <a:lnSpc>
                  <a:spcPct val="90000"/>
                </a:lnSpc>
                <a:spcBef>
                  <a:spcPct val="0"/>
                </a:spcBef>
                <a:spcAft>
                  <a:spcPct val="35000"/>
                </a:spcAft>
                <a:buNone/>
              </a:pPr>
              <a:endParaRPr lang="es-PE" sz="2400" kern="1200" dirty="0">
                <a:solidFill>
                  <a:srgbClr val="002060"/>
                </a:solidFill>
                <a:latin typeface="Book Antiqua" panose="02040602050305030304" pitchFamily="18" charset="0"/>
              </a:endParaRPr>
            </a:p>
          </p:txBody>
        </p:sp>
      </p:grpSp>
      <p:grpSp>
        <p:nvGrpSpPr>
          <p:cNvPr id="28" name="Grupo 27">
            <a:extLst>
              <a:ext uri="{FF2B5EF4-FFF2-40B4-BE49-F238E27FC236}">
                <a16:creationId xmlns:a16="http://schemas.microsoft.com/office/drawing/2014/main" id="{20987CDF-45AD-4A11-BB63-EB610A10E133}"/>
              </a:ext>
            </a:extLst>
          </p:cNvPr>
          <p:cNvGrpSpPr/>
          <p:nvPr/>
        </p:nvGrpSpPr>
        <p:grpSpPr>
          <a:xfrm>
            <a:off x="6267" y="623193"/>
            <a:ext cx="1873333" cy="461666"/>
            <a:chOff x="0" y="0"/>
            <a:chExt cx="3421060" cy="731905"/>
          </a:xfrm>
          <a:scene3d>
            <a:camera prst="orthographicFront">
              <a:rot lat="0" lon="0" rev="0"/>
            </a:camera>
            <a:lightRig rig="contrasting" dir="t">
              <a:rot lat="0" lon="0" rev="1200000"/>
            </a:lightRig>
          </a:scene3d>
        </p:grpSpPr>
        <p:sp>
          <p:nvSpPr>
            <p:cNvPr id="29" name="Rectángulo: esquinas redondeadas 28">
              <a:extLst>
                <a:ext uri="{FF2B5EF4-FFF2-40B4-BE49-F238E27FC236}">
                  <a16:creationId xmlns:a16="http://schemas.microsoft.com/office/drawing/2014/main" id="{C147C008-3636-45B2-ADFC-F82B3BC84027}"/>
                </a:ext>
              </a:extLst>
            </p:cNvPr>
            <p:cNvSpPr/>
            <p:nvPr/>
          </p:nvSpPr>
          <p:spPr>
            <a:xfrm>
              <a:off x="0" y="0"/>
              <a:ext cx="3421060" cy="731905"/>
            </a:xfrm>
            <a:prstGeom prst="roundRect">
              <a:avLst/>
            </a:prstGeom>
            <a:solidFill>
              <a:srgbClr val="93F118"/>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30" name="Rectángulo: esquinas redondeadas 4">
              <a:extLst>
                <a:ext uri="{FF2B5EF4-FFF2-40B4-BE49-F238E27FC236}">
                  <a16:creationId xmlns:a16="http://schemas.microsoft.com/office/drawing/2014/main" id="{1EC8478A-D6FF-4F4A-81E5-EA28343455AE}"/>
                </a:ext>
              </a:extLst>
            </p:cNvPr>
            <p:cNvSpPr txBox="1"/>
            <p:nvPr/>
          </p:nvSpPr>
          <p:spPr>
            <a:xfrm>
              <a:off x="35729" y="35729"/>
              <a:ext cx="3349602" cy="6604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Creación</a:t>
              </a:r>
              <a:endParaRPr lang="es-PE" sz="2400" kern="1200" dirty="0">
                <a:solidFill>
                  <a:srgbClr val="002060"/>
                </a:solidFill>
                <a:latin typeface="Book Antiqua" panose="02040602050305030304" pitchFamily="18" charset="0"/>
              </a:endParaRPr>
            </a:p>
          </p:txBody>
        </p:sp>
      </p:grpSp>
      <p:sp>
        <p:nvSpPr>
          <p:cNvPr id="2" name="Rectángulo 1">
            <a:extLst>
              <a:ext uri="{FF2B5EF4-FFF2-40B4-BE49-F238E27FC236}">
                <a16:creationId xmlns:a16="http://schemas.microsoft.com/office/drawing/2014/main" id="{596F5D6F-0B5F-EB7C-2A48-6667BB3DB89B}"/>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736183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450F8D9-73E0-4CBE-ACB1-A92C0F8D31E9}"/>
              </a:ext>
            </a:extLst>
          </p:cNvPr>
          <p:cNvSpPr/>
          <p:nvPr/>
        </p:nvSpPr>
        <p:spPr>
          <a:xfrm>
            <a:off x="2813924" y="962481"/>
            <a:ext cx="4241867" cy="472309"/>
          </a:xfrm>
          <a:prstGeom prst="rect">
            <a:avLst/>
          </a:prstGeom>
        </p:spPr>
        <p:txBody>
          <a:bodyPr wrap="none">
            <a:spAutoFit/>
          </a:bodyPr>
          <a:lstStyle/>
          <a:p>
            <a:pPr algn="ctr">
              <a:lnSpc>
                <a:spcPct val="107000"/>
              </a:lnSpc>
              <a:spcAft>
                <a:spcPts val="800"/>
              </a:spcAft>
              <a:tabLst>
                <a:tab pos="3681095" algn="l"/>
              </a:tabLst>
            </a:pPr>
            <a:r>
              <a:rPr lang="es-PE" sz="2400" b="1" u="sng" dirty="0">
                <a:latin typeface="Book Antiqua" panose="02040602050305030304" pitchFamily="18" charset="0"/>
                <a:ea typeface="Arial Narrow" panose="020B0606020202030204" pitchFamily="34" charset="0"/>
                <a:cs typeface="Times New Roman" panose="02020603050405020304" pitchFamily="18" charset="0"/>
              </a:rPr>
              <a:t>Evaluando las ideas solución</a:t>
            </a:r>
            <a:endParaRPr lang="es-PE" sz="2400" dirty="0">
              <a:latin typeface="Book Antiqua" panose="02040602050305030304" pitchFamily="18" charset="0"/>
              <a:ea typeface="Calibri" panose="020F0502020204030204" pitchFamily="34"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01C6E8A9-E516-45FF-A4C8-BEAE759BA273}"/>
              </a:ext>
            </a:extLst>
          </p:cNvPr>
          <p:cNvGraphicFramePr>
            <a:graphicFrameLocks noGrp="1"/>
          </p:cNvGraphicFramePr>
          <p:nvPr>
            <p:extLst>
              <p:ext uri="{D42A27DB-BD31-4B8C-83A1-F6EECF244321}">
                <p14:modId xmlns:p14="http://schemas.microsoft.com/office/powerpoint/2010/main" val="2715856590"/>
              </p:ext>
            </p:extLst>
          </p:nvPr>
        </p:nvGraphicFramePr>
        <p:xfrm>
          <a:off x="624113" y="1705253"/>
          <a:ext cx="10697028" cy="3026406"/>
        </p:xfrm>
        <a:graphic>
          <a:graphicData uri="http://schemas.openxmlformats.org/drawingml/2006/table">
            <a:tbl>
              <a:tblPr firstRow="1" bandRow="1">
                <a:tableStyleId>{5C22544A-7EE6-4342-B048-85BDC9FD1C3A}</a:tableStyleId>
              </a:tblPr>
              <a:tblGrid>
                <a:gridCol w="4345738">
                  <a:extLst>
                    <a:ext uri="{9D8B030D-6E8A-4147-A177-3AD203B41FA5}">
                      <a16:colId xmlns:a16="http://schemas.microsoft.com/office/drawing/2014/main" val="3395220357"/>
                    </a:ext>
                  </a:extLst>
                </a:gridCol>
                <a:gridCol w="835863">
                  <a:extLst>
                    <a:ext uri="{9D8B030D-6E8A-4147-A177-3AD203B41FA5}">
                      <a16:colId xmlns:a16="http://schemas.microsoft.com/office/drawing/2014/main" val="3278970682"/>
                    </a:ext>
                  </a:extLst>
                </a:gridCol>
                <a:gridCol w="931328">
                  <a:extLst>
                    <a:ext uri="{9D8B030D-6E8A-4147-A177-3AD203B41FA5}">
                      <a16:colId xmlns:a16="http://schemas.microsoft.com/office/drawing/2014/main" val="510797582"/>
                    </a:ext>
                  </a:extLst>
                </a:gridCol>
                <a:gridCol w="1090998">
                  <a:extLst>
                    <a:ext uri="{9D8B030D-6E8A-4147-A177-3AD203B41FA5}">
                      <a16:colId xmlns:a16="http://schemas.microsoft.com/office/drawing/2014/main" val="2793188671"/>
                    </a:ext>
                  </a:extLst>
                </a:gridCol>
                <a:gridCol w="1091793">
                  <a:extLst>
                    <a:ext uri="{9D8B030D-6E8A-4147-A177-3AD203B41FA5}">
                      <a16:colId xmlns:a16="http://schemas.microsoft.com/office/drawing/2014/main" val="2016652704"/>
                    </a:ext>
                  </a:extLst>
                </a:gridCol>
                <a:gridCol w="1090998">
                  <a:extLst>
                    <a:ext uri="{9D8B030D-6E8A-4147-A177-3AD203B41FA5}">
                      <a16:colId xmlns:a16="http://schemas.microsoft.com/office/drawing/2014/main" val="719003828"/>
                    </a:ext>
                  </a:extLst>
                </a:gridCol>
                <a:gridCol w="1310310">
                  <a:extLst>
                    <a:ext uri="{9D8B030D-6E8A-4147-A177-3AD203B41FA5}">
                      <a16:colId xmlns:a16="http://schemas.microsoft.com/office/drawing/2014/main" val="1469350042"/>
                    </a:ext>
                  </a:extLst>
                </a:gridCol>
              </a:tblGrid>
              <a:tr h="903614">
                <a:tc>
                  <a:txBody>
                    <a:bodyPr/>
                    <a:lstStyle/>
                    <a:p>
                      <a:pPr>
                        <a:lnSpc>
                          <a:spcPct val="107000"/>
                        </a:lnSpc>
                        <a:spcAft>
                          <a:spcPts val="800"/>
                        </a:spcAft>
                        <a:tabLst>
                          <a:tab pos="1351915" algn="l"/>
                        </a:tabLst>
                      </a:pPr>
                      <a:r>
                        <a:rPr lang="es-PE" sz="1800" dirty="0">
                          <a:effectLst/>
                        </a:rPr>
                        <a:t>INDICADORES PARA IDENTIFICAR LA IDEA SOLUCIÓN</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r>
                        <a:rPr lang="es-PE" sz="1800">
                          <a:effectLst/>
                        </a:rPr>
                        <a:t>IDEA 1</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r>
                        <a:rPr lang="es-PE" sz="1800">
                          <a:effectLst/>
                        </a:rPr>
                        <a:t>IDEA 2</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r>
                        <a:rPr lang="es-PE" sz="1800">
                          <a:effectLst/>
                        </a:rPr>
                        <a:t>IDEA 3</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r>
                        <a:rPr lang="es-PE" sz="1800">
                          <a:effectLst/>
                        </a:rPr>
                        <a:t>IDEA 4</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r>
                        <a:rPr lang="es-PE" sz="1800">
                          <a:effectLst/>
                        </a:rPr>
                        <a:t>IDEA 5</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r>
                        <a:rPr lang="es-PE" sz="1800">
                          <a:effectLst/>
                        </a:rPr>
                        <a:t>IDEA 6</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192175153"/>
                  </a:ext>
                </a:extLst>
              </a:tr>
              <a:tr h="530698">
                <a:tc>
                  <a:txBody>
                    <a:bodyPr/>
                    <a:lstStyle/>
                    <a:p>
                      <a:pPr>
                        <a:lnSpc>
                          <a:spcPct val="107000"/>
                        </a:lnSpc>
                        <a:spcAft>
                          <a:spcPts val="800"/>
                        </a:spcAft>
                        <a:tabLst>
                          <a:tab pos="1351915" algn="l"/>
                        </a:tabLst>
                      </a:pPr>
                      <a:r>
                        <a:rPr lang="es-PE" sz="1800">
                          <a:effectLst/>
                        </a:rPr>
                        <a:t>¿Es económicamente viable?  (0 – 5)</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926315828"/>
                  </a:ext>
                </a:extLst>
              </a:tr>
              <a:tr h="530698">
                <a:tc>
                  <a:txBody>
                    <a:bodyPr/>
                    <a:lstStyle/>
                    <a:p>
                      <a:pPr>
                        <a:lnSpc>
                          <a:spcPct val="107000"/>
                        </a:lnSpc>
                        <a:spcAft>
                          <a:spcPts val="800"/>
                        </a:spcAft>
                        <a:tabLst>
                          <a:tab pos="5010150" algn="l"/>
                        </a:tabLst>
                      </a:pPr>
                      <a:r>
                        <a:rPr lang="es-PE" sz="1800">
                          <a:effectLst/>
                        </a:rPr>
                        <a:t>Es deseable ¿Lo desean las personas? (0 – 5)</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614707207"/>
                  </a:ext>
                </a:extLst>
              </a:tr>
              <a:tr h="530698">
                <a:tc>
                  <a:txBody>
                    <a:bodyPr/>
                    <a:lstStyle/>
                    <a:p>
                      <a:pPr>
                        <a:lnSpc>
                          <a:spcPct val="107000"/>
                        </a:lnSpc>
                        <a:spcAft>
                          <a:spcPts val="800"/>
                        </a:spcAft>
                        <a:tabLst>
                          <a:tab pos="5010150" algn="l"/>
                        </a:tabLst>
                      </a:pPr>
                      <a:r>
                        <a:rPr lang="es-PE" sz="1800">
                          <a:effectLst/>
                        </a:rPr>
                        <a:t>Es factible ¿Es técnicamente factible? (0 – 5)</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953594346"/>
                  </a:ext>
                </a:extLst>
              </a:tr>
              <a:tr h="530698">
                <a:tc>
                  <a:txBody>
                    <a:bodyPr/>
                    <a:lstStyle/>
                    <a:p>
                      <a:pPr algn="ctr">
                        <a:lnSpc>
                          <a:spcPct val="107000"/>
                        </a:lnSpc>
                        <a:spcAft>
                          <a:spcPts val="800"/>
                        </a:spcAft>
                        <a:tabLst>
                          <a:tab pos="1351915" algn="l"/>
                        </a:tabLst>
                      </a:pPr>
                      <a:r>
                        <a:rPr lang="es-PE" sz="1800">
                          <a:effectLst/>
                        </a:rPr>
                        <a:t>Puntaje total</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tabLst>
                          <a:tab pos="1351915" algn="l"/>
                        </a:tabLs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2385229"/>
                  </a:ext>
                </a:extLst>
              </a:tr>
            </a:tbl>
          </a:graphicData>
        </a:graphic>
      </p:graphicFrame>
      <p:grpSp>
        <p:nvGrpSpPr>
          <p:cNvPr id="7" name="Grupo 6">
            <a:extLst>
              <a:ext uri="{FF2B5EF4-FFF2-40B4-BE49-F238E27FC236}">
                <a16:creationId xmlns:a16="http://schemas.microsoft.com/office/drawing/2014/main" id="{DF306C61-7724-458E-8E4A-9CA6AECF48AB}"/>
              </a:ext>
            </a:extLst>
          </p:cNvPr>
          <p:cNvGrpSpPr/>
          <p:nvPr/>
        </p:nvGrpSpPr>
        <p:grpSpPr>
          <a:xfrm>
            <a:off x="9779482" y="6100002"/>
            <a:ext cx="2100461" cy="461665"/>
            <a:chOff x="0" y="0"/>
            <a:chExt cx="3421060" cy="731905"/>
          </a:xfrm>
          <a:solidFill>
            <a:srgbClr val="002060"/>
          </a:solidFill>
          <a:scene3d>
            <a:camera prst="orthographicFront">
              <a:rot lat="0" lon="0" rev="0"/>
            </a:camera>
            <a:lightRig rig="contrasting" dir="t">
              <a:rot lat="0" lon="0" rev="1200000"/>
            </a:lightRig>
          </a:scene3d>
        </p:grpSpPr>
        <p:sp>
          <p:nvSpPr>
            <p:cNvPr id="8" name="Rectángulo: esquinas redondeadas 7">
              <a:extLst>
                <a:ext uri="{FF2B5EF4-FFF2-40B4-BE49-F238E27FC236}">
                  <a16:creationId xmlns:a16="http://schemas.microsoft.com/office/drawing/2014/main" id="{2BC50BA6-21B0-4E13-AC87-68F8669BF9C3}"/>
                </a:ext>
              </a:extLst>
            </p:cNvPr>
            <p:cNvSpPr/>
            <p:nvPr/>
          </p:nvSpPr>
          <p:spPr>
            <a:xfrm>
              <a:off x="0" y="0"/>
              <a:ext cx="3421060" cy="731905"/>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9" name="Rectángulo: esquinas redondeadas 4">
              <a:extLst>
                <a:ext uri="{FF2B5EF4-FFF2-40B4-BE49-F238E27FC236}">
                  <a16:creationId xmlns:a16="http://schemas.microsoft.com/office/drawing/2014/main" id="{CFED3D55-A52E-412B-A519-E149D5348833}"/>
                </a:ext>
              </a:extLst>
            </p:cNvPr>
            <p:cNvSpPr txBox="1"/>
            <p:nvPr/>
          </p:nvSpPr>
          <p:spPr>
            <a:xfrm>
              <a:off x="35729" y="35729"/>
              <a:ext cx="3349602" cy="66044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chemeClr val="bg1"/>
                  </a:solidFill>
                  <a:latin typeface="Book Antiqua" panose="02040602050305030304" pitchFamily="18" charset="0"/>
                </a:rPr>
                <a:t>Fase idear</a:t>
              </a:r>
              <a:endParaRPr lang="es-PE" sz="2400" kern="1200" dirty="0">
                <a:solidFill>
                  <a:schemeClr val="bg1"/>
                </a:solidFill>
                <a:latin typeface="Book Antiqua" panose="02040602050305030304" pitchFamily="18" charset="0"/>
              </a:endParaRPr>
            </a:p>
          </p:txBody>
        </p:sp>
      </p:grpSp>
      <p:grpSp>
        <p:nvGrpSpPr>
          <p:cNvPr id="10" name="Grupo 9">
            <a:extLst>
              <a:ext uri="{FF2B5EF4-FFF2-40B4-BE49-F238E27FC236}">
                <a16:creationId xmlns:a16="http://schemas.microsoft.com/office/drawing/2014/main" id="{E8DB7198-9DB8-4294-B9B7-B391C1B23FA9}"/>
              </a:ext>
            </a:extLst>
          </p:cNvPr>
          <p:cNvGrpSpPr/>
          <p:nvPr/>
        </p:nvGrpSpPr>
        <p:grpSpPr>
          <a:xfrm>
            <a:off x="6267" y="623193"/>
            <a:ext cx="1873333" cy="461666"/>
            <a:chOff x="0" y="0"/>
            <a:chExt cx="3421060" cy="731905"/>
          </a:xfrm>
          <a:scene3d>
            <a:camera prst="orthographicFront">
              <a:rot lat="0" lon="0" rev="0"/>
            </a:camera>
            <a:lightRig rig="contrasting" dir="t">
              <a:rot lat="0" lon="0" rev="1200000"/>
            </a:lightRig>
          </a:scene3d>
        </p:grpSpPr>
        <p:sp>
          <p:nvSpPr>
            <p:cNvPr id="11" name="Rectángulo: esquinas redondeadas 10">
              <a:extLst>
                <a:ext uri="{FF2B5EF4-FFF2-40B4-BE49-F238E27FC236}">
                  <a16:creationId xmlns:a16="http://schemas.microsoft.com/office/drawing/2014/main" id="{CF7311C8-A60B-40F3-B89F-A8C0703BBED9}"/>
                </a:ext>
              </a:extLst>
            </p:cNvPr>
            <p:cNvSpPr/>
            <p:nvPr/>
          </p:nvSpPr>
          <p:spPr>
            <a:xfrm>
              <a:off x="0" y="0"/>
              <a:ext cx="3421060" cy="731905"/>
            </a:xfrm>
            <a:prstGeom prst="roundRect">
              <a:avLst/>
            </a:prstGeom>
            <a:solidFill>
              <a:srgbClr val="93F118"/>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12" name="Rectángulo: esquinas redondeadas 4">
              <a:extLst>
                <a:ext uri="{FF2B5EF4-FFF2-40B4-BE49-F238E27FC236}">
                  <a16:creationId xmlns:a16="http://schemas.microsoft.com/office/drawing/2014/main" id="{D653CAA4-21FF-4ED0-BFE3-470E44620FE8}"/>
                </a:ext>
              </a:extLst>
            </p:cNvPr>
            <p:cNvSpPr txBox="1"/>
            <p:nvPr/>
          </p:nvSpPr>
          <p:spPr>
            <a:xfrm>
              <a:off x="35729" y="35729"/>
              <a:ext cx="3349602" cy="6604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Creación</a:t>
              </a:r>
              <a:endParaRPr lang="es-PE" sz="2400" kern="1200" dirty="0">
                <a:solidFill>
                  <a:srgbClr val="002060"/>
                </a:solidFill>
                <a:latin typeface="Book Antiqua" panose="02040602050305030304" pitchFamily="18" charset="0"/>
              </a:endParaRPr>
            </a:p>
          </p:txBody>
        </p:sp>
      </p:grpSp>
      <p:sp>
        <p:nvSpPr>
          <p:cNvPr id="2" name="Rectángulo 1">
            <a:extLst>
              <a:ext uri="{FF2B5EF4-FFF2-40B4-BE49-F238E27FC236}">
                <a16:creationId xmlns:a16="http://schemas.microsoft.com/office/drawing/2014/main" id="{2531D821-20C1-22BD-635D-0BC316432FF1}"/>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2199242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8A419CA-CB29-4DC3-B7CF-608A9B805A03}"/>
              </a:ext>
            </a:extLst>
          </p:cNvPr>
          <p:cNvSpPr/>
          <p:nvPr/>
        </p:nvSpPr>
        <p:spPr>
          <a:xfrm>
            <a:off x="2438400" y="930415"/>
            <a:ext cx="6995885" cy="738279"/>
          </a:xfrm>
          <a:prstGeom prst="rect">
            <a:avLst/>
          </a:prstGeom>
        </p:spPr>
        <p:txBody>
          <a:bodyPr wrap="square">
            <a:spAutoFit/>
          </a:bodyPr>
          <a:lstStyle/>
          <a:p>
            <a:pPr algn="ctr">
              <a:lnSpc>
                <a:spcPct val="107000"/>
              </a:lnSpc>
              <a:spcAft>
                <a:spcPts val="800"/>
              </a:spcAft>
            </a:pPr>
            <a:r>
              <a:rPr lang="es-PE" sz="2000" b="1" dirty="0">
                <a:latin typeface="Book Antiqua" panose="02040602050305030304" pitchFamily="18" charset="0"/>
                <a:ea typeface="Arial Narrow" panose="020B0606020202030204" pitchFamily="34" charset="0"/>
                <a:cs typeface="Times New Roman" panose="02020603050405020304" pitchFamily="18" charset="0"/>
              </a:rPr>
              <a:t>Cuadro con la alternativa de solución seleccionada empleando la técnica del PNI.</a:t>
            </a:r>
            <a:r>
              <a:rPr lang="es-PE" sz="2000" dirty="0">
                <a:effectLst/>
                <a:latin typeface="Book Antiqua" panose="02040602050305030304" pitchFamily="18" charset="0"/>
                <a:ea typeface="Arial Narrow" panose="020B0606020202030204" pitchFamily="34" charset="0"/>
                <a:cs typeface="Times New Roman" panose="02020603050405020304" pitchFamily="18" charset="0"/>
              </a:rPr>
              <a:t>	</a:t>
            </a:r>
            <a:endParaRPr lang="es-PE" sz="2000" dirty="0">
              <a:latin typeface="Book Antiqua" panose="02040602050305030304" pitchFamily="18" charset="0"/>
              <a:ea typeface="Calibri" panose="020F0502020204030204" pitchFamily="34"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CBCA3C38-52E4-49B2-A09C-D007CAA85CAB}"/>
              </a:ext>
            </a:extLst>
          </p:cNvPr>
          <p:cNvGraphicFramePr>
            <a:graphicFrameLocks noGrp="1"/>
          </p:cNvGraphicFramePr>
          <p:nvPr>
            <p:extLst>
              <p:ext uri="{D42A27DB-BD31-4B8C-83A1-F6EECF244321}">
                <p14:modId xmlns:p14="http://schemas.microsoft.com/office/powerpoint/2010/main" val="1059268700"/>
              </p:ext>
            </p:extLst>
          </p:nvPr>
        </p:nvGraphicFramePr>
        <p:xfrm>
          <a:off x="943429" y="1864756"/>
          <a:ext cx="10319656" cy="4250664"/>
        </p:xfrm>
        <a:graphic>
          <a:graphicData uri="http://schemas.openxmlformats.org/drawingml/2006/table">
            <a:tbl>
              <a:tblPr firstRow="1" firstCol="1" bandRow="1">
                <a:tableStyleId>{5C22544A-7EE6-4342-B048-85BDC9FD1C3A}</a:tableStyleId>
              </a:tblPr>
              <a:tblGrid>
                <a:gridCol w="1706504">
                  <a:extLst>
                    <a:ext uri="{9D8B030D-6E8A-4147-A177-3AD203B41FA5}">
                      <a16:colId xmlns:a16="http://schemas.microsoft.com/office/drawing/2014/main" val="567577547"/>
                    </a:ext>
                  </a:extLst>
                </a:gridCol>
                <a:gridCol w="2204365">
                  <a:extLst>
                    <a:ext uri="{9D8B030D-6E8A-4147-A177-3AD203B41FA5}">
                      <a16:colId xmlns:a16="http://schemas.microsoft.com/office/drawing/2014/main" val="402226475"/>
                    </a:ext>
                  </a:extLst>
                </a:gridCol>
                <a:gridCol w="2414939">
                  <a:extLst>
                    <a:ext uri="{9D8B030D-6E8A-4147-A177-3AD203B41FA5}">
                      <a16:colId xmlns:a16="http://schemas.microsoft.com/office/drawing/2014/main" val="3527249907"/>
                    </a:ext>
                  </a:extLst>
                </a:gridCol>
                <a:gridCol w="2277949">
                  <a:extLst>
                    <a:ext uri="{9D8B030D-6E8A-4147-A177-3AD203B41FA5}">
                      <a16:colId xmlns:a16="http://schemas.microsoft.com/office/drawing/2014/main" val="2115609688"/>
                    </a:ext>
                  </a:extLst>
                </a:gridCol>
                <a:gridCol w="1715899">
                  <a:extLst>
                    <a:ext uri="{9D8B030D-6E8A-4147-A177-3AD203B41FA5}">
                      <a16:colId xmlns:a16="http://schemas.microsoft.com/office/drawing/2014/main" val="1679032730"/>
                    </a:ext>
                  </a:extLst>
                </a:gridCol>
              </a:tblGrid>
              <a:tr h="863930">
                <a:tc>
                  <a:txBody>
                    <a:bodyPr/>
                    <a:lstStyle/>
                    <a:p>
                      <a:pPr algn="ctr">
                        <a:lnSpc>
                          <a:spcPct val="150000"/>
                        </a:lnSpc>
                        <a:spcAft>
                          <a:spcPts val="0"/>
                        </a:spcAft>
                        <a:tabLst>
                          <a:tab pos="900430" algn="l"/>
                        </a:tabLst>
                      </a:pPr>
                      <a:r>
                        <a:rPr lang="es-PE" sz="1800" dirty="0">
                          <a:effectLst/>
                        </a:rPr>
                        <a:t>IDEAS SELECCIONADAS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6" marR="48846" marT="0" marB="0"/>
                </a:tc>
                <a:tc>
                  <a:txBody>
                    <a:bodyPr/>
                    <a:lstStyle/>
                    <a:p>
                      <a:pPr algn="ctr">
                        <a:lnSpc>
                          <a:spcPct val="150000"/>
                        </a:lnSpc>
                        <a:spcAft>
                          <a:spcPts val="0"/>
                        </a:spcAft>
                        <a:tabLst>
                          <a:tab pos="900430" algn="l"/>
                        </a:tabLst>
                      </a:pPr>
                      <a:r>
                        <a:rPr lang="es-PE" sz="1800" dirty="0">
                          <a:effectLst/>
                        </a:rPr>
                        <a:t>POSITIVO</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6" marR="48846" marT="0" marB="0"/>
                </a:tc>
                <a:tc>
                  <a:txBody>
                    <a:bodyPr/>
                    <a:lstStyle/>
                    <a:p>
                      <a:pPr algn="ctr">
                        <a:lnSpc>
                          <a:spcPct val="150000"/>
                        </a:lnSpc>
                        <a:spcAft>
                          <a:spcPts val="0"/>
                        </a:spcAft>
                        <a:tabLst>
                          <a:tab pos="900430" algn="l"/>
                        </a:tabLst>
                      </a:pPr>
                      <a:r>
                        <a:rPr lang="es-PE" sz="1800" dirty="0">
                          <a:effectLst/>
                        </a:rPr>
                        <a:t>NEGATIVO</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6" marR="48846" marT="0" marB="0"/>
                </a:tc>
                <a:tc>
                  <a:txBody>
                    <a:bodyPr/>
                    <a:lstStyle/>
                    <a:p>
                      <a:pPr algn="ctr">
                        <a:lnSpc>
                          <a:spcPct val="150000"/>
                        </a:lnSpc>
                        <a:spcAft>
                          <a:spcPts val="0"/>
                        </a:spcAft>
                        <a:tabLst>
                          <a:tab pos="900430" algn="l"/>
                        </a:tabLst>
                      </a:pPr>
                      <a:r>
                        <a:rPr lang="es-PE" sz="1800" dirty="0">
                          <a:effectLst/>
                        </a:rPr>
                        <a:t>INTERESANTE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6" marR="48846" marT="0" marB="0"/>
                </a:tc>
                <a:tc>
                  <a:txBody>
                    <a:bodyPr/>
                    <a:lstStyle/>
                    <a:p>
                      <a:pPr algn="ctr">
                        <a:lnSpc>
                          <a:spcPct val="150000"/>
                        </a:lnSpc>
                        <a:spcAft>
                          <a:spcPts val="0"/>
                        </a:spcAft>
                        <a:tabLst>
                          <a:tab pos="900430" algn="l"/>
                        </a:tabLst>
                      </a:pPr>
                      <a:r>
                        <a:rPr lang="es-PE" sz="1800" dirty="0">
                          <a:effectLst/>
                        </a:rPr>
                        <a:t>EVALUACIÓN</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6" marR="48846" marT="0" marB="0"/>
                </a:tc>
                <a:extLst>
                  <a:ext uri="{0D108BD9-81ED-4DB2-BD59-A6C34878D82A}">
                    <a16:rowId xmlns:a16="http://schemas.microsoft.com/office/drawing/2014/main" val="1663527420"/>
                  </a:ext>
                </a:extLst>
              </a:tr>
              <a:tr h="1002944">
                <a:tc>
                  <a:txBody>
                    <a:bodyPr/>
                    <a:lstStyle/>
                    <a:p>
                      <a:pPr algn="ctr">
                        <a:lnSpc>
                          <a:spcPct val="150000"/>
                        </a:lnSpc>
                        <a:spcAft>
                          <a:spcPts val="0"/>
                        </a:spcAft>
                        <a:tabLst>
                          <a:tab pos="900430" algn="l"/>
                        </a:tabLst>
                      </a:pPr>
                      <a:r>
                        <a:rPr lang="es-PE" sz="1800" dirty="0">
                          <a:effectLst/>
                        </a:rPr>
                        <a:t> </a:t>
                      </a:r>
                    </a:p>
                    <a:p>
                      <a:pPr algn="ctr">
                        <a:lnSpc>
                          <a:spcPct val="150000"/>
                        </a:lnSpc>
                        <a:spcAft>
                          <a:spcPts val="0"/>
                        </a:spcAft>
                        <a:tabLst>
                          <a:tab pos="900430" algn="l"/>
                        </a:tabLst>
                      </a:pPr>
                      <a:endParaRPr lang="es-PE" sz="1800" dirty="0">
                        <a:effectLst/>
                      </a:endParaRPr>
                    </a:p>
                    <a:p>
                      <a:pPr algn="ctr">
                        <a:lnSpc>
                          <a:spcPct val="150000"/>
                        </a:lnSpc>
                        <a:spcAft>
                          <a:spcPts val="0"/>
                        </a:spcAft>
                        <a:tabLst>
                          <a:tab pos="900430" algn="l"/>
                        </a:tabLst>
                      </a:pPr>
                      <a:r>
                        <a:rPr lang="es-PE" sz="1800" dirty="0">
                          <a:effectLst/>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6" marR="48846" marT="0" marB="0"/>
                </a:tc>
                <a:tc>
                  <a:txBody>
                    <a:bodyPr/>
                    <a:lstStyle/>
                    <a:p>
                      <a:pPr algn="just">
                        <a:lnSpc>
                          <a:spcPct val="150000"/>
                        </a:lnSpc>
                        <a:spcAft>
                          <a:spcPts val="0"/>
                        </a:spcAft>
                        <a:tabLst>
                          <a:tab pos="900430" algn="l"/>
                        </a:tabLs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6" marR="48846" marT="0" marB="0"/>
                </a:tc>
                <a:tc>
                  <a:txBody>
                    <a:bodyPr/>
                    <a:lstStyle/>
                    <a:p>
                      <a:pPr marL="342900" lvl="0" indent="-342900" algn="just">
                        <a:lnSpc>
                          <a:spcPct val="150000"/>
                        </a:lnSpc>
                        <a:spcAft>
                          <a:spcPts val="0"/>
                        </a:spcAft>
                        <a:buFont typeface="Symbol" panose="05050102010706020507" pitchFamily="18" charset="2"/>
                        <a:buChar char=""/>
                        <a:tabLst>
                          <a:tab pos="900430" algn="l"/>
                        </a:tabLs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6" marR="48846" marT="0" marB="0"/>
                </a:tc>
                <a:tc>
                  <a:txBody>
                    <a:bodyPr/>
                    <a:lstStyle/>
                    <a:p>
                      <a:pPr algn="just">
                        <a:lnSpc>
                          <a:spcPct val="150000"/>
                        </a:lnSpc>
                        <a:spcAft>
                          <a:spcPts val="0"/>
                        </a:spcAft>
                        <a:tabLst>
                          <a:tab pos="900430" algn="l"/>
                        </a:tabLs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6" marR="48846" marT="0" marB="0"/>
                </a:tc>
                <a:tc>
                  <a:txBody>
                    <a:bodyPr/>
                    <a:lstStyle/>
                    <a:p>
                      <a:pPr algn="ctr">
                        <a:lnSpc>
                          <a:spcPct val="150000"/>
                        </a:lnSpc>
                        <a:spcAft>
                          <a:spcPts val="0"/>
                        </a:spcAft>
                        <a:tabLst>
                          <a:tab pos="900430" algn="l"/>
                        </a:tabLs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8846" marR="48846" marT="0" marB="0"/>
                </a:tc>
                <a:extLst>
                  <a:ext uri="{0D108BD9-81ED-4DB2-BD59-A6C34878D82A}">
                    <a16:rowId xmlns:a16="http://schemas.microsoft.com/office/drawing/2014/main" val="3991311266"/>
                  </a:ext>
                </a:extLst>
              </a:tr>
              <a:tr h="1002944">
                <a:tc>
                  <a:txBody>
                    <a:bodyPr/>
                    <a:lstStyle/>
                    <a:p>
                      <a:pPr algn="ctr">
                        <a:lnSpc>
                          <a:spcPct val="150000"/>
                        </a:lnSpc>
                        <a:spcAft>
                          <a:spcPts val="0"/>
                        </a:spcAft>
                        <a:tabLst>
                          <a:tab pos="900430" algn="l"/>
                        </a:tabLst>
                      </a:pPr>
                      <a:r>
                        <a:rPr lang="es-PE" sz="1800" dirty="0">
                          <a:effectLst/>
                        </a:rPr>
                        <a:t> </a:t>
                      </a:r>
                    </a:p>
                    <a:p>
                      <a:pPr algn="ctr">
                        <a:lnSpc>
                          <a:spcPct val="150000"/>
                        </a:lnSpc>
                        <a:spcAft>
                          <a:spcPts val="0"/>
                        </a:spcAft>
                        <a:tabLst>
                          <a:tab pos="900430" algn="l"/>
                        </a:tabLst>
                      </a:pPr>
                      <a:endParaRPr lang="es-PE" sz="1800" dirty="0">
                        <a:effectLst/>
                      </a:endParaRPr>
                    </a:p>
                    <a:p>
                      <a:pPr algn="ctr">
                        <a:lnSpc>
                          <a:spcPct val="150000"/>
                        </a:lnSpc>
                        <a:spcAft>
                          <a:spcPts val="0"/>
                        </a:spcAft>
                        <a:tabLst>
                          <a:tab pos="900430" algn="l"/>
                        </a:tabLst>
                      </a:pPr>
                      <a:r>
                        <a:rPr lang="es-PE" sz="1800" dirty="0">
                          <a:effectLst/>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6" marR="48846" marT="0" marB="0"/>
                </a:tc>
                <a:tc>
                  <a:txBody>
                    <a:bodyPr/>
                    <a:lstStyle/>
                    <a:p>
                      <a:pPr marL="342900" lvl="0" indent="-342900" algn="just">
                        <a:lnSpc>
                          <a:spcPct val="150000"/>
                        </a:lnSpc>
                        <a:spcAft>
                          <a:spcPts val="0"/>
                        </a:spcAft>
                        <a:buFont typeface="Symbol" panose="05050102010706020507" pitchFamily="18" charset="2"/>
                        <a:buChar char=""/>
                        <a:tabLst>
                          <a:tab pos="900430" algn="l"/>
                        </a:tabLs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8846" marR="48846" marT="0" marB="0"/>
                </a:tc>
                <a:tc>
                  <a:txBody>
                    <a:bodyPr/>
                    <a:lstStyle/>
                    <a:p>
                      <a:pPr marL="342900" lvl="0" indent="-342900" algn="just">
                        <a:lnSpc>
                          <a:spcPct val="150000"/>
                        </a:lnSpc>
                        <a:spcAft>
                          <a:spcPts val="0"/>
                        </a:spcAft>
                        <a:buFont typeface="Symbol" panose="05050102010706020507" pitchFamily="18" charset="2"/>
                        <a:buChar char=""/>
                        <a:tabLst>
                          <a:tab pos="900430" algn="l"/>
                        </a:tabLs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6" marR="48846" marT="0" marB="0"/>
                </a:tc>
                <a:tc>
                  <a:txBody>
                    <a:bodyPr/>
                    <a:lstStyle/>
                    <a:p>
                      <a:pPr algn="just">
                        <a:lnSpc>
                          <a:spcPct val="150000"/>
                        </a:lnSpc>
                        <a:spcAft>
                          <a:spcPts val="0"/>
                        </a:spcAft>
                        <a:tabLst>
                          <a:tab pos="900430" algn="l"/>
                        </a:tabLs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8846" marR="48846" marT="0" marB="0"/>
                </a:tc>
                <a:tc>
                  <a:txBody>
                    <a:bodyPr/>
                    <a:lstStyle/>
                    <a:p>
                      <a:pPr algn="ctr">
                        <a:lnSpc>
                          <a:spcPct val="150000"/>
                        </a:lnSpc>
                        <a:spcAft>
                          <a:spcPts val="0"/>
                        </a:spcAft>
                        <a:tabLst>
                          <a:tab pos="900430" algn="l"/>
                        </a:tabLs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6" marR="48846" marT="0" marB="0"/>
                </a:tc>
                <a:extLst>
                  <a:ext uri="{0D108BD9-81ED-4DB2-BD59-A6C34878D82A}">
                    <a16:rowId xmlns:a16="http://schemas.microsoft.com/office/drawing/2014/main" val="1642706434"/>
                  </a:ext>
                </a:extLst>
              </a:tr>
              <a:tr h="1002944">
                <a:tc>
                  <a:txBody>
                    <a:bodyPr/>
                    <a:lstStyle/>
                    <a:p>
                      <a:pPr algn="ctr">
                        <a:lnSpc>
                          <a:spcPct val="150000"/>
                        </a:lnSpc>
                        <a:spcAft>
                          <a:spcPts val="0"/>
                        </a:spcAft>
                        <a:tabLst>
                          <a:tab pos="900430" algn="l"/>
                        </a:tabLst>
                      </a:pPr>
                      <a:r>
                        <a:rPr lang="es-PE" sz="1800" dirty="0">
                          <a:effectLst/>
                        </a:rPr>
                        <a:t> </a:t>
                      </a:r>
                    </a:p>
                    <a:p>
                      <a:pPr algn="ctr">
                        <a:lnSpc>
                          <a:spcPct val="150000"/>
                        </a:lnSpc>
                        <a:spcAft>
                          <a:spcPts val="0"/>
                        </a:spcAft>
                        <a:tabLst>
                          <a:tab pos="900430" algn="l"/>
                        </a:tabLs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6" marR="48846" marT="0" marB="0"/>
                </a:tc>
                <a:tc>
                  <a:txBody>
                    <a:bodyPr/>
                    <a:lstStyle/>
                    <a:p>
                      <a:pPr marL="342900" lvl="0" indent="-342900" algn="just">
                        <a:lnSpc>
                          <a:spcPct val="150000"/>
                        </a:lnSpc>
                        <a:spcAft>
                          <a:spcPts val="0"/>
                        </a:spcAft>
                        <a:buFont typeface="Symbol" panose="05050102010706020507" pitchFamily="18" charset="2"/>
                        <a:buChar char=""/>
                        <a:tabLst>
                          <a:tab pos="900430" algn="l"/>
                        </a:tabLs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6" marR="48846" marT="0" marB="0"/>
                </a:tc>
                <a:tc>
                  <a:txBody>
                    <a:bodyPr/>
                    <a:lstStyle/>
                    <a:p>
                      <a:pPr marL="342900" lvl="0" indent="-342900" algn="just">
                        <a:lnSpc>
                          <a:spcPct val="150000"/>
                        </a:lnSpc>
                        <a:spcAft>
                          <a:spcPts val="0"/>
                        </a:spcAft>
                        <a:buFont typeface="Symbol" panose="05050102010706020507" pitchFamily="18" charset="2"/>
                        <a:buChar char=""/>
                        <a:tabLst>
                          <a:tab pos="900430" algn="l"/>
                        </a:tabLs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6" marR="48846" marT="0" marB="0"/>
                </a:tc>
                <a:tc>
                  <a:txBody>
                    <a:bodyPr/>
                    <a:lstStyle/>
                    <a:p>
                      <a:pPr marL="342900" lvl="0" indent="-342900" algn="just">
                        <a:lnSpc>
                          <a:spcPct val="150000"/>
                        </a:lnSpc>
                        <a:spcAft>
                          <a:spcPts val="0"/>
                        </a:spcAft>
                        <a:buFont typeface="Symbol" panose="05050102010706020507" pitchFamily="18" charset="2"/>
                        <a:buChar char=""/>
                        <a:tabLst>
                          <a:tab pos="900430" algn="l"/>
                        </a:tabLs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6" marR="48846" marT="0" marB="0"/>
                </a:tc>
                <a:tc>
                  <a:txBody>
                    <a:bodyPr/>
                    <a:lstStyle/>
                    <a:p>
                      <a:pPr algn="ctr">
                        <a:lnSpc>
                          <a:spcPct val="150000"/>
                        </a:lnSpc>
                        <a:spcAft>
                          <a:spcPts val="0"/>
                        </a:spcAft>
                        <a:tabLst>
                          <a:tab pos="900430" algn="l"/>
                        </a:tabLs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6" marR="48846" marT="0" marB="0"/>
                </a:tc>
                <a:extLst>
                  <a:ext uri="{0D108BD9-81ED-4DB2-BD59-A6C34878D82A}">
                    <a16:rowId xmlns:a16="http://schemas.microsoft.com/office/drawing/2014/main" val="821479351"/>
                  </a:ext>
                </a:extLst>
              </a:tr>
            </a:tbl>
          </a:graphicData>
        </a:graphic>
      </p:graphicFrame>
      <p:grpSp>
        <p:nvGrpSpPr>
          <p:cNvPr id="7" name="Grupo 6">
            <a:extLst>
              <a:ext uri="{FF2B5EF4-FFF2-40B4-BE49-F238E27FC236}">
                <a16:creationId xmlns:a16="http://schemas.microsoft.com/office/drawing/2014/main" id="{82FE4F66-5F24-4DE4-BD7D-6BF002564593}"/>
              </a:ext>
            </a:extLst>
          </p:cNvPr>
          <p:cNvGrpSpPr/>
          <p:nvPr/>
        </p:nvGrpSpPr>
        <p:grpSpPr>
          <a:xfrm>
            <a:off x="9779482" y="6100002"/>
            <a:ext cx="2100461" cy="461665"/>
            <a:chOff x="0" y="0"/>
            <a:chExt cx="3421060" cy="731905"/>
          </a:xfrm>
          <a:solidFill>
            <a:srgbClr val="002060"/>
          </a:solidFill>
          <a:scene3d>
            <a:camera prst="orthographicFront">
              <a:rot lat="0" lon="0" rev="0"/>
            </a:camera>
            <a:lightRig rig="contrasting" dir="t">
              <a:rot lat="0" lon="0" rev="1200000"/>
            </a:lightRig>
          </a:scene3d>
        </p:grpSpPr>
        <p:sp>
          <p:nvSpPr>
            <p:cNvPr id="8" name="Rectángulo: esquinas redondeadas 7">
              <a:extLst>
                <a:ext uri="{FF2B5EF4-FFF2-40B4-BE49-F238E27FC236}">
                  <a16:creationId xmlns:a16="http://schemas.microsoft.com/office/drawing/2014/main" id="{DB5C3AAD-77DB-4206-A5A1-08BCEBAAA7DE}"/>
                </a:ext>
              </a:extLst>
            </p:cNvPr>
            <p:cNvSpPr/>
            <p:nvPr/>
          </p:nvSpPr>
          <p:spPr>
            <a:xfrm>
              <a:off x="0" y="0"/>
              <a:ext cx="3421060" cy="731905"/>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9" name="Rectángulo: esquinas redondeadas 4">
              <a:extLst>
                <a:ext uri="{FF2B5EF4-FFF2-40B4-BE49-F238E27FC236}">
                  <a16:creationId xmlns:a16="http://schemas.microsoft.com/office/drawing/2014/main" id="{3176F859-60BB-4E0D-8880-9EB1A5867086}"/>
                </a:ext>
              </a:extLst>
            </p:cNvPr>
            <p:cNvSpPr txBox="1"/>
            <p:nvPr/>
          </p:nvSpPr>
          <p:spPr>
            <a:xfrm>
              <a:off x="35729" y="35729"/>
              <a:ext cx="3349602" cy="66044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chemeClr val="bg1"/>
                  </a:solidFill>
                  <a:latin typeface="Book Antiqua" panose="02040602050305030304" pitchFamily="18" charset="0"/>
                </a:rPr>
                <a:t>Fase idear</a:t>
              </a:r>
              <a:endParaRPr lang="es-PE" sz="2400" kern="1200" dirty="0">
                <a:solidFill>
                  <a:schemeClr val="bg1"/>
                </a:solidFill>
                <a:latin typeface="Book Antiqua" panose="02040602050305030304" pitchFamily="18" charset="0"/>
              </a:endParaRPr>
            </a:p>
          </p:txBody>
        </p:sp>
      </p:grpSp>
      <p:grpSp>
        <p:nvGrpSpPr>
          <p:cNvPr id="10" name="Grupo 9">
            <a:extLst>
              <a:ext uri="{FF2B5EF4-FFF2-40B4-BE49-F238E27FC236}">
                <a16:creationId xmlns:a16="http://schemas.microsoft.com/office/drawing/2014/main" id="{12EEF151-8F95-4928-B33B-9363A3C393EC}"/>
              </a:ext>
            </a:extLst>
          </p:cNvPr>
          <p:cNvGrpSpPr/>
          <p:nvPr/>
        </p:nvGrpSpPr>
        <p:grpSpPr>
          <a:xfrm>
            <a:off x="6267" y="623193"/>
            <a:ext cx="1873333" cy="461666"/>
            <a:chOff x="0" y="0"/>
            <a:chExt cx="3421060" cy="731905"/>
          </a:xfrm>
          <a:scene3d>
            <a:camera prst="orthographicFront">
              <a:rot lat="0" lon="0" rev="0"/>
            </a:camera>
            <a:lightRig rig="contrasting" dir="t">
              <a:rot lat="0" lon="0" rev="1200000"/>
            </a:lightRig>
          </a:scene3d>
        </p:grpSpPr>
        <p:sp>
          <p:nvSpPr>
            <p:cNvPr id="11" name="Rectángulo: esquinas redondeadas 10">
              <a:extLst>
                <a:ext uri="{FF2B5EF4-FFF2-40B4-BE49-F238E27FC236}">
                  <a16:creationId xmlns:a16="http://schemas.microsoft.com/office/drawing/2014/main" id="{2D6D0F5A-B297-4245-892F-9B741A79CA79}"/>
                </a:ext>
              </a:extLst>
            </p:cNvPr>
            <p:cNvSpPr/>
            <p:nvPr/>
          </p:nvSpPr>
          <p:spPr>
            <a:xfrm>
              <a:off x="0" y="0"/>
              <a:ext cx="3421060" cy="731905"/>
            </a:xfrm>
            <a:prstGeom prst="roundRect">
              <a:avLst/>
            </a:prstGeom>
            <a:solidFill>
              <a:srgbClr val="93F118"/>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12" name="Rectángulo: esquinas redondeadas 4">
              <a:extLst>
                <a:ext uri="{FF2B5EF4-FFF2-40B4-BE49-F238E27FC236}">
                  <a16:creationId xmlns:a16="http://schemas.microsoft.com/office/drawing/2014/main" id="{0565E175-C26F-4438-8854-1C6EB44ACA4D}"/>
                </a:ext>
              </a:extLst>
            </p:cNvPr>
            <p:cNvSpPr txBox="1"/>
            <p:nvPr/>
          </p:nvSpPr>
          <p:spPr>
            <a:xfrm>
              <a:off x="35729" y="35729"/>
              <a:ext cx="3349602" cy="6604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Creación</a:t>
              </a:r>
              <a:endParaRPr lang="es-PE" sz="2400" kern="1200" dirty="0">
                <a:solidFill>
                  <a:srgbClr val="002060"/>
                </a:solidFill>
                <a:latin typeface="Book Antiqua" panose="02040602050305030304" pitchFamily="18" charset="0"/>
              </a:endParaRPr>
            </a:p>
          </p:txBody>
        </p:sp>
      </p:grpSp>
      <p:sp>
        <p:nvSpPr>
          <p:cNvPr id="2" name="Rectángulo 1">
            <a:extLst>
              <a:ext uri="{FF2B5EF4-FFF2-40B4-BE49-F238E27FC236}">
                <a16:creationId xmlns:a16="http://schemas.microsoft.com/office/drawing/2014/main" id="{48F39A78-A9DC-25CF-AE5C-2F578FC9F149}"/>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75225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35E49049-F9D1-4071-9079-5C8880E9D0BE}"/>
              </a:ext>
            </a:extLst>
          </p:cNvPr>
          <p:cNvGrpSpPr/>
          <p:nvPr/>
        </p:nvGrpSpPr>
        <p:grpSpPr>
          <a:xfrm>
            <a:off x="9506858" y="6100002"/>
            <a:ext cx="2373086" cy="461665"/>
            <a:chOff x="0" y="0"/>
            <a:chExt cx="3421060" cy="731905"/>
          </a:xfrm>
          <a:solidFill>
            <a:srgbClr val="002060"/>
          </a:solidFill>
          <a:scene3d>
            <a:camera prst="orthographicFront">
              <a:rot lat="0" lon="0" rev="0"/>
            </a:camera>
            <a:lightRig rig="contrasting" dir="t">
              <a:rot lat="0" lon="0" rev="1200000"/>
            </a:lightRig>
          </a:scene3d>
        </p:grpSpPr>
        <p:sp>
          <p:nvSpPr>
            <p:cNvPr id="6" name="Rectángulo: esquinas redondeadas 5">
              <a:extLst>
                <a:ext uri="{FF2B5EF4-FFF2-40B4-BE49-F238E27FC236}">
                  <a16:creationId xmlns:a16="http://schemas.microsoft.com/office/drawing/2014/main" id="{C96A33B8-1F4E-4127-BF52-160E1F7DFB3C}"/>
                </a:ext>
              </a:extLst>
            </p:cNvPr>
            <p:cNvSpPr/>
            <p:nvPr/>
          </p:nvSpPr>
          <p:spPr>
            <a:xfrm>
              <a:off x="0" y="0"/>
              <a:ext cx="3421060" cy="731905"/>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7" name="Rectángulo: esquinas redondeadas 4">
              <a:extLst>
                <a:ext uri="{FF2B5EF4-FFF2-40B4-BE49-F238E27FC236}">
                  <a16:creationId xmlns:a16="http://schemas.microsoft.com/office/drawing/2014/main" id="{5DD79DD6-2DF2-43DB-9D5E-996FD5C219E5}"/>
                </a:ext>
              </a:extLst>
            </p:cNvPr>
            <p:cNvSpPr txBox="1"/>
            <p:nvPr/>
          </p:nvSpPr>
          <p:spPr>
            <a:xfrm>
              <a:off x="35729" y="35729"/>
              <a:ext cx="3349602" cy="66044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chemeClr val="bg1"/>
                  </a:solidFill>
                  <a:latin typeface="Book Antiqua" panose="02040602050305030304" pitchFamily="18" charset="0"/>
                </a:rPr>
                <a:t>Fase prototipar</a:t>
              </a:r>
              <a:endParaRPr lang="es-PE" sz="2400" kern="1200" dirty="0">
                <a:solidFill>
                  <a:schemeClr val="bg1"/>
                </a:solidFill>
                <a:latin typeface="Book Antiqua" panose="02040602050305030304" pitchFamily="18" charset="0"/>
              </a:endParaRPr>
            </a:p>
          </p:txBody>
        </p:sp>
      </p:grpSp>
      <p:sp>
        <p:nvSpPr>
          <p:cNvPr id="8" name="Rectángulo 7">
            <a:extLst>
              <a:ext uri="{FF2B5EF4-FFF2-40B4-BE49-F238E27FC236}">
                <a16:creationId xmlns:a16="http://schemas.microsoft.com/office/drawing/2014/main" id="{5515917D-F14A-4B69-9D20-05CB84FB4B12}"/>
              </a:ext>
            </a:extLst>
          </p:cNvPr>
          <p:cNvSpPr/>
          <p:nvPr/>
        </p:nvSpPr>
        <p:spPr>
          <a:xfrm>
            <a:off x="1233713" y="1102863"/>
            <a:ext cx="6531430" cy="430887"/>
          </a:xfrm>
          <a:prstGeom prst="rect">
            <a:avLst/>
          </a:prstGeom>
        </p:spPr>
        <p:txBody>
          <a:bodyPr wrap="square">
            <a:spAutoFit/>
          </a:bodyPr>
          <a:lstStyle/>
          <a:p>
            <a:r>
              <a:rPr lang="es-PE" sz="2200" b="1" dirty="0">
                <a:latin typeface="Calibri" panose="020F0502020204030204" pitchFamily="34" charset="0"/>
                <a:ea typeface="Calibri" panose="020F0502020204030204" pitchFamily="34" charset="0"/>
                <a:cs typeface="Times New Roman" panose="02020603050405020304" pitchFamily="18" charset="0"/>
              </a:rPr>
              <a:t>Representación gráfica de la idea seleccionada</a:t>
            </a:r>
            <a:endParaRPr lang="es-PE" sz="2200" b="1" dirty="0"/>
          </a:p>
        </p:txBody>
      </p:sp>
      <p:sp>
        <p:nvSpPr>
          <p:cNvPr id="9" name="Rectángulo 8">
            <a:extLst>
              <a:ext uri="{FF2B5EF4-FFF2-40B4-BE49-F238E27FC236}">
                <a16:creationId xmlns:a16="http://schemas.microsoft.com/office/drawing/2014/main" id="{D484E0E0-43AD-4A4E-AC63-BBE986DB4633}"/>
              </a:ext>
            </a:extLst>
          </p:cNvPr>
          <p:cNvSpPr/>
          <p:nvPr/>
        </p:nvSpPr>
        <p:spPr>
          <a:xfrm>
            <a:off x="3087817" y="2329934"/>
            <a:ext cx="3879040" cy="461665"/>
          </a:xfrm>
          <a:prstGeom prst="rect">
            <a:avLst/>
          </a:prstGeom>
        </p:spPr>
        <p:txBody>
          <a:bodyPr wrap="square">
            <a:spAutoFit/>
          </a:bodyPr>
          <a:lstStyle/>
          <a:p>
            <a:r>
              <a:rPr lang="es-PE" sz="2400" b="1" dirty="0"/>
              <a:t>https://www.canva.com/</a:t>
            </a:r>
          </a:p>
        </p:txBody>
      </p:sp>
      <p:grpSp>
        <p:nvGrpSpPr>
          <p:cNvPr id="10" name="Grupo 9">
            <a:extLst>
              <a:ext uri="{FF2B5EF4-FFF2-40B4-BE49-F238E27FC236}">
                <a16:creationId xmlns:a16="http://schemas.microsoft.com/office/drawing/2014/main" id="{BC7CE5FA-0A33-4677-8894-C6213349FFB6}"/>
              </a:ext>
            </a:extLst>
          </p:cNvPr>
          <p:cNvGrpSpPr/>
          <p:nvPr/>
        </p:nvGrpSpPr>
        <p:grpSpPr>
          <a:xfrm>
            <a:off x="6267" y="623193"/>
            <a:ext cx="1873333" cy="461666"/>
            <a:chOff x="0" y="0"/>
            <a:chExt cx="3421060" cy="731905"/>
          </a:xfrm>
          <a:scene3d>
            <a:camera prst="orthographicFront">
              <a:rot lat="0" lon="0" rev="0"/>
            </a:camera>
            <a:lightRig rig="contrasting" dir="t">
              <a:rot lat="0" lon="0" rev="1200000"/>
            </a:lightRig>
          </a:scene3d>
        </p:grpSpPr>
        <p:sp>
          <p:nvSpPr>
            <p:cNvPr id="11" name="Rectángulo: esquinas redondeadas 10">
              <a:extLst>
                <a:ext uri="{FF2B5EF4-FFF2-40B4-BE49-F238E27FC236}">
                  <a16:creationId xmlns:a16="http://schemas.microsoft.com/office/drawing/2014/main" id="{AAF01929-CE7C-4837-9CA3-96902AE739DD}"/>
                </a:ext>
              </a:extLst>
            </p:cNvPr>
            <p:cNvSpPr/>
            <p:nvPr/>
          </p:nvSpPr>
          <p:spPr>
            <a:xfrm>
              <a:off x="0" y="0"/>
              <a:ext cx="3421060" cy="731905"/>
            </a:xfrm>
            <a:prstGeom prst="roundRect">
              <a:avLst/>
            </a:prstGeom>
            <a:solidFill>
              <a:srgbClr val="93F118"/>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12" name="Rectángulo: esquinas redondeadas 4">
              <a:extLst>
                <a:ext uri="{FF2B5EF4-FFF2-40B4-BE49-F238E27FC236}">
                  <a16:creationId xmlns:a16="http://schemas.microsoft.com/office/drawing/2014/main" id="{9C7B98F2-CA99-4A27-BE50-2CB8AB937EFF}"/>
                </a:ext>
              </a:extLst>
            </p:cNvPr>
            <p:cNvSpPr txBox="1"/>
            <p:nvPr/>
          </p:nvSpPr>
          <p:spPr>
            <a:xfrm>
              <a:off x="35729" y="35729"/>
              <a:ext cx="3349602" cy="6604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Creación</a:t>
              </a:r>
              <a:endParaRPr lang="es-PE" sz="2400" kern="1200" dirty="0">
                <a:solidFill>
                  <a:srgbClr val="002060"/>
                </a:solidFill>
                <a:latin typeface="Book Antiqua" panose="02040602050305030304" pitchFamily="18" charset="0"/>
              </a:endParaRPr>
            </a:p>
          </p:txBody>
        </p:sp>
      </p:grpSp>
      <p:sp>
        <p:nvSpPr>
          <p:cNvPr id="2" name="Rectángulo 1">
            <a:extLst>
              <a:ext uri="{FF2B5EF4-FFF2-40B4-BE49-F238E27FC236}">
                <a16:creationId xmlns:a16="http://schemas.microsoft.com/office/drawing/2014/main" id="{1595DB06-5DA4-36FF-2D76-CAB87F5FE9CC}"/>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2863227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5AD6E77-6C92-4E90-BDFB-A601A38ABAA3}"/>
              </a:ext>
            </a:extLst>
          </p:cNvPr>
          <p:cNvPicPr>
            <a:picLocks noChangeAspect="1"/>
          </p:cNvPicPr>
          <p:nvPr/>
        </p:nvPicPr>
        <p:blipFill>
          <a:blip r:embed="rId2"/>
          <a:stretch>
            <a:fillRect/>
          </a:stretch>
        </p:blipFill>
        <p:spPr>
          <a:xfrm>
            <a:off x="9471315" y="3966557"/>
            <a:ext cx="2642752" cy="2692931"/>
          </a:xfrm>
          <a:prstGeom prst="rect">
            <a:avLst/>
          </a:prstGeom>
        </p:spPr>
      </p:pic>
      <p:sp>
        <p:nvSpPr>
          <p:cNvPr id="9" name="Rectángulo 8">
            <a:extLst>
              <a:ext uri="{FF2B5EF4-FFF2-40B4-BE49-F238E27FC236}">
                <a16:creationId xmlns:a16="http://schemas.microsoft.com/office/drawing/2014/main" id="{76B964B2-E10B-4F1B-863B-091A0A5BF5C4}"/>
              </a:ext>
            </a:extLst>
          </p:cNvPr>
          <p:cNvSpPr/>
          <p:nvPr/>
        </p:nvSpPr>
        <p:spPr>
          <a:xfrm>
            <a:off x="0" y="135327"/>
            <a:ext cx="12192000" cy="461665"/>
          </a:xfrm>
          <a:prstGeom prst="rect">
            <a:avLst/>
          </a:prstGeom>
          <a:solidFill>
            <a:schemeClr val="accent4"/>
          </a:solidFill>
        </p:spPr>
        <p:txBody>
          <a:bodyPr wrap="square">
            <a:spAutoFit/>
          </a:bodyPr>
          <a:lstStyle/>
          <a:p>
            <a:pPr algn="ctr"/>
            <a:r>
              <a:rPr lang="es-PE" sz="2400" b="1" dirty="0"/>
              <a:t>IDENTIFICA</a:t>
            </a:r>
          </a:p>
        </p:txBody>
      </p:sp>
      <p:grpSp>
        <p:nvGrpSpPr>
          <p:cNvPr id="15" name="Grupo 14">
            <a:extLst>
              <a:ext uri="{FF2B5EF4-FFF2-40B4-BE49-F238E27FC236}">
                <a16:creationId xmlns:a16="http://schemas.microsoft.com/office/drawing/2014/main" id="{CE9746AA-99B9-43F6-92D6-19635B9B3F45}"/>
              </a:ext>
            </a:extLst>
          </p:cNvPr>
          <p:cNvGrpSpPr/>
          <p:nvPr/>
        </p:nvGrpSpPr>
        <p:grpSpPr>
          <a:xfrm>
            <a:off x="1319506" y="1110229"/>
            <a:ext cx="3505198" cy="3196164"/>
            <a:chOff x="1582742" y="1662545"/>
            <a:chExt cx="3505198" cy="3196164"/>
          </a:xfrm>
        </p:grpSpPr>
        <p:sp>
          <p:nvSpPr>
            <p:cNvPr id="10" name="Rectángulo 9">
              <a:extLst>
                <a:ext uri="{FF2B5EF4-FFF2-40B4-BE49-F238E27FC236}">
                  <a16:creationId xmlns:a16="http://schemas.microsoft.com/office/drawing/2014/main" id="{9197E33D-0A6D-40AD-9E34-033A05A953FB}"/>
                </a:ext>
              </a:extLst>
            </p:cNvPr>
            <p:cNvSpPr/>
            <p:nvPr/>
          </p:nvSpPr>
          <p:spPr>
            <a:xfrm>
              <a:off x="1582742" y="2273386"/>
              <a:ext cx="3505198" cy="2585323"/>
            </a:xfrm>
            <a:prstGeom prst="rect">
              <a:avLst/>
            </a:prstGeom>
            <a:ln w="28575">
              <a:solidFill>
                <a:schemeClr val="accent1"/>
              </a:solidFill>
            </a:ln>
          </p:spPr>
          <p:txBody>
            <a:bodyPr wrap="square">
              <a:spAutoFit/>
            </a:bodyPr>
            <a:lstStyle/>
            <a:p>
              <a:pPr algn="just"/>
              <a:r>
                <a:rPr lang="es-ES" dirty="0">
                  <a:solidFill>
                    <a:srgbClr val="000000"/>
                  </a:solidFill>
                  <a:latin typeface="Book Antiqua" panose="02040602050305030304" pitchFamily="18" charset="0"/>
                </a:rPr>
                <a:t>Sara, de 45 años, tenía un </a:t>
              </a:r>
              <a:r>
                <a:rPr lang="es-PE" dirty="0">
                  <a:solidFill>
                    <a:srgbClr val="000000"/>
                  </a:solidFill>
                  <a:latin typeface="Book Antiqua" panose="02040602050305030304" pitchFamily="18" charset="0"/>
                </a:rPr>
                <a:t>emprendimiento de comida rápida. Al </a:t>
              </a:r>
              <a:r>
                <a:rPr lang="es-ES" dirty="0">
                  <a:solidFill>
                    <a:srgbClr val="000000"/>
                  </a:solidFill>
                  <a:latin typeface="Book Antiqua" panose="02040602050305030304" pitchFamily="18" charset="0"/>
                </a:rPr>
                <a:t>ver que por la zona no existían este </a:t>
              </a:r>
              <a:r>
                <a:rPr lang="es-PE" dirty="0">
                  <a:solidFill>
                    <a:srgbClr val="000000"/>
                  </a:solidFill>
                  <a:latin typeface="Book Antiqua" panose="02040602050305030304" pitchFamily="18" charset="0"/>
                </a:rPr>
                <a:t>tipo de restaurantes, decidió </a:t>
              </a:r>
              <a:r>
                <a:rPr lang="es-ES" dirty="0">
                  <a:solidFill>
                    <a:srgbClr val="000000"/>
                  </a:solidFill>
                  <a:latin typeface="Book Antiqua" panose="02040602050305030304" pitchFamily="18" charset="0"/>
                </a:rPr>
                <a:t>emprender en este tipo de negocio abriendo un restaurante con sus ahorros y generando clientes a través </a:t>
              </a:r>
              <a:r>
                <a:rPr lang="es-PE" dirty="0">
                  <a:solidFill>
                    <a:srgbClr val="000000"/>
                  </a:solidFill>
                  <a:latin typeface="Book Antiqua" panose="02040602050305030304" pitchFamily="18" charset="0"/>
                </a:rPr>
                <a:t>del boca a boca.</a:t>
              </a:r>
              <a:endParaRPr lang="es-PE" dirty="0"/>
            </a:p>
          </p:txBody>
        </p:sp>
        <p:sp>
          <p:nvSpPr>
            <p:cNvPr id="12" name="Rectángulo: esquinas superiores redondeadas 11">
              <a:extLst>
                <a:ext uri="{FF2B5EF4-FFF2-40B4-BE49-F238E27FC236}">
                  <a16:creationId xmlns:a16="http://schemas.microsoft.com/office/drawing/2014/main" id="{081BCFC4-816E-4769-BBCD-B7F453D05C9F}"/>
                </a:ext>
              </a:extLst>
            </p:cNvPr>
            <p:cNvSpPr/>
            <p:nvPr/>
          </p:nvSpPr>
          <p:spPr>
            <a:xfrm>
              <a:off x="1582742" y="1662545"/>
              <a:ext cx="3505198" cy="498764"/>
            </a:xfrm>
            <a:prstGeom prst="round2Same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CASO 1</a:t>
              </a:r>
              <a:endParaRPr lang="es-PE" b="1" dirty="0"/>
            </a:p>
          </p:txBody>
        </p:sp>
      </p:grpSp>
      <p:grpSp>
        <p:nvGrpSpPr>
          <p:cNvPr id="16" name="Grupo 15">
            <a:extLst>
              <a:ext uri="{FF2B5EF4-FFF2-40B4-BE49-F238E27FC236}">
                <a16:creationId xmlns:a16="http://schemas.microsoft.com/office/drawing/2014/main" id="{98D7298B-2ED9-43D0-840B-5F2E71624331}"/>
              </a:ext>
            </a:extLst>
          </p:cNvPr>
          <p:cNvGrpSpPr/>
          <p:nvPr/>
        </p:nvGrpSpPr>
        <p:grpSpPr>
          <a:xfrm>
            <a:off x="6409459" y="1040955"/>
            <a:ext cx="3505198" cy="3196165"/>
            <a:chOff x="6464878" y="1662545"/>
            <a:chExt cx="3505198" cy="3196165"/>
          </a:xfrm>
        </p:grpSpPr>
        <p:sp>
          <p:nvSpPr>
            <p:cNvPr id="11" name="Rectángulo 10">
              <a:extLst>
                <a:ext uri="{FF2B5EF4-FFF2-40B4-BE49-F238E27FC236}">
                  <a16:creationId xmlns:a16="http://schemas.microsoft.com/office/drawing/2014/main" id="{9BF4B36C-11DB-44F6-B9FD-D53BCE1A9231}"/>
                </a:ext>
              </a:extLst>
            </p:cNvPr>
            <p:cNvSpPr/>
            <p:nvPr/>
          </p:nvSpPr>
          <p:spPr>
            <a:xfrm>
              <a:off x="6464878" y="2273387"/>
              <a:ext cx="3505198" cy="2585323"/>
            </a:xfrm>
            <a:prstGeom prst="rect">
              <a:avLst/>
            </a:prstGeom>
            <a:ln w="28575">
              <a:solidFill>
                <a:schemeClr val="accent1"/>
              </a:solidFill>
            </a:ln>
          </p:spPr>
          <p:txBody>
            <a:bodyPr wrap="square">
              <a:spAutoFit/>
            </a:bodyPr>
            <a:lstStyle/>
            <a:p>
              <a:pPr algn="just"/>
              <a:r>
                <a:rPr lang="es-ES" dirty="0">
                  <a:solidFill>
                    <a:srgbClr val="000000"/>
                  </a:solidFill>
                  <a:latin typeface="Book Antiqua" panose="02040602050305030304" pitchFamily="18" charset="0"/>
                </a:rPr>
                <a:t>Por otro lado, Pepe, de 40 años, tiene la misma idea, pero no cuenta con un presupuesto para abrir un restaurante, aunque sí para equipar parte de la cocina de su casa. Entonces, piensa que la mejor manera de hacerlo es utilizando su </a:t>
              </a:r>
              <a:r>
                <a:rPr lang="es-ES" dirty="0" err="1">
                  <a:solidFill>
                    <a:srgbClr val="000000"/>
                  </a:solidFill>
                  <a:latin typeface="Book Antiqua" panose="02040602050305030304" pitchFamily="18" charset="0"/>
                </a:rPr>
                <a:t>Whatsapp</a:t>
              </a:r>
              <a:r>
                <a:rPr lang="es-ES" dirty="0">
                  <a:solidFill>
                    <a:srgbClr val="000000"/>
                  </a:solidFill>
                  <a:latin typeface="Book Antiqua" panose="02040602050305030304" pitchFamily="18" charset="0"/>
                </a:rPr>
                <a:t> y su Facebook </a:t>
              </a:r>
              <a:r>
                <a:rPr lang="es-PE" dirty="0">
                  <a:solidFill>
                    <a:srgbClr val="000000"/>
                  </a:solidFill>
                  <a:latin typeface="Book Antiqua" panose="02040602050305030304" pitchFamily="18" charset="0"/>
                </a:rPr>
                <a:t>para promocionarse.</a:t>
              </a:r>
              <a:endParaRPr lang="es-PE" dirty="0"/>
            </a:p>
          </p:txBody>
        </p:sp>
        <p:sp>
          <p:nvSpPr>
            <p:cNvPr id="13" name="Rectángulo: esquinas superiores redondeadas 12">
              <a:extLst>
                <a:ext uri="{FF2B5EF4-FFF2-40B4-BE49-F238E27FC236}">
                  <a16:creationId xmlns:a16="http://schemas.microsoft.com/office/drawing/2014/main" id="{327B8ABB-AD3E-4EC5-BCE8-962FC56A5C26}"/>
                </a:ext>
              </a:extLst>
            </p:cNvPr>
            <p:cNvSpPr/>
            <p:nvPr/>
          </p:nvSpPr>
          <p:spPr>
            <a:xfrm>
              <a:off x="6464878" y="1662545"/>
              <a:ext cx="3505198" cy="498764"/>
            </a:xfrm>
            <a:prstGeom prst="round2Same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CASO 2</a:t>
              </a:r>
              <a:endParaRPr lang="es-PE" b="1" dirty="0"/>
            </a:p>
          </p:txBody>
        </p:sp>
      </p:grpSp>
      <p:sp>
        <p:nvSpPr>
          <p:cNvPr id="14" name="Rectángulo 13">
            <a:extLst>
              <a:ext uri="{FF2B5EF4-FFF2-40B4-BE49-F238E27FC236}">
                <a16:creationId xmlns:a16="http://schemas.microsoft.com/office/drawing/2014/main" id="{78642699-2E97-4F29-A8D7-516A820F4AC6}"/>
              </a:ext>
            </a:extLst>
          </p:cNvPr>
          <p:cNvSpPr/>
          <p:nvPr/>
        </p:nvSpPr>
        <p:spPr>
          <a:xfrm>
            <a:off x="665018" y="4531366"/>
            <a:ext cx="10127673" cy="1436355"/>
          </a:xfrm>
          <a:prstGeom prst="rect">
            <a:avLst/>
          </a:prstGeom>
        </p:spPr>
        <p:txBody>
          <a:bodyPr wrap="square">
            <a:spAutoFit/>
          </a:bodyPr>
          <a:lstStyle/>
          <a:p>
            <a:r>
              <a:rPr lang="es-ES" b="1" dirty="0">
                <a:solidFill>
                  <a:srgbClr val="000000"/>
                </a:solidFill>
                <a:latin typeface="Book Antiqua" panose="02040602050305030304" pitchFamily="18" charset="0"/>
              </a:rPr>
              <a:t>AMBOS ESTABAN MUY ENTUSIASMADOS POR INICIAR CON SU </a:t>
            </a:r>
            <a:r>
              <a:rPr lang="es-PE" b="1" dirty="0">
                <a:solidFill>
                  <a:srgbClr val="000000"/>
                </a:solidFill>
                <a:latin typeface="Book Antiqua" panose="02040602050305030304" pitchFamily="18" charset="0"/>
              </a:rPr>
              <a:t>EMPRENDIM</a:t>
            </a:r>
            <a:r>
              <a:rPr lang="es-PE" dirty="0">
                <a:solidFill>
                  <a:srgbClr val="000000"/>
                </a:solidFill>
                <a:latin typeface="Book Antiqua" panose="02040602050305030304" pitchFamily="18" charset="0"/>
              </a:rPr>
              <a:t>IENTO</a:t>
            </a:r>
          </a:p>
          <a:p>
            <a:r>
              <a:rPr lang="es-PE" dirty="0">
                <a:solidFill>
                  <a:srgbClr val="000000"/>
                </a:solidFill>
                <a:latin typeface="Book Antiqua" panose="02040602050305030304" pitchFamily="18" charset="0"/>
              </a:rPr>
              <a:t>Sin embargo...</a:t>
            </a:r>
          </a:p>
          <a:p>
            <a:pPr>
              <a:lnSpc>
                <a:spcPct val="150000"/>
              </a:lnSpc>
            </a:pPr>
            <a:r>
              <a:rPr lang="es-ES" dirty="0">
                <a:solidFill>
                  <a:srgbClr val="000000"/>
                </a:solidFill>
                <a:latin typeface="Book Antiqua" panose="02040602050305030304" pitchFamily="18" charset="0"/>
              </a:rPr>
              <a:t>Algo sucedió en el mundo  y todo se pausó. Una pandemia había afectado a muchos </a:t>
            </a:r>
          </a:p>
          <a:p>
            <a:pPr>
              <a:lnSpc>
                <a:spcPct val="150000"/>
              </a:lnSpc>
            </a:pPr>
            <a:r>
              <a:rPr lang="es-ES" dirty="0">
                <a:solidFill>
                  <a:srgbClr val="000000"/>
                </a:solidFill>
                <a:latin typeface="Book Antiqua" panose="02040602050305030304" pitchFamily="18" charset="0"/>
              </a:rPr>
              <a:t>países ya, pero todavía no llegaba al Perú.</a:t>
            </a:r>
            <a:endParaRPr lang="es-PE" dirty="0">
              <a:latin typeface="Book Antiqua" panose="02040602050305030304" pitchFamily="18" charset="0"/>
            </a:endParaRPr>
          </a:p>
        </p:txBody>
      </p:sp>
    </p:spTree>
    <p:extLst>
      <p:ext uri="{BB962C8B-B14F-4D97-AF65-F5344CB8AC3E}">
        <p14:creationId xmlns:p14="http://schemas.microsoft.com/office/powerpoint/2010/main" val="79279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F1DCB77D-13CA-4AE5-8B43-9CC0D5EE4489}"/>
              </a:ext>
            </a:extLst>
          </p:cNvPr>
          <p:cNvGraphicFramePr>
            <a:graphicFrameLocks noGrp="1"/>
          </p:cNvGraphicFramePr>
          <p:nvPr>
            <p:extLst>
              <p:ext uri="{D42A27DB-BD31-4B8C-83A1-F6EECF244321}">
                <p14:modId xmlns:p14="http://schemas.microsoft.com/office/powerpoint/2010/main" val="1635040264"/>
              </p:ext>
            </p:extLst>
          </p:nvPr>
        </p:nvGraphicFramePr>
        <p:xfrm>
          <a:off x="1091382" y="1210586"/>
          <a:ext cx="9779818" cy="4436827"/>
        </p:xfrm>
        <a:graphic>
          <a:graphicData uri="http://schemas.openxmlformats.org/drawingml/2006/table">
            <a:tbl>
              <a:tblPr firstRow="1" firstCol="1" bandRow="1">
                <a:tableStyleId>{5C22544A-7EE6-4342-B048-85BDC9FD1C3A}</a:tableStyleId>
              </a:tblPr>
              <a:tblGrid>
                <a:gridCol w="4889909">
                  <a:extLst>
                    <a:ext uri="{9D8B030D-6E8A-4147-A177-3AD203B41FA5}">
                      <a16:colId xmlns:a16="http://schemas.microsoft.com/office/drawing/2014/main" val="1250570058"/>
                    </a:ext>
                  </a:extLst>
                </a:gridCol>
                <a:gridCol w="4889909">
                  <a:extLst>
                    <a:ext uri="{9D8B030D-6E8A-4147-A177-3AD203B41FA5}">
                      <a16:colId xmlns:a16="http://schemas.microsoft.com/office/drawing/2014/main" val="2485732593"/>
                    </a:ext>
                  </a:extLst>
                </a:gridCol>
              </a:tblGrid>
              <a:tr h="311435">
                <a:tc gridSpan="2">
                  <a:txBody>
                    <a:bodyPr/>
                    <a:lstStyle/>
                    <a:p>
                      <a:pPr algn="ctr">
                        <a:lnSpc>
                          <a:spcPct val="107000"/>
                        </a:lnSpc>
                        <a:spcAft>
                          <a:spcPts val="0"/>
                        </a:spcAft>
                      </a:pPr>
                      <a:r>
                        <a:rPr lang="es-PE" sz="1800" dirty="0">
                          <a:effectLst/>
                        </a:rPr>
                        <a:t>Malla receptora de información</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E"/>
                    </a:p>
                  </a:txBody>
                  <a:tcPr/>
                </a:tc>
                <a:extLst>
                  <a:ext uri="{0D108BD9-81ED-4DB2-BD59-A6C34878D82A}">
                    <a16:rowId xmlns:a16="http://schemas.microsoft.com/office/drawing/2014/main" val="2662571725"/>
                  </a:ext>
                </a:extLst>
              </a:tr>
              <a:tr h="311435">
                <a:tc gridSpan="2">
                  <a:txBody>
                    <a:bodyPr/>
                    <a:lstStyle/>
                    <a:p>
                      <a:pPr>
                        <a:lnSpc>
                          <a:spcPct val="107000"/>
                        </a:lnSpc>
                        <a:spcAft>
                          <a:spcPts val="0"/>
                        </a:spcAft>
                      </a:pPr>
                      <a:r>
                        <a:rPr lang="es-PE" sz="1800">
                          <a:effectLst/>
                        </a:rPr>
                        <a:t>PROTIPO A EVALUAR:</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E"/>
                    </a:p>
                  </a:txBody>
                  <a:tcPr/>
                </a:tc>
                <a:extLst>
                  <a:ext uri="{0D108BD9-81ED-4DB2-BD59-A6C34878D82A}">
                    <a16:rowId xmlns:a16="http://schemas.microsoft.com/office/drawing/2014/main" val="2250610750"/>
                  </a:ext>
                </a:extLst>
              </a:tr>
              <a:tr h="1759280">
                <a:tc>
                  <a:txBody>
                    <a:bodyPr/>
                    <a:lstStyle/>
                    <a:p>
                      <a:pPr algn="ctr">
                        <a:lnSpc>
                          <a:spcPct val="107000"/>
                        </a:lnSpc>
                        <a:spcAft>
                          <a:spcPts val="0"/>
                        </a:spcAft>
                      </a:pPr>
                      <a:r>
                        <a:rPr lang="es-PE" sz="1800" dirty="0">
                          <a:solidFill>
                            <a:schemeClr val="tx1"/>
                          </a:solidFill>
                          <a:effectLst/>
                        </a:rPr>
                        <a:t>Cosas interesantes</a:t>
                      </a:r>
                    </a:p>
                    <a:p>
                      <a:pPr>
                        <a:lnSpc>
                          <a:spcPct val="107000"/>
                        </a:lnSpc>
                        <a:spcAft>
                          <a:spcPts val="0"/>
                        </a:spcAft>
                      </a:pPr>
                      <a:r>
                        <a:rPr lang="es-PE" sz="1800" dirty="0">
                          <a:solidFill>
                            <a:schemeClr val="tx1"/>
                          </a:solidFill>
                          <a:effectLst/>
                        </a:rPr>
                        <a:t>¿Qué es lo más importante del prototipo?</a:t>
                      </a:r>
                    </a:p>
                    <a:p>
                      <a:pPr marL="342900" lvl="0" indent="-342900">
                        <a:lnSpc>
                          <a:spcPct val="107000"/>
                        </a:lnSpc>
                        <a:spcAft>
                          <a:spcPts val="0"/>
                        </a:spcAft>
                        <a:buFont typeface="Symbol" panose="05050102010706020507" pitchFamily="18" charset="2"/>
                        <a:buChar char=""/>
                      </a:pPr>
                      <a:r>
                        <a:rPr lang="es-PE" sz="1800" dirty="0">
                          <a:solidFill>
                            <a:schemeClr val="tx1"/>
                          </a:solidFill>
                          <a:effectLst/>
                        </a:rPr>
                        <a:t>.</a:t>
                      </a:r>
                    </a:p>
                    <a:p>
                      <a:pPr marL="342900" lvl="0" indent="-342900">
                        <a:lnSpc>
                          <a:spcPct val="107000"/>
                        </a:lnSpc>
                        <a:spcAft>
                          <a:spcPts val="0"/>
                        </a:spcAft>
                        <a:buFont typeface="Symbol" panose="05050102010706020507" pitchFamily="18" charset="2"/>
                        <a:buChar char=""/>
                      </a:pPr>
                      <a:r>
                        <a:rPr lang="es-PE" sz="1800" dirty="0">
                          <a:solidFill>
                            <a:schemeClr val="tx1"/>
                          </a:solidFill>
                          <a:effectLst/>
                        </a:rPr>
                        <a:t>. </a:t>
                      </a:r>
                    </a:p>
                    <a:p>
                      <a:pPr marL="342900" lvl="0" indent="-342900">
                        <a:lnSpc>
                          <a:spcPct val="107000"/>
                        </a:lnSpc>
                        <a:spcAft>
                          <a:spcPts val="0"/>
                        </a:spcAft>
                        <a:buFont typeface="Symbol" panose="05050102010706020507" pitchFamily="18" charset="2"/>
                        <a:buChar char=""/>
                      </a:pPr>
                      <a:r>
                        <a:rPr lang="es-PE" sz="1800" dirty="0">
                          <a:solidFill>
                            <a:schemeClr val="tx1"/>
                          </a:solidFill>
                          <a:effectLst/>
                        </a:rPr>
                        <a:t>.</a:t>
                      </a:r>
                      <a:endParaRPr lang="es-P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PE" sz="1800" dirty="0">
                          <a:solidFill>
                            <a:schemeClr val="tx1"/>
                          </a:solidFill>
                          <a:effectLst/>
                        </a:rPr>
                        <a:t>Críticas constructivas</a:t>
                      </a:r>
                    </a:p>
                    <a:p>
                      <a:pPr algn="just">
                        <a:lnSpc>
                          <a:spcPct val="107000"/>
                        </a:lnSpc>
                        <a:spcAft>
                          <a:spcPts val="0"/>
                        </a:spcAft>
                      </a:pPr>
                      <a:r>
                        <a:rPr lang="es-PE" sz="1800" dirty="0">
                          <a:solidFill>
                            <a:schemeClr val="tx1"/>
                          </a:solidFill>
                          <a:effectLst/>
                        </a:rPr>
                        <a:t>¿Qué se puede mejorar?</a:t>
                      </a:r>
                    </a:p>
                    <a:p>
                      <a:pPr marL="342900" lvl="0" indent="-342900">
                        <a:lnSpc>
                          <a:spcPct val="107000"/>
                        </a:lnSpc>
                        <a:spcAft>
                          <a:spcPts val="0"/>
                        </a:spcAft>
                        <a:buFont typeface="Symbol" panose="05050102010706020507" pitchFamily="18" charset="2"/>
                        <a:buChar char=""/>
                      </a:pPr>
                      <a:r>
                        <a:rPr lang="es-PE" sz="1800" dirty="0">
                          <a:solidFill>
                            <a:schemeClr val="tx1"/>
                          </a:solidFill>
                          <a:effectLst/>
                        </a:rPr>
                        <a:t>.</a:t>
                      </a:r>
                    </a:p>
                    <a:p>
                      <a:pPr marL="342900" lvl="0" indent="-342900">
                        <a:lnSpc>
                          <a:spcPct val="107000"/>
                        </a:lnSpc>
                        <a:spcAft>
                          <a:spcPts val="0"/>
                        </a:spcAft>
                        <a:buFont typeface="Symbol" panose="05050102010706020507" pitchFamily="18" charset="2"/>
                        <a:buChar char=""/>
                      </a:pPr>
                      <a:r>
                        <a:rPr lang="es-PE" sz="1800" dirty="0">
                          <a:solidFill>
                            <a:schemeClr val="tx1"/>
                          </a:solidFill>
                          <a:effectLst/>
                        </a:rPr>
                        <a:t>.</a:t>
                      </a:r>
                    </a:p>
                    <a:p>
                      <a:pPr marL="342900" lvl="0" indent="-342900">
                        <a:lnSpc>
                          <a:spcPct val="107000"/>
                        </a:lnSpc>
                        <a:spcAft>
                          <a:spcPts val="0"/>
                        </a:spcAft>
                        <a:buFont typeface="Symbol" panose="05050102010706020507" pitchFamily="18" charset="2"/>
                        <a:buChar char=""/>
                      </a:pPr>
                      <a:r>
                        <a:rPr lang="es-PE" sz="1800" dirty="0">
                          <a:solidFill>
                            <a:schemeClr val="tx1"/>
                          </a:solidFill>
                          <a:effectLst/>
                        </a:rPr>
                        <a:t>.</a:t>
                      </a:r>
                      <a:endParaRPr lang="es-P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0390775"/>
                  </a:ext>
                </a:extLst>
              </a:tr>
              <a:tr h="2054677">
                <a:tc>
                  <a:txBody>
                    <a:bodyPr/>
                    <a:lstStyle/>
                    <a:p>
                      <a:pPr algn="ctr">
                        <a:lnSpc>
                          <a:spcPct val="107000"/>
                        </a:lnSpc>
                        <a:spcAft>
                          <a:spcPts val="0"/>
                        </a:spcAft>
                      </a:pPr>
                      <a:r>
                        <a:rPr lang="es-PE" sz="1800">
                          <a:solidFill>
                            <a:schemeClr val="tx1"/>
                          </a:solidFill>
                          <a:effectLst/>
                        </a:rPr>
                        <a:t>Dudas</a:t>
                      </a:r>
                    </a:p>
                    <a:p>
                      <a:pPr algn="just">
                        <a:lnSpc>
                          <a:spcPct val="107000"/>
                        </a:lnSpc>
                        <a:spcAft>
                          <a:spcPts val="0"/>
                        </a:spcAft>
                      </a:pPr>
                      <a:r>
                        <a:rPr lang="es-PE" sz="1800">
                          <a:solidFill>
                            <a:schemeClr val="tx1"/>
                          </a:solidFill>
                          <a:effectLst/>
                        </a:rPr>
                        <a:t>¿Qué preguntas o dudas tienes a partir de observar el prototipo?</a:t>
                      </a:r>
                    </a:p>
                    <a:p>
                      <a:pPr marL="342900" lvl="0" indent="-342900" algn="just">
                        <a:lnSpc>
                          <a:spcPct val="107000"/>
                        </a:lnSpc>
                        <a:spcAft>
                          <a:spcPts val="0"/>
                        </a:spcAft>
                        <a:buFont typeface="Symbol" panose="05050102010706020507" pitchFamily="18" charset="2"/>
                        <a:buChar char=""/>
                      </a:pPr>
                      <a:r>
                        <a:rPr lang="es-PE" sz="1800">
                          <a:solidFill>
                            <a:schemeClr val="tx1"/>
                          </a:solidFill>
                          <a:effectLst/>
                        </a:rPr>
                        <a:t>.</a:t>
                      </a:r>
                    </a:p>
                    <a:p>
                      <a:pPr marL="342900" lvl="0" indent="-342900" algn="just">
                        <a:lnSpc>
                          <a:spcPct val="107000"/>
                        </a:lnSpc>
                        <a:spcAft>
                          <a:spcPts val="0"/>
                        </a:spcAft>
                        <a:buFont typeface="Symbol" panose="05050102010706020507" pitchFamily="18" charset="2"/>
                        <a:buChar char=""/>
                      </a:pPr>
                      <a:r>
                        <a:rPr lang="es-PE" sz="1800">
                          <a:solidFill>
                            <a:schemeClr val="tx1"/>
                          </a:solidFill>
                          <a:effectLst/>
                        </a:rPr>
                        <a:t>.</a:t>
                      </a:r>
                    </a:p>
                    <a:p>
                      <a:pPr marL="342900" lvl="0" indent="-342900" algn="just">
                        <a:lnSpc>
                          <a:spcPct val="107000"/>
                        </a:lnSpc>
                        <a:spcAft>
                          <a:spcPts val="0"/>
                        </a:spcAft>
                        <a:buFont typeface="Symbol" panose="05050102010706020507" pitchFamily="18" charset="2"/>
                        <a:buChar char=""/>
                      </a:pPr>
                      <a:r>
                        <a:rPr lang="es-PE" sz="1800">
                          <a:solidFill>
                            <a:schemeClr val="tx1"/>
                          </a:solidFill>
                          <a:effectLst/>
                        </a:rPr>
                        <a:t>.</a:t>
                      </a:r>
                      <a:endParaRPr lang="es-PE"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PE" sz="1800" dirty="0">
                          <a:solidFill>
                            <a:schemeClr val="tx1"/>
                          </a:solidFill>
                          <a:effectLst/>
                        </a:rPr>
                        <a:t>Nuevas ideas</a:t>
                      </a:r>
                    </a:p>
                    <a:p>
                      <a:pPr algn="just">
                        <a:lnSpc>
                          <a:spcPct val="107000"/>
                        </a:lnSpc>
                        <a:spcAft>
                          <a:spcPts val="0"/>
                        </a:spcAft>
                      </a:pPr>
                      <a:r>
                        <a:rPr lang="es-PE" sz="1800" dirty="0">
                          <a:solidFill>
                            <a:schemeClr val="tx1"/>
                          </a:solidFill>
                          <a:effectLst/>
                        </a:rPr>
                        <a:t>¿Qué nuevas ideas tienes a partir de observar el prototipo?</a:t>
                      </a:r>
                    </a:p>
                    <a:p>
                      <a:pPr marL="342900" lvl="0" indent="-342900" algn="just">
                        <a:lnSpc>
                          <a:spcPct val="107000"/>
                        </a:lnSpc>
                        <a:spcAft>
                          <a:spcPts val="0"/>
                        </a:spcAft>
                        <a:buFont typeface="Symbol" panose="05050102010706020507" pitchFamily="18" charset="2"/>
                        <a:buChar char=""/>
                      </a:pPr>
                      <a:r>
                        <a:rPr lang="es-PE" sz="1800" dirty="0">
                          <a:solidFill>
                            <a:schemeClr val="tx1"/>
                          </a:solidFill>
                          <a:effectLst/>
                        </a:rPr>
                        <a:t>.</a:t>
                      </a:r>
                    </a:p>
                    <a:p>
                      <a:pPr marL="342900" lvl="0" indent="-342900" algn="just">
                        <a:lnSpc>
                          <a:spcPct val="107000"/>
                        </a:lnSpc>
                        <a:spcAft>
                          <a:spcPts val="0"/>
                        </a:spcAft>
                        <a:buFont typeface="Symbol" panose="05050102010706020507" pitchFamily="18" charset="2"/>
                        <a:buChar char=""/>
                      </a:pPr>
                      <a:r>
                        <a:rPr lang="es-PE" sz="1800" dirty="0">
                          <a:solidFill>
                            <a:schemeClr val="tx1"/>
                          </a:solidFill>
                          <a:effectLst/>
                        </a:rPr>
                        <a:t>.</a:t>
                      </a:r>
                    </a:p>
                    <a:p>
                      <a:pPr marL="342900" lvl="0" indent="-342900" algn="just">
                        <a:lnSpc>
                          <a:spcPct val="107000"/>
                        </a:lnSpc>
                        <a:spcAft>
                          <a:spcPts val="0"/>
                        </a:spcAft>
                        <a:buFont typeface="Symbol" panose="05050102010706020507" pitchFamily="18" charset="2"/>
                        <a:buChar char=""/>
                      </a:pPr>
                      <a:r>
                        <a:rPr lang="es-PE" sz="1800" dirty="0">
                          <a:solidFill>
                            <a:schemeClr val="tx1"/>
                          </a:solidFill>
                          <a:effectLst/>
                        </a:rPr>
                        <a:t>.</a:t>
                      </a:r>
                      <a:endParaRPr lang="es-P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8177459"/>
                  </a:ext>
                </a:extLst>
              </a:tr>
            </a:tbl>
          </a:graphicData>
        </a:graphic>
      </p:graphicFrame>
      <p:grpSp>
        <p:nvGrpSpPr>
          <p:cNvPr id="5" name="Grupo 4">
            <a:extLst>
              <a:ext uri="{FF2B5EF4-FFF2-40B4-BE49-F238E27FC236}">
                <a16:creationId xmlns:a16="http://schemas.microsoft.com/office/drawing/2014/main" id="{F35FA8DA-8DCB-4693-BED1-70FC24EB6F27}"/>
              </a:ext>
            </a:extLst>
          </p:cNvPr>
          <p:cNvGrpSpPr/>
          <p:nvPr/>
        </p:nvGrpSpPr>
        <p:grpSpPr>
          <a:xfrm>
            <a:off x="9506858" y="6100002"/>
            <a:ext cx="2373086" cy="461665"/>
            <a:chOff x="0" y="0"/>
            <a:chExt cx="3421060" cy="731905"/>
          </a:xfrm>
          <a:solidFill>
            <a:srgbClr val="002060"/>
          </a:solidFill>
          <a:scene3d>
            <a:camera prst="orthographicFront">
              <a:rot lat="0" lon="0" rev="0"/>
            </a:camera>
            <a:lightRig rig="contrasting" dir="t">
              <a:rot lat="0" lon="0" rev="1200000"/>
            </a:lightRig>
          </a:scene3d>
        </p:grpSpPr>
        <p:sp>
          <p:nvSpPr>
            <p:cNvPr id="6" name="Rectángulo: esquinas redondeadas 5">
              <a:extLst>
                <a:ext uri="{FF2B5EF4-FFF2-40B4-BE49-F238E27FC236}">
                  <a16:creationId xmlns:a16="http://schemas.microsoft.com/office/drawing/2014/main" id="{1B925346-7E51-43AC-8A40-9215884DF29F}"/>
                </a:ext>
              </a:extLst>
            </p:cNvPr>
            <p:cNvSpPr/>
            <p:nvPr/>
          </p:nvSpPr>
          <p:spPr>
            <a:xfrm>
              <a:off x="0" y="0"/>
              <a:ext cx="3421060" cy="731905"/>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7" name="Rectángulo: esquinas redondeadas 4">
              <a:extLst>
                <a:ext uri="{FF2B5EF4-FFF2-40B4-BE49-F238E27FC236}">
                  <a16:creationId xmlns:a16="http://schemas.microsoft.com/office/drawing/2014/main" id="{0EEA6752-828A-449C-AEF6-113BF310E458}"/>
                </a:ext>
              </a:extLst>
            </p:cNvPr>
            <p:cNvSpPr txBox="1"/>
            <p:nvPr/>
          </p:nvSpPr>
          <p:spPr>
            <a:xfrm>
              <a:off x="35729" y="35729"/>
              <a:ext cx="3349602" cy="660447"/>
            </a:xfrm>
            <a:prstGeom prst="rect">
              <a:avLst/>
            </a:prstGeom>
            <a:solidFill>
              <a:srgbClr val="C00000"/>
            </a:solidFill>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chemeClr val="bg1"/>
                  </a:solidFill>
                  <a:latin typeface="Book Antiqua" panose="02040602050305030304" pitchFamily="18" charset="0"/>
                </a:rPr>
                <a:t>Fase evaluar</a:t>
              </a:r>
              <a:endParaRPr lang="es-PE" sz="2400" kern="1200" dirty="0">
                <a:solidFill>
                  <a:schemeClr val="bg1"/>
                </a:solidFill>
                <a:latin typeface="Book Antiqua" panose="02040602050305030304" pitchFamily="18" charset="0"/>
              </a:endParaRPr>
            </a:p>
          </p:txBody>
        </p:sp>
      </p:grpSp>
      <p:grpSp>
        <p:nvGrpSpPr>
          <p:cNvPr id="9" name="Grupo 8">
            <a:extLst>
              <a:ext uri="{FF2B5EF4-FFF2-40B4-BE49-F238E27FC236}">
                <a16:creationId xmlns:a16="http://schemas.microsoft.com/office/drawing/2014/main" id="{1D721012-FB28-43DE-B006-4DD2D908B71D}"/>
              </a:ext>
            </a:extLst>
          </p:cNvPr>
          <p:cNvGrpSpPr/>
          <p:nvPr/>
        </p:nvGrpSpPr>
        <p:grpSpPr>
          <a:xfrm>
            <a:off x="6267" y="623193"/>
            <a:ext cx="1873333" cy="461666"/>
            <a:chOff x="0" y="0"/>
            <a:chExt cx="3421060" cy="731905"/>
          </a:xfrm>
          <a:scene3d>
            <a:camera prst="orthographicFront">
              <a:rot lat="0" lon="0" rev="0"/>
            </a:camera>
            <a:lightRig rig="contrasting" dir="t">
              <a:rot lat="0" lon="0" rev="1200000"/>
            </a:lightRig>
          </a:scene3d>
        </p:grpSpPr>
        <p:sp>
          <p:nvSpPr>
            <p:cNvPr id="10" name="Rectángulo: esquinas redondeadas 9">
              <a:extLst>
                <a:ext uri="{FF2B5EF4-FFF2-40B4-BE49-F238E27FC236}">
                  <a16:creationId xmlns:a16="http://schemas.microsoft.com/office/drawing/2014/main" id="{DF4555AD-4D1D-4A02-9929-8AD8F2A4FD87}"/>
                </a:ext>
              </a:extLst>
            </p:cNvPr>
            <p:cNvSpPr/>
            <p:nvPr/>
          </p:nvSpPr>
          <p:spPr>
            <a:xfrm>
              <a:off x="0" y="0"/>
              <a:ext cx="3421060" cy="731905"/>
            </a:xfrm>
            <a:prstGeom prst="roundRect">
              <a:avLst/>
            </a:prstGeom>
            <a:solidFill>
              <a:srgbClr val="93F118"/>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11" name="Rectángulo: esquinas redondeadas 4">
              <a:extLst>
                <a:ext uri="{FF2B5EF4-FFF2-40B4-BE49-F238E27FC236}">
                  <a16:creationId xmlns:a16="http://schemas.microsoft.com/office/drawing/2014/main" id="{D4C57D69-3A93-4916-959D-0670BA042BE3}"/>
                </a:ext>
              </a:extLst>
            </p:cNvPr>
            <p:cNvSpPr txBox="1"/>
            <p:nvPr/>
          </p:nvSpPr>
          <p:spPr>
            <a:xfrm>
              <a:off x="35729" y="35729"/>
              <a:ext cx="3349602" cy="6604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Creación</a:t>
              </a:r>
              <a:endParaRPr lang="es-PE" sz="2400" kern="1200" dirty="0">
                <a:solidFill>
                  <a:srgbClr val="002060"/>
                </a:solidFill>
                <a:latin typeface="Book Antiqua" panose="02040602050305030304" pitchFamily="18" charset="0"/>
              </a:endParaRPr>
            </a:p>
          </p:txBody>
        </p:sp>
      </p:grpSp>
      <p:sp>
        <p:nvSpPr>
          <p:cNvPr id="2" name="Rectángulo 1">
            <a:extLst>
              <a:ext uri="{FF2B5EF4-FFF2-40B4-BE49-F238E27FC236}">
                <a16:creationId xmlns:a16="http://schemas.microsoft.com/office/drawing/2014/main" id="{1E6108B0-DD94-0884-805A-42F066EF5089}"/>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2973576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6969A11-FA6F-4D16-A490-92E74A58A94C}"/>
              </a:ext>
            </a:extLst>
          </p:cNvPr>
          <p:cNvSpPr/>
          <p:nvPr/>
        </p:nvSpPr>
        <p:spPr>
          <a:xfrm>
            <a:off x="2181247" y="2921168"/>
            <a:ext cx="8270726" cy="1015663"/>
          </a:xfrm>
          <a:prstGeom prst="rect">
            <a:avLst/>
          </a:prstGeom>
        </p:spPr>
        <p:txBody>
          <a:bodyPr wrap="none">
            <a:spAutoFit/>
          </a:bodyPr>
          <a:lstStyle/>
          <a:p>
            <a:pPr lvl="1"/>
            <a:r>
              <a:rPr lang="es-PE" sz="6000" b="1" dirty="0"/>
              <a:t>PROTOTIPO MEJORADO</a:t>
            </a:r>
          </a:p>
        </p:txBody>
      </p:sp>
      <p:sp>
        <p:nvSpPr>
          <p:cNvPr id="2" name="Rectángulo 1">
            <a:extLst>
              <a:ext uri="{FF2B5EF4-FFF2-40B4-BE49-F238E27FC236}">
                <a16:creationId xmlns:a16="http://schemas.microsoft.com/office/drawing/2014/main" id="{673837EA-2CD0-7253-0F49-686885E440F9}"/>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1447369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0E6DAE4-AABD-4515-8C4B-34D6A51F9402}"/>
              </a:ext>
            </a:extLst>
          </p:cNvPr>
          <p:cNvSpPr/>
          <p:nvPr/>
        </p:nvSpPr>
        <p:spPr>
          <a:xfrm>
            <a:off x="3178629" y="721827"/>
            <a:ext cx="5254171" cy="461665"/>
          </a:xfrm>
          <a:prstGeom prst="rect">
            <a:avLst/>
          </a:prstGeom>
        </p:spPr>
        <p:txBody>
          <a:bodyPr wrap="square">
            <a:spAutoFit/>
          </a:bodyPr>
          <a:lstStyle/>
          <a:p>
            <a:r>
              <a:rPr lang="es-PE" sz="2400" b="1" dirty="0">
                <a:solidFill>
                  <a:srgbClr val="000000"/>
                </a:solidFill>
                <a:latin typeface="Book Antiqua" panose="02040602050305030304" pitchFamily="18" charset="0"/>
              </a:rPr>
              <a:t>Modelo de Negocios Lean </a:t>
            </a:r>
            <a:r>
              <a:rPr lang="es-PE" sz="2400" b="1" dirty="0" err="1">
                <a:solidFill>
                  <a:srgbClr val="000000"/>
                </a:solidFill>
                <a:latin typeface="Book Antiqua" panose="02040602050305030304" pitchFamily="18" charset="0"/>
              </a:rPr>
              <a:t>Canvas</a:t>
            </a:r>
            <a:r>
              <a:rPr lang="es-PE" sz="2400" b="1" dirty="0">
                <a:solidFill>
                  <a:srgbClr val="000000"/>
                </a:solidFill>
                <a:latin typeface="Book Antiqua" panose="02040602050305030304" pitchFamily="18" charset="0"/>
              </a:rPr>
              <a:t>.</a:t>
            </a:r>
            <a:endParaRPr lang="es-PE" sz="2400" b="1" dirty="0">
              <a:latin typeface="Book Antiqua" panose="02040602050305030304" pitchFamily="18" charset="0"/>
            </a:endParaRPr>
          </a:p>
        </p:txBody>
      </p:sp>
      <p:graphicFrame>
        <p:nvGraphicFramePr>
          <p:cNvPr id="7" name="Tabla 6">
            <a:extLst>
              <a:ext uri="{FF2B5EF4-FFF2-40B4-BE49-F238E27FC236}">
                <a16:creationId xmlns:a16="http://schemas.microsoft.com/office/drawing/2014/main" id="{ECBCBED6-2AD7-420E-819D-432FE4FE74C4}"/>
              </a:ext>
            </a:extLst>
          </p:cNvPr>
          <p:cNvGraphicFramePr>
            <a:graphicFrameLocks noGrp="1"/>
          </p:cNvGraphicFramePr>
          <p:nvPr>
            <p:extLst>
              <p:ext uri="{D42A27DB-BD31-4B8C-83A1-F6EECF244321}">
                <p14:modId xmlns:p14="http://schemas.microsoft.com/office/powerpoint/2010/main" val="2199281702"/>
              </p:ext>
            </p:extLst>
          </p:nvPr>
        </p:nvGraphicFramePr>
        <p:xfrm>
          <a:off x="406400" y="1308327"/>
          <a:ext cx="11117942" cy="4873622"/>
        </p:xfrm>
        <a:graphic>
          <a:graphicData uri="http://schemas.openxmlformats.org/drawingml/2006/table">
            <a:tbl>
              <a:tblPr firstRow="1" firstCol="1" bandRow="1">
                <a:tableStyleId>{5C22544A-7EE6-4342-B048-85BDC9FD1C3A}</a:tableStyleId>
              </a:tblPr>
              <a:tblGrid>
                <a:gridCol w="2508883">
                  <a:extLst>
                    <a:ext uri="{9D8B030D-6E8A-4147-A177-3AD203B41FA5}">
                      <a16:colId xmlns:a16="http://schemas.microsoft.com/office/drawing/2014/main" val="2851321161"/>
                    </a:ext>
                  </a:extLst>
                </a:gridCol>
                <a:gridCol w="2510393">
                  <a:extLst>
                    <a:ext uri="{9D8B030D-6E8A-4147-A177-3AD203B41FA5}">
                      <a16:colId xmlns:a16="http://schemas.microsoft.com/office/drawing/2014/main" val="2853232757"/>
                    </a:ext>
                  </a:extLst>
                </a:gridCol>
                <a:gridCol w="538177">
                  <a:extLst>
                    <a:ext uri="{9D8B030D-6E8A-4147-A177-3AD203B41FA5}">
                      <a16:colId xmlns:a16="http://schemas.microsoft.com/office/drawing/2014/main" val="1116134532"/>
                    </a:ext>
                  </a:extLst>
                </a:gridCol>
                <a:gridCol w="814319">
                  <a:extLst>
                    <a:ext uri="{9D8B030D-6E8A-4147-A177-3AD203B41FA5}">
                      <a16:colId xmlns:a16="http://schemas.microsoft.com/office/drawing/2014/main" val="4138129055"/>
                    </a:ext>
                  </a:extLst>
                </a:gridCol>
                <a:gridCol w="2583543">
                  <a:extLst>
                    <a:ext uri="{9D8B030D-6E8A-4147-A177-3AD203B41FA5}">
                      <a16:colId xmlns:a16="http://schemas.microsoft.com/office/drawing/2014/main" val="3828033372"/>
                    </a:ext>
                  </a:extLst>
                </a:gridCol>
                <a:gridCol w="2162627">
                  <a:extLst>
                    <a:ext uri="{9D8B030D-6E8A-4147-A177-3AD203B41FA5}">
                      <a16:colId xmlns:a16="http://schemas.microsoft.com/office/drawing/2014/main" val="3340012061"/>
                    </a:ext>
                  </a:extLst>
                </a:gridCol>
              </a:tblGrid>
              <a:tr h="784521">
                <a:tc rowSpan="3">
                  <a:txBody>
                    <a:bodyPr/>
                    <a:lstStyle/>
                    <a:p>
                      <a:pPr marL="457200" algn="just">
                        <a:lnSpc>
                          <a:spcPct val="107000"/>
                        </a:lnSpc>
                        <a:spcAft>
                          <a:spcPts val="0"/>
                        </a:spcAft>
                      </a:pPr>
                      <a:r>
                        <a:rPr lang="es-PE" sz="1800" dirty="0">
                          <a:effectLst/>
                        </a:rPr>
                        <a:t>Problemas</a:t>
                      </a:r>
                    </a:p>
                  </a:txBody>
                  <a:tcPr marL="12256" marR="12256" marT="0" marB="0"/>
                </a:tc>
                <a:tc rowSpan="2">
                  <a:txBody>
                    <a:bodyPr/>
                    <a:lstStyle/>
                    <a:p>
                      <a:pPr marL="457200" algn="just">
                        <a:lnSpc>
                          <a:spcPct val="107000"/>
                        </a:lnSpc>
                        <a:spcAft>
                          <a:spcPts val="0"/>
                        </a:spcAft>
                      </a:pPr>
                      <a:r>
                        <a:rPr lang="es-PE" sz="1800" dirty="0">
                          <a:effectLst/>
                        </a:rPr>
                        <a:t>Solución</a:t>
                      </a:r>
                    </a:p>
                  </a:txBody>
                  <a:tcPr marL="12256" marR="12256" marT="0" marB="0"/>
                </a:tc>
                <a:tc rowSpan="3" gridSpan="2">
                  <a:txBody>
                    <a:bodyPr/>
                    <a:lstStyle/>
                    <a:p>
                      <a:pPr marL="0" indent="0" algn="just">
                        <a:lnSpc>
                          <a:spcPct val="107000"/>
                        </a:lnSpc>
                        <a:spcAft>
                          <a:spcPts val="0"/>
                        </a:spcAft>
                      </a:pPr>
                      <a:r>
                        <a:rPr lang="es-PE" sz="1800" dirty="0">
                          <a:effectLst/>
                        </a:rPr>
                        <a:t>Propuesta única de valor</a:t>
                      </a:r>
                    </a:p>
                  </a:txBody>
                  <a:tcPr marL="12256" marR="12256" marT="0" marB="0"/>
                </a:tc>
                <a:tc rowSpan="3" hMerge="1">
                  <a:txBody>
                    <a:bodyPr/>
                    <a:lstStyle/>
                    <a:p>
                      <a:endParaRPr lang="es-PE"/>
                    </a:p>
                  </a:txBody>
                  <a:tcPr/>
                </a:tc>
                <a:tc>
                  <a:txBody>
                    <a:bodyPr/>
                    <a:lstStyle/>
                    <a:p>
                      <a:pPr marL="457200" algn="just">
                        <a:lnSpc>
                          <a:spcPct val="107000"/>
                        </a:lnSpc>
                        <a:spcAft>
                          <a:spcPts val="0"/>
                        </a:spcAft>
                      </a:pPr>
                      <a:r>
                        <a:rPr lang="es-PE" sz="1800" dirty="0">
                          <a:effectLst/>
                        </a:rPr>
                        <a:t>Ventaja especial injusta</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256" marR="12256" marT="0" marB="0"/>
                </a:tc>
                <a:tc rowSpan="3">
                  <a:txBody>
                    <a:bodyPr/>
                    <a:lstStyle/>
                    <a:p>
                      <a:pPr marL="457200" algn="just">
                        <a:lnSpc>
                          <a:spcPct val="107000"/>
                        </a:lnSpc>
                        <a:spcAft>
                          <a:spcPts val="0"/>
                        </a:spcAft>
                      </a:pPr>
                      <a:r>
                        <a:rPr lang="es-PE" sz="1800" dirty="0">
                          <a:effectLst/>
                        </a:rPr>
                        <a:t>Segmento de clientes</a:t>
                      </a:r>
                    </a:p>
                  </a:txBody>
                  <a:tcPr marL="12256" marR="12256" marT="0" marB="0"/>
                </a:tc>
                <a:extLst>
                  <a:ext uri="{0D108BD9-81ED-4DB2-BD59-A6C34878D82A}">
                    <a16:rowId xmlns:a16="http://schemas.microsoft.com/office/drawing/2014/main" val="2708622305"/>
                  </a:ext>
                </a:extLst>
              </a:tr>
              <a:tr h="1396038">
                <a:tc vMerge="1">
                  <a:txBody>
                    <a:bodyPr/>
                    <a:lstStyle/>
                    <a:p>
                      <a:endParaRPr lang="es-PE"/>
                    </a:p>
                  </a:txBody>
                  <a:tcPr/>
                </a:tc>
                <a:tc vMerge="1">
                  <a:txBody>
                    <a:bodyPr/>
                    <a:lstStyle/>
                    <a:p>
                      <a:pPr marL="457200" algn="just">
                        <a:lnSpc>
                          <a:spcPct val="107000"/>
                        </a:lnSpc>
                        <a:spcAft>
                          <a:spcPts val="0"/>
                        </a:spcAft>
                      </a:pPr>
                      <a:r>
                        <a:rPr lang="es-PE" sz="1800">
                          <a:effectLst/>
                        </a:rPr>
                        <a:t>Métricas clave</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12256" marR="12256" marT="0" marB="0"/>
                </a:tc>
                <a:tc gridSpan="2" vMerge="1">
                  <a:txBody>
                    <a:bodyPr/>
                    <a:lstStyle/>
                    <a:p>
                      <a:endParaRPr lang="es-PE"/>
                    </a:p>
                  </a:txBody>
                  <a:tcPr/>
                </a:tc>
                <a:tc hMerge="1" vMerge="1">
                  <a:txBody>
                    <a:bodyPr/>
                    <a:lstStyle/>
                    <a:p>
                      <a:endParaRPr lang="es-PE"/>
                    </a:p>
                  </a:txBody>
                  <a:tcPr/>
                </a:tc>
                <a:tc>
                  <a:txBody>
                    <a:bodyPr/>
                    <a:lstStyle/>
                    <a:p>
                      <a:pPr marL="457200" algn="just">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256" marR="12256" marT="0" marB="0">
                    <a:lnB w="12700" cap="flat" cmpd="sng" algn="ctr">
                      <a:solidFill>
                        <a:schemeClr val="tx1"/>
                      </a:solidFill>
                      <a:prstDash val="solid"/>
                      <a:round/>
                      <a:headEnd type="none" w="med" len="med"/>
                      <a:tailEnd type="none" w="med" len="med"/>
                    </a:lnB>
                  </a:tcPr>
                </a:tc>
                <a:tc vMerge="1">
                  <a:txBody>
                    <a:bodyPr/>
                    <a:lstStyle/>
                    <a:p>
                      <a:endParaRPr lang="es-PE"/>
                    </a:p>
                  </a:txBody>
                  <a:tcPr/>
                </a:tc>
                <a:extLst>
                  <a:ext uri="{0D108BD9-81ED-4DB2-BD59-A6C34878D82A}">
                    <a16:rowId xmlns:a16="http://schemas.microsoft.com/office/drawing/2014/main" val="3267099675"/>
                  </a:ext>
                </a:extLst>
              </a:tr>
              <a:tr h="2119086">
                <a:tc vMerge="1">
                  <a:txBody>
                    <a:bodyPr/>
                    <a:lstStyle/>
                    <a:p>
                      <a:pPr marL="457200" algn="just">
                        <a:lnSpc>
                          <a:spcPct val="107000"/>
                        </a:lnSpc>
                        <a:spcAft>
                          <a:spcPts val="0"/>
                        </a:spcAft>
                      </a:pPr>
                      <a:endParaRPr lang="es-PE" sz="1800" dirty="0">
                        <a:effectLst/>
                      </a:endParaRPr>
                    </a:p>
                  </a:txBody>
                  <a:tcPr marL="12256" marR="12256" marT="0" marB="0"/>
                </a:tc>
                <a:tc>
                  <a:txBody>
                    <a:bodyPr/>
                    <a:lstStyle/>
                    <a:p>
                      <a:pPr marL="457200" algn="just">
                        <a:lnSpc>
                          <a:spcPct val="107000"/>
                        </a:lnSpc>
                        <a:spcAft>
                          <a:spcPts val="0"/>
                        </a:spcAft>
                      </a:pPr>
                      <a:r>
                        <a:rPr lang="es-PE" sz="1800" dirty="0">
                          <a:effectLst/>
                        </a:rPr>
                        <a:t>Métricas clave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256" marR="12256" marT="0" marB="0"/>
                </a:tc>
                <a:tc gridSpan="2" vMerge="1">
                  <a:txBody>
                    <a:bodyPr/>
                    <a:lstStyle/>
                    <a:p>
                      <a:pPr marL="0" indent="0" algn="just">
                        <a:lnSpc>
                          <a:spcPct val="107000"/>
                        </a:lnSpc>
                        <a:spcAft>
                          <a:spcPts val="0"/>
                        </a:spcAft>
                      </a:pPr>
                      <a:endParaRPr lang="es-PE" sz="1800" dirty="0">
                        <a:effectLst/>
                      </a:endParaRPr>
                    </a:p>
                  </a:txBody>
                  <a:tcPr marL="12256" marR="12256" marT="0" marB="0"/>
                </a:tc>
                <a:tc hMerge="1" vMerge="1">
                  <a:txBody>
                    <a:bodyPr/>
                    <a:lstStyle/>
                    <a:p>
                      <a:endParaRPr lang="es-PE"/>
                    </a:p>
                  </a:txBody>
                  <a:tcPr/>
                </a:tc>
                <a:tc>
                  <a:txBody>
                    <a:bodyPr/>
                    <a:lstStyle/>
                    <a:p>
                      <a:pPr marL="87313" indent="0" algn="ctr">
                        <a:lnSpc>
                          <a:spcPct val="107000"/>
                        </a:lnSpc>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Canales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256" marR="12256" marT="0" marB="0">
                    <a:lnT w="12700" cap="flat" cmpd="sng" algn="ctr">
                      <a:solidFill>
                        <a:schemeClr val="tx1"/>
                      </a:solidFill>
                      <a:prstDash val="solid"/>
                      <a:round/>
                      <a:headEnd type="none" w="med" len="med"/>
                      <a:tailEnd type="none" w="med" len="med"/>
                    </a:lnT>
                  </a:tcPr>
                </a:tc>
                <a:tc vMerge="1">
                  <a:txBody>
                    <a:bodyPr/>
                    <a:lstStyle/>
                    <a:p>
                      <a:pPr marL="457200" algn="just">
                        <a:lnSpc>
                          <a:spcPct val="107000"/>
                        </a:lnSpc>
                        <a:spcAft>
                          <a:spcPts val="0"/>
                        </a:spcAft>
                      </a:pPr>
                      <a:endParaRPr lang="es-PE" sz="1800" dirty="0">
                        <a:effectLst/>
                      </a:endParaRPr>
                    </a:p>
                  </a:txBody>
                  <a:tcPr marL="12256" marR="12256" marT="0" marB="0"/>
                </a:tc>
                <a:extLst>
                  <a:ext uri="{0D108BD9-81ED-4DB2-BD59-A6C34878D82A}">
                    <a16:rowId xmlns:a16="http://schemas.microsoft.com/office/drawing/2014/main" val="2254550954"/>
                  </a:ext>
                </a:extLst>
              </a:tr>
              <a:tr h="153163">
                <a:tc gridSpan="3">
                  <a:txBody>
                    <a:bodyPr/>
                    <a:lstStyle/>
                    <a:p>
                      <a:pPr marL="457200" algn="just">
                        <a:lnSpc>
                          <a:spcPct val="107000"/>
                        </a:lnSpc>
                        <a:spcAft>
                          <a:spcPts val="0"/>
                        </a:spcAft>
                      </a:pPr>
                      <a:r>
                        <a:rPr lang="es-PE" sz="1800" dirty="0">
                          <a:effectLst/>
                        </a:rPr>
                        <a:t>Estructura de costos</a:t>
                      </a:r>
                    </a:p>
                    <a:p>
                      <a:pPr marL="457200" algn="just">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256" marR="12256" marT="0" marB="0"/>
                </a:tc>
                <a:tc hMerge="1">
                  <a:txBody>
                    <a:bodyPr/>
                    <a:lstStyle/>
                    <a:p>
                      <a:endParaRPr lang="es-PE"/>
                    </a:p>
                  </a:txBody>
                  <a:tcPr/>
                </a:tc>
                <a:tc hMerge="1">
                  <a:txBody>
                    <a:bodyPr/>
                    <a:lstStyle/>
                    <a:p>
                      <a:endParaRPr lang="es-PE"/>
                    </a:p>
                  </a:txBody>
                  <a:tcPr/>
                </a:tc>
                <a:tc gridSpan="3">
                  <a:txBody>
                    <a:bodyPr/>
                    <a:lstStyle/>
                    <a:p>
                      <a:pPr marL="457200" algn="just">
                        <a:lnSpc>
                          <a:spcPct val="107000"/>
                        </a:lnSpc>
                        <a:spcAft>
                          <a:spcPts val="0"/>
                        </a:spcAft>
                      </a:pPr>
                      <a:r>
                        <a:rPr lang="es-PE" sz="1800" dirty="0">
                          <a:effectLst/>
                        </a:rPr>
                        <a:t>Flujo de ingresos</a:t>
                      </a:r>
                    </a:p>
                    <a:p>
                      <a:pPr marL="457200" algn="just">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256" marR="12256" marT="0" marB="0"/>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849615948"/>
                  </a:ext>
                </a:extLst>
              </a:tr>
            </a:tbl>
          </a:graphicData>
        </a:graphic>
      </p:graphicFrame>
      <p:grpSp>
        <p:nvGrpSpPr>
          <p:cNvPr id="8" name="Grupo 7">
            <a:extLst>
              <a:ext uri="{FF2B5EF4-FFF2-40B4-BE49-F238E27FC236}">
                <a16:creationId xmlns:a16="http://schemas.microsoft.com/office/drawing/2014/main" id="{02C7EBA8-933E-483D-A61A-30BFA8AF73F1}"/>
              </a:ext>
            </a:extLst>
          </p:cNvPr>
          <p:cNvGrpSpPr/>
          <p:nvPr/>
        </p:nvGrpSpPr>
        <p:grpSpPr>
          <a:xfrm>
            <a:off x="9506858" y="6100002"/>
            <a:ext cx="2373086" cy="461665"/>
            <a:chOff x="0" y="0"/>
            <a:chExt cx="3421060" cy="731905"/>
          </a:xfrm>
          <a:solidFill>
            <a:schemeClr val="accent6">
              <a:lumMod val="50000"/>
            </a:schemeClr>
          </a:solidFill>
          <a:scene3d>
            <a:camera prst="orthographicFront">
              <a:rot lat="0" lon="0" rev="0"/>
            </a:camera>
            <a:lightRig rig="contrasting" dir="t">
              <a:rot lat="0" lon="0" rev="1200000"/>
            </a:lightRig>
          </a:scene3d>
        </p:grpSpPr>
        <p:sp>
          <p:nvSpPr>
            <p:cNvPr id="9" name="Rectángulo: esquinas redondeadas 8">
              <a:extLst>
                <a:ext uri="{FF2B5EF4-FFF2-40B4-BE49-F238E27FC236}">
                  <a16:creationId xmlns:a16="http://schemas.microsoft.com/office/drawing/2014/main" id="{B8A81105-3056-4B1D-939D-35F6724F97DC}"/>
                </a:ext>
              </a:extLst>
            </p:cNvPr>
            <p:cNvSpPr/>
            <p:nvPr/>
          </p:nvSpPr>
          <p:spPr>
            <a:xfrm>
              <a:off x="0" y="0"/>
              <a:ext cx="3421060" cy="731905"/>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10" name="Rectángulo: esquinas redondeadas 4">
              <a:extLst>
                <a:ext uri="{FF2B5EF4-FFF2-40B4-BE49-F238E27FC236}">
                  <a16:creationId xmlns:a16="http://schemas.microsoft.com/office/drawing/2014/main" id="{8531795A-E4FD-484B-B765-CC8B9ED0081E}"/>
                </a:ext>
              </a:extLst>
            </p:cNvPr>
            <p:cNvSpPr txBox="1"/>
            <p:nvPr/>
          </p:nvSpPr>
          <p:spPr>
            <a:xfrm>
              <a:off x="35729" y="35729"/>
              <a:ext cx="3349602" cy="66044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chemeClr val="bg1"/>
                  </a:solidFill>
                  <a:latin typeface="Book Antiqua" panose="02040602050305030304" pitchFamily="18" charset="0"/>
                </a:rPr>
                <a:t>Lean Canvas</a:t>
              </a:r>
              <a:endParaRPr lang="es-PE" sz="2400" kern="1200" dirty="0">
                <a:solidFill>
                  <a:schemeClr val="bg1"/>
                </a:solidFill>
                <a:latin typeface="Book Antiqua" panose="02040602050305030304" pitchFamily="18" charset="0"/>
              </a:endParaRPr>
            </a:p>
          </p:txBody>
        </p:sp>
      </p:grpSp>
      <p:grpSp>
        <p:nvGrpSpPr>
          <p:cNvPr id="11" name="Grupo 10">
            <a:extLst>
              <a:ext uri="{FF2B5EF4-FFF2-40B4-BE49-F238E27FC236}">
                <a16:creationId xmlns:a16="http://schemas.microsoft.com/office/drawing/2014/main" id="{A2CCCAFD-92C0-4849-97FF-9C755DBE456E}"/>
              </a:ext>
            </a:extLst>
          </p:cNvPr>
          <p:cNvGrpSpPr/>
          <p:nvPr/>
        </p:nvGrpSpPr>
        <p:grpSpPr>
          <a:xfrm>
            <a:off x="6267" y="623193"/>
            <a:ext cx="1873333" cy="461666"/>
            <a:chOff x="0" y="0"/>
            <a:chExt cx="3421060" cy="731905"/>
          </a:xfrm>
          <a:scene3d>
            <a:camera prst="orthographicFront">
              <a:rot lat="0" lon="0" rev="0"/>
            </a:camera>
            <a:lightRig rig="contrasting" dir="t">
              <a:rot lat="0" lon="0" rev="1200000"/>
            </a:lightRig>
          </a:scene3d>
        </p:grpSpPr>
        <p:sp>
          <p:nvSpPr>
            <p:cNvPr id="12" name="Rectángulo: esquinas redondeadas 11">
              <a:extLst>
                <a:ext uri="{FF2B5EF4-FFF2-40B4-BE49-F238E27FC236}">
                  <a16:creationId xmlns:a16="http://schemas.microsoft.com/office/drawing/2014/main" id="{3EFBFC66-74BE-4930-8C50-0821662E9E6F}"/>
                </a:ext>
              </a:extLst>
            </p:cNvPr>
            <p:cNvSpPr/>
            <p:nvPr/>
          </p:nvSpPr>
          <p:spPr>
            <a:xfrm>
              <a:off x="0" y="0"/>
              <a:ext cx="3421060" cy="731905"/>
            </a:xfrm>
            <a:prstGeom prst="roundRect">
              <a:avLst/>
            </a:prstGeom>
            <a:solidFill>
              <a:srgbClr val="93F118"/>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13" name="Rectángulo: esquinas redondeadas 4">
              <a:extLst>
                <a:ext uri="{FF2B5EF4-FFF2-40B4-BE49-F238E27FC236}">
                  <a16:creationId xmlns:a16="http://schemas.microsoft.com/office/drawing/2014/main" id="{F1DA26B2-622F-4F1E-973C-B540E3BE1699}"/>
                </a:ext>
              </a:extLst>
            </p:cNvPr>
            <p:cNvSpPr txBox="1"/>
            <p:nvPr/>
          </p:nvSpPr>
          <p:spPr>
            <a:xfrm>
              <a:off x="35729" y="35729"/>
              <a:ext cx="3349602" cy="6604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Creación</a:t>
              </a:r>
              <a:endParaRPr lang="es-PE" sz="2400" kern="1200" dirty="0">
                <a:solidFill>
                  <a:srgbClr val="002060"/>
                </a:solidFill>
                <a:latin typeface="Book Antiqua" panose="02040602050305030304" pitchFamily="18" charset="0"/>
              </a:endParaRPr>
            </a:p>
          </p:txBody>
        </p:sp>
      </p:grpSp>
      <p:sp>
        <p:nvSpPr>
          <p:cNvPr id="2" name="Rectángulo 1">
            <a:extLst>
              <a:ext uri="{FF2B5EF4-FFF2-40B4-BE49-F238E27FC236}">
                <a16:creationId xmlns:a16="http://schemas.microsoft.com/office/drawing/2014/main" id="{1AF6C018-28A5-189A-8BA3-94666AE64EDE}"/>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4288440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A545ACE-01D3-4AFA-A122-1DDAE1E006D3}"/>
              </a:ext>
            </a:extLst>
          </p:cNvPr>
          <p:cNvSpPr/>
          <p:nvPr/>
        </p:nvSpPr>
        <p:spPr>
          <a:xfrm>
            <a:off x="518885" y="1209508"/>
            <a:ext cx="10668000" cy="375552"/>
          </a:xfrm>
          <a:prstGeom prst="rect">
            <a:avLst/>
          </a:prstGeom>
        </p:spPr>
        <p:txBody>
          <a:bodyPr wrap="square">
            <a:spAutoFit/>
          </a:bodyPr>
          <a:lstStyle/>
          <a:p>
            <a:pPr lvl="1" algn="just">
              <a:lnSpc>
                <a:spcPct val="107000"/>
              </a:lnSpc>
              <a:spcAft>
                <a:spcPts val="800"/>
              </a:spcAft>
            </a:pPr>
            <a:r>
              <a:rPr lang="es-PE" b="1" dirty="0">
                <a:effectLst/>
                <a:latin typeface="Calibri" panose="020F0502020204030204" pitchFamily="34" charset="0"/>
                <a:ea typeface="Calibri" panose="020F0502020204030204" pitchFamily="34" charset="0"/>
                <a:cs typeface="Times New Roman" panose="02020603050405020304" pitchFamily="18" charset="0"/>
              </a:rPr>
              <a:t>Inventario elaborado de los recursos con que se cuenta y los recursos o insumos con los que no se cuenta.</a:t>
            </a:r>
          </a:p>
        </p:txBody>
      </p:sp>
      <p:graphicFrame>
        <p:nvGraphicFramePr>
          <p:cNvPr id="5" name="Tabla 4">
            <a:extLst>
              <a:ext uri="{FF2B5EF4-FFF2-40B4-BE49-F238E27FC236}">
                <a16:creationId xmlns:a16="http://schemas.microsoft.com/office/drawing/2014/main" id="{8C6BD63D-A861-45EB-8567-EFC7DDC99502}"/>
              </a:ext>
            </a:extLst>
          </p:cNvPr>
          <p:cNvGraphicFramePr>
            <a:graphicFrameLocks noGrp="1"/>
          </p:cNvGraphicFramePr>
          <p:nvPr>
            <p:extLst>
              <p:ext uri="{D42A27DB-BD31-4B8C-83A1-F6EECF244321}">
                <p14:modId xmlns:p14="http://schemas.microsoft.com/office/powerpoint/2010/main" val="4108732483"/>
              </p:ext>
            </p:extLst>
          </p:nvPr>
        </p:nvGraphicFramePr>
        <p:xfrm>
          <a:off x="1103174" y="1709709"/>
          <a:ext cx="9840595" cy="2118482"/>
        </p:xfrm>
        <a:graphic>
          <a:graphicData uri="http://schemas.openxmlformats.org/drawingml/2006/table">
            <a:tbl>
              <a:tblPr firstRow="1" firstCol="1" bandRow="1">
                <a:tableStyleId>{5C22544A-7EE6-4342-B048-85BDC9FD1C3A}</a:tableStyleId>
              </a:tblPr>
              <a:tblGrid>
                <a:gridCol w="6043035">
                  <a:extLst>
                    <a:ext uri="{9D8B030D-6E8A-4147-A177-3AD203B41FA5}">
                      <a16:colId xmlns:a16="http://schemas.microsoft.com/office/drawing/2014/main" val="1224725717"/>
                    </a:ext>
                  </a:extLst>
                </a:gridCol>
                <a:gridCol w="2051610">
                  <a:extLst>
                    <a:ext uri="{9D8B030D-6E8A-4147-A177-3AD203B41FA5}">
                      <a16:colId xmlns:a16="http://schemas.microsoft.com/office/drawing/2014/main" val="2086652696"/>
                    </a:ext>
                  </a:extLst>
                </a:gridCol>
                <a:gridCol w="1745950">
                  <a:extLst>
                    <a:ext uri="{9D8B030D-6E8A-4147-A177-3AD203B41FA5}">
                      <a16:colId xmlns:a16="http://schemas.microsoft.com/office/drawing/2014/main" val="805074182"/>
                    </a:ext>
                  </a:extLst>
                </a:gridCol>
              </a:tblGrid>
              <a:tr h="185574">
                <a:tc rowSpan="2">
                  <a:txBody>
                    <a:bodyPr/>
                    <a:lstStyle/>
                    <a:p>
                      <a:pPr marL="457200" algn="ctr">
                        <a:lnSpc>
                          <a:spcPct val="107000"/>
                        </a:lnSpc>
                        <a:spcAft>
                          <a:spcPts val="0"/>
                        </a:spcAft>
                      </a:pPr>
                      <a:r>
                        <a:rPr lang="es-PE" sz="1800" dirty="0">
                          <a:effectLst/>
                        </a:rPr>
                        <a:t>Recursos necesarios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457200" algn="ctr">
                        <a:lnSpc>
                          <a:spcPct val="107000"/>
                        </a:lnSpc>
                        <a:spcAft>
                          <a:spcPts val="0"/>
                        </a:spcAft>
                      </a:pPr>
                      <a:r>
                        <a:rPr lang="es-PE" sz="1800">
                          <a:effectLst/>
                        </a:rPr>
                        <a:t>¿Se cuenta?</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PE"/>
                    </a:p>
                  </a:txBody>
                  <a:tcPr/>
                </a:tc>
                <a:extLst>
                  <a:ext uri="{0D108BD9-81ED-4DB2-BD59-A6C34878D82A}">
                    <a16:rowId xmlns:a16="http://schemas.microsoft.com/office/drawing/2014/main" val="3972687409"/>
                  </a:ext>
                </a:extLst>
              </a:tr>
              <a:tr h="358041">
                <a:tc vMerge="1">
                  <a:txBody>
                    <a:bodyPr/>
                    <a:lstStyle/>
                    <a:p>
                      <a:endParaRPr lang="es-PE"/>
                    </a:p>
                  </a:txBody>
                  <a:tcPr/>
                </a:tc>
                <a:tc>
                  <a:txBody>
                    <a:bodyPr/>
                    <a:lstStyle/>
                    <a:p>
                      <a:pPr marL="457200">
                        <a:lnSpc>
                          <a:spcPct val="107000"/>
                        </a:lnSpc>
                        <a:spcAft>
                          <a:spcPts val="0"/>
                        </a:spcAft>
                      </a:pPr>
                      <a:r>
                        <a:rPr lang="es-PE" sz="1800">
                          <a:effectLst/>
                        </a:rPr>
                        <a:t>           si</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es-PE" sz="1800">
                          <a:effectLst/>
                        </a:rPr>
                        <a:t>No</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1415151"/>
                  </a:ext>
                </a:extLst>
              </a:tr>
              <a:tr h="185574">
                <a:tc>
                  <a:txBody>
                    <a:bodyPr/>
                    <a:lstStyle/>
                    <a:p>
                      <a:pPr marL="457200" algn="ctr">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96061450"/>
                  </a:ext>
                </a:extLst>
              </a:tr>
              <a:tr h="185574">
                <a:tc>
                  <a:txBody>
                    <a:bodyPr/>
                    <a:lstStyle/>
                    <a:p>
                      <a:pPr marL="457200" algn="ctr">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4819446"/>
                  </a:ext>
                </a:extLst>
              </a:tr>
              <a:tr h="185574">
                <a:tc>
                  <a:txBody>
                    <a:bodyPr/>
                    <a:lstStyle/>
                    <a:p>
                      <a:pPr marL="457200" algn="ctr">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6590275"/>
                  </a:ext>
                </a:extLst>
              </a:tr>
              <a:tr h="185574">
                <a:tc>
                  <a:txBody>
                    <a:bodyPr/>
                    <a:lstStyle/>
                    <a:p>
                      <a:pPr marL="457200" algn="ctr">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5026516"/>
                  </a:ext>
                </a:extLst>
              </a:tr>
              <a:tr h="358041">
                <a:tc>
                  <a:txBody>
                    <a:bodyPr/>
                    <a:lstStyle/>
                    <a:p>
                      <a:pPr marL="457200">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nSpc>
                          <a:spcPct val="107000"/>
                        </a:lnSpc>
                        <a:spcAft>
                          <a:spcPts val="0"/>
                        </a:spcAf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0783738"/>
                  </a:ext>
                </a:extLst>
              </a:tr>
            </a:tbl>
          </a:graphicData>
        </a:graphic>
      </p:graphicFrame>
      <p:grpSp>
        <p:nvGrpSpPr>
          <p:cNvPr id="7" name="Grupo 6">
            <a:extLst>
              <a:ext uri="{FF2B5EF4-FFF2-40B4-BE49-F238E27FC236}">
                <a16:creationId xmlns:a16="http://schemas.microsoft.com/office/drawing/2014/main" id="{8349813E-C7FD-4755-A44A-25623B1B616B}"/>
              </a:ext>
            </a:extLst>
          </p:cNvPr>
          <p:cNvGrpSpPr/>
          <p:nvPr/>
        </p:nvGrpSpPr>
        <p:grpSpPr>
          <a:xfrm>
            <a:off x="9695544" y="6261008"/>
            <a:ext cx="2373086" cy="461665"/>
            <a:chOff x="0" y="0"/>
            <a:chExt cx="3421060" cy="731905"/>
          </a:xfrm>
          <a:solidFill>
            <a:schemeClr val="accent6">
              <a:lumMod val="50000"/>
            </a:schemeClr>
          </a:solidFill>
          <a:scene3d>
            <a:camera prst="orthographicFront">
              <a:rot lat="0" lon="0" rev="0"/>
            </a:camera>
            <a:lightRig rig="contrasting" dir="t">
              <a:rot lat="0" lon="0" rev="1200000"/>
            </a:lightRig>
          </a:scene3d>
        </p:grpSpPr>
        <p:sp>
          <p:nvSpPr>
            <p:cNvPr id="8" name="Rectángulo: esquinas redondeadas 7">
              <a:extLst>
                <a:ext uri="{FF2B5EF4-FFF2-40B4-BE49-F238E27FC236}">
                  <a16:creationId xmlns:a16="http://schemas.microsoft.com/office/drawing/2014/main" id="{689A32E1-4149-4BA8-BA29-F3650CD62FC9}"/>
                </a:ext>
              </a:extLst>
            </p:cNvPr>
            <p:cNvSpPr/>
            <p:nvPr/>
          </p:nvSpPr>
          <p:spPr>
            <a:xfrm>
              <a:off x="0" y="0"/>
              <a:ext cx="3421060" cy="731905"/>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9" name="Rectángulo: esquinas redondeadas 4">
              <a:extLst>
                <a:ext uri="{FF2B5EF4-FFF2-40B4-BE49-F238E27FC236}">
                  <a16:creationId xmlns:a16="http://schemas.microsoft.com/office/drawing/2014/main" id="{0CC2509A-03B2-4A9C-BD93-1EB66F69EC26}"/>
                </a:ext>
              </a:extLst>
            </p:cNvPr>
            <p:cNvSpPr txBox="1"/>
            <p:nvPr/>
          </p:nvSpPr>
          <p:spPr>
            <a:xfrm>
              <a:off x="35729" y="35729"/>
              <a:ext cx="3349602" cy="66044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chemeClr val="bg1"/>
                  </a:solidFill>
                  <a:latin typeface="Book Antiqua" panose="02040602050305030304" pitchFamily="18" charset="0"/>
                </a:rPr>
                <a:t>Lean Canvas</a:t>
              </a:r>
              <a:endParaRPr lang="es-PE" sz="2400" kern="1200" dirty="0">
                <a:solidFill>
                  <a:schemeClr val="bg1"/>
                </a:solidFill>
                <a:latin typeface="Book Antiqua" panose="02040602050305030304" pitchFamily="18" charset="0"/>
              </a:endParaRPr>
            </a:p>
          </p:txBody>
        </p:sp>
      </p:grpSp>
      <p:graphicFrame>
        <p:nvGraphicFramePr>
          <p:cNvPr id="10" name="Tabla 9">
            <a:extLst>
              <a:ext uri="{FF2B5EF4-FFF2-40B4-BE49-F238E27FC236}">
                <a16:creationId xmlns:a16="http://schemas.microsoft.com/office/drawing/2014/main" id="{97EC1A96-FE58-4891-B35E-85043C8942DD}"/>
              </a:ext>
            </a:extLst>
          </p:cNvPr>
          <p:cNvGraphicFramePr>
            <a:graphicFrameLocks noGrp="1"/>
          </p:cNvGraphicFramePr>
          <p:nvPr>
            <p:extLst>
              <p:ext uri="{D42A27DB-BD31-4B8C-83A1-F6EECF244321}">
                <p14:modId xmlns:p14="http://schemas.microsoft.com/office/powerpoint/2010/main" val="3156544129"/>
              </p:ext>
            </p:extLst>
          </p:nvPr>
        </p:nvGraphicFramePr>
        <p:xfrm>
          <a:off x="1103175" y="4309838"/>
          <a:ext cx="9840595" cy="1721931"/>
        </p:xfrm>
        <a:graphic>
          <a:graphicData uri="http://schemas.openxmlformats.org/drawingml/2006/table">
            <a:tbl>
              <a:tblPr firstRow="1" firstCol="1" bandRow="1">
                <a:tableStyleId>{5C22544A-7EE6-4342-B048-85BDC9FD1C3A}</a:tableStyleId>
              </a:tblPr>
              <a:tblGrid>
                <a:gridCol w="3242938">
                  <a:extLst>
                    <a:ext uri="{9D8B030D-6E8A-4147-A177-3AD203B41FA5}">
                      <a16:colId xmlns:a16="http://schemas.microsoft.com/office/drawing/2014/main" val="3951258422"/>
                    </a:ext>
                  </a:extLst>
                </a:gridCol>
                <a:gridCol w="3372558">
                  <a:extLst>
                    <a:ext uri="{9D8B030D-6E8A-4147-A177-3AD203B41FA5}">
                      <a16:colId xmlns:a16="http://schemas.microsoft.com/office/drawing/2014/main" val="3727411390"/>
                    </a:ext>
                  </a:extLst>
                </a:gridCol>
                <a:gridCol w="3225099">
                  <a:extLst>
                    <a:ext uri="{9D8B030D-6E8A-4147-A177-3AD203B41FA5}">
                      <a16:colId xmlns:a16="http://schemas.microsoft.com/office/drawing/2014/main" val="1437818402"/>
                    </a:ext>
                  </a:extLst>
                </a:gridCol>
              </a:tblGrid>
              <a:tr h="0">
                <a:tc>
                  <a:txBody>
                    <a:bodyPr/>
                    <a:lstStyle/>
                    <a:p>
                      <a:pPr marL="457200" algn="ctr">
                        <a:lnSpc>
                          <a:spcPct val="107000"/>
                        </a:lnSpc>
                        <a:spcAft>
                          <a:spcPts val="0"/>
                        </a:spcAft>
                      </a:pPr>
                      <a:r>
                        <a:rPr lang="es-PE" sz="1800" dirty="0">
                          <a:effectLst/>
                        </a:rPr>
                        <a:t>Recursos con que no se cuenta</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es-PE" sz="1800">
                          <a:effectLst/>
                        </a:rPr>
                        <a:t>Actividades que se realizarían para obtener los recursos con que no se cuentan</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es-PE" sz="1800" dirty="0">
                          <a:effectLst/>
                        </a:rPr>
                        <a:t>Descripción de las actividades para obtener los recursos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8051318"/>
                  </a:ext>
                </a:extLst>
              </a:tr>
              <a:tr h="0">
                <a:tc>
                  <a:txBody>
                    <a:bodyPr/>
                    <a:lstStyle/>
                    <a:p>
                      <a:pPr marL="457200" algn="ctr">
                        <a:lnSpc>
                          <a:spcPct val="107000"/>
                        </a:lnSpc>
                        <a:spcAft>
                          <a:spcPts val="0"/>
                        </a:spcAft>
                      </a:pPr>
                      <a:r>
                        <a:rPr lang="es-PE" sz="1800" dirty="0">
                          <a:effectLst/>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0938219"/>
                  </a:ext>
                </a:extLst>
              </a:tr>
              <a:tr h="0">
                <a:tc>
                  <a:txBody>
                    <a:bodyPr/>
                    <a:lstStyle/>
                    <a:p>
                      <a:pPr marL="457200" algn="ctr">
                        <a:lnSpc>
                          <a:spcPct val="107000"/>
                        </a:lnSpc>
                        <a:spcAft>
                          <a:spcPts val="0"/>
                        </a:spcAft>
                      </a:pPr>
                      <a:r>
                        <a:rPr lang="es-PE" sz="1800" dirty="0">
                          <a:effectLst/>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es-PE" sz="1800" dirty="0">
                          <a:effectLst/>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0997092"/>
                  </a:ext>
                </a:extLst>
              </a:tr>
            </a:tbl>
          </a:graphicData>
        </a:graphic>
      </p:graphicFrame>
      <p:sp>
        <p:nvSpPr>
          <p:cNvPr id="11" name="Rectangle 1">
            <a:extLst>
              <a:ext uri="{FF2B5EF4-FFF2-40B4-BE49-F238E27FC236}">
                <a16:creationId xmlns:a16="http://schemas.microsoft.com/office/drawing/2014/main" id="{1E1F972C-726A-44C6-8E61-CCBB9693A790}"/>
              </a:ext>
            </a:extLst>
          </p:cNvPr>
          <p:cNvSpPr>
            <a:spLocks noChangeArrowheads="1"/>
          </p:cNvSpPr>
          <p:nvPr/>
        </p:nvSpPr>
        <p:spPr bwMode="auto">
          <a:xfrm>
            <a:off x="1005115" y="3828191"/>
            <a:ext cx="101817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PE" altLang="es-PE"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Listado y descripción de las actividades que se realizarían para obtener los recursos que no se cuentan.</a:t>
            </a:r>
            <a:endParaRPr kumimoji="0" lang="es-PE" altLang="es-PE" b="1" i="0" u="none" strike="noStrike" cap="none" normalizeH="0" baseline="0" dirty="0">
              <a:ln>
                <a:noFill/>
              </a:ln>
              <a:solidFill>
                <a:schemeClr val="tx1"/>
              </a:solidFill>
              <a:effectLst/>
              <a:latin typeface="Arial" panose="020B0604020202020204" pitchFamily="34" charset="0"/>
            </a:endParaRPr>
          </a:p>
        </p:txBody>
      </p:sp>
      <p:grpSp>
        <p:nvGrpSpPr>
          <p:cNvPr id="12" name="Grupo 11">
            <a:extLst>
              <a:ext uri="{FF2B5EF4-FFF2-40B4-BE49-F238E27FC236}">
                <a16:creationId xmlns:a16="http://schemas.microsoft.com/office/drawing/2014/main" id="{B7A64EBA-D883-4A9A-9D84-89074B15739B}"/>
              </a:ext>
            </a:extLst>
          </p:cNvPr>
          <p:cNvGrpSpPr/>
          <p:nvPr/>
        </p:nvGrpSpPr>
        <p:grpSpPr>
          <a:xfrm>
            <a:off x="6267" y="623193"/>
            <a:ext cx="1873333" cy="461666"/>
            <a:chOff x="0" y="0"/>
            <a:chExt cx="3421060" cy="731905"/>
          </a:xfrm>
          <a:scene3d>
            <a:camera prst="orthographicFront">
              <a:rot lat="0" lon="0" rev="0"/>
            </a:camera>
            <a:lightRig rig="contrasting" dir="t">
              <a:rot lat="0" lon="0" rev="1200000"/>
            </a:lightRig>
          </a:scene3d>
        </p:grpSpPr>
        <p:sp>
          <p:nvSpPr>
            <p:cNvPr id="13" name="Rectángulo: esquinas redondeadas 12">
              <a:extLst>
                <a:ext uri="{FF2B5EF4-FFF2-40B4-BE49-F238E27FC236}">
                  <a16:creationId xmlns:a16="http://schemas.microsoft.com/office/drawing/2014/main" id="{6AA68EC6-40F2-4A5C-9B5C-560566469BB8}"/>
                </a:ext>
              </a:extLst>
            </p:cNvPr>
            <p:cNvSpPr/>
            <p:nvPr/>
          </p:nvSpPr>
          <p:spPr>
            <a:xfrm>
              <a:off x="0" y="0"/>
              <a:ext cx="3421060" cy="731905"/>
            </a:xfrm>
            <a:prstGeom prst="roundRect">
              <a:avLst/>
            </a:prstGeom>
            <a:solidFill>
              <a:srgbClr val="93F118"/>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6">
                <a:hueOff val="0"/>
                <a:satOff val="0"/>
                <a:lumOff val="0"/>
                <a:alphaOff val="0"/>
              </a:schemeClr>
            </a:effectRef>
            <a:fontRef idx="minor">
              <a:schemeClr val="lt1"/>
            </a:fontRef>
          </p:style>
          <p:txBody>
            <a:bodyPr/>
            <a:lstStyle/>
            <a:p>
              <a:endParaRPr lang="es-PE"/>
            </a:p>
          </p:txBody>
        </p:sp>
        <p:sp>
          <p:nvSpPr>
            <p:cNvPr id="14" name="Rectángulo: esquinas redondeadas 4">
              <a:extLst>
                <a:ext uri="{FF2B5EF4-FFF2-40B4-BE49-F238E27FC236}">
                  <a16:creationId xmlns:a16="http://schemas.microsoft.com/office/drawing/2014/main" id="{AF3FA47E-1F4C-4E68-BA92-EE7A008B5713}"/>
                </a:ext>
              </a:extLst>
            </p:cNvPr>
            <p:cNvSpPr txBox="1"/>
            <p:nvPr/>
          </p:nvSpPr>
          <p:spPr>
            <a:xfrm>
              <a:off x="35729" y="35729"/>
              <a:ext cx="3349602" cy="6604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solidFill>
                    <a:srgbClr val="002060"/>
                  </a:solidFill>
                  <a:latin typeface="Book Antiqua" panose="02040602050305030304" pitchFamily="18" charset="0"/>
                </a:rPr>
                <a:t>Creación</a:t>
              </a:r>
              <a:endParaRPr lang="es-PE" sz="2400" kern="1200" dirty="0">
                <a:solidFill>
                  <a:srgbClr val="002060"/>
                </a:solidFill>
                <a:latin typeface="Book Antiqua" panose="02040602050305030304" pitchFamily="18" charset="0"/>
              </a:endParaRPr>
            </a:p>
          </p:txBody>
        </p:sp>
      </p:grpSp>
      <p:sp>
        <p:nvSpPr>
          <p:cNvPr id="2" name="Rectángulo 1">
            <a:extLst>
              <a:ext uri="{FF2B5EF4-FFF2-40B4-BE49-F238E27FC236}">
                <a16:creationId xmlns:a16="http://schemas.microsoft.com/office/drawing/2014/main" id="{55DFE6DB-41C9-ACCE-3B5E-74A278E3F84D}"/>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4055022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FE530E2D-B553-4323-865D-4A1F84A70DD9}"/>
              </a:ext>
            </a:extLst>
          </p:cNvPr>
          <p:cNvGraphicFramePr>
            <a:graphicFrameLocks noGrp="1"/>
          </p:cNvGraphicFramePr>
          <p:nvPr>
            <p:extLst>
              <p:ext uri="{D42A27DB-BD31-4B8C-83A1-F6EECF244321}">
                <p14:modId xmlns:p14="http://schemas.microsoft.com/office/powerpoint/2010/main" val="3925538242"/>
              </p:ext>
            </p:extLst>
          </p:nvPr>
        </p:nvGraphicFramePr>
        <p:xfrm>
          <a:off x="406400" y="1472815"/>
          <a:ext cx="11123386" cy="4508700"/>
        </p:xfrm>
        <a:graphic>
          <a:graphicData uri="http://schemas.openxmlformats.org/drawingml/2006/table">
            <a:tbl>
              <a:tblPr firstRow="1" firstCol="1" bandRow="1">
                <a:tableStyleId>{5C22544A-7EE6-4342-B048-85BDC9FD1C3A}</a:tableStyleId>
              </a:tblPr>
              <a:tblGrid>
                <a:gridCol w="3146507">
                  <a:extLst>
                    <a:ext uri="{9D8B030D-6E8A-4147-A177-3AD203B41FA5}">
                      <a16:colId xmlns:a16="http://schemas.microsoft.com/office/drawing/2014/main" val="3058214823"/>
                    </a:ext>
                  </a:extLst>
                </a:gridCol>
                <a:gridCol w="954545">
                  <a:extLst>
                    <a:ext uri="{9D8B030D-6E8A-4147-A177-3AD203B41FA5}">
                      <a16:colId xmlns:a16="http://schemas.microsoft.com/office/drawing/2014/main" val="2315520496"/>
                    </a:ext>
                  </a:extLst>
                </a:gridCol>
                <a:gridCol w="707864">
                  <a:extLst>
                    <a:ext uri="{9D8B030D-6E8A-4147-A177-3AD203B41FA5}">
                      <a16:colId xmlns:a16="http://schemas.microsoft.com/office/drawing/2014/main" val="3652572202"/>
                    </a:ext>
                  </a:extLst>
                </a:gridCol>
                <a:gridCol w="1396958">
                  <a:extLst>
                    <a:ext uri="{9D8B030D-6E8A-4147-A177-3AD203B41FA5}">
                      <a16:colId xmlns:a16="http://schemas.microsoft.com/office/drawing/2014/main" val="227977448"/>
                    </a:ext>
                  </a:extLst>
                </a:gridCol>
                <a:gridCol w="1839373">
                  <a:extLst>
                    <a:ext uri="{9D8B030D-6E8A-4147-A177-3AD203B41FA5}">
                      <a16:colId xmlns:a16="http://schemas.microsoft.com/office/drawing/2014/main" val="3738365036"/>
                    </a:ext>
                  </a:extLst>
                </a:gridCol>
                <a:gridCol w="443755">
                  <a:extLst>
                    <a:ext uri="{9D8B030D-6E8A-4147-A177-3AD203B41FA5}">
                      <a16:colId xmlns:a16="http://schemas.microsoft.com/office/drawing/2014/main" val="4063866745"/>
                    </a:ext>
                  </a:extLst>
                </a:gridCol>
                <a:gridCol w="443755">
                  <a:extLst>
                    <a:ext uri="{9D8B030D-6E8A-4147-A177-3AD203B41FA5}">
                      <a16:colId xmlns:a16="http://schemas.microsoft.com/office/drawing/2014/main" val="2309949165"/>
                    </a:ext>
                  </a:extLst>
                </a:gridCol>
                <a:gridCol w="443755">
                  <a:extLst>
                    <a:ext uri="{9D8B030D-6E8A-4147-A177-3AD203B41FA5}">
                      <a16:colId xmlns:a16="http://schemas.microsoft.com/office/drawing/2014/main" val="312051722"/>
                    </a:ext>
                  </a:extLst>
                </a:gridCol>
                <a:gridCol w="443755">
                  <a:extLst>
                    <a:ext uri="{9D8B030D-6E8A-4147-A177-3AD203B41FA5}">
                      <a16:colId xmlns:a16="http://schemas.microsoft.com/office/drawing/2014/main" val="234484209"/>
                    </a:ext>
                  </a:extLst>
                </a:gridCol>
                <a:gridCol w="434373">
                  <a:extLst>
                    <a:ext uri="{9D8B030D-6E8A-4147-A177-3AD203B41FA5}">
                      <a16:colId xmlns:a16="http://schemas.microsoft.com/office/drawing/2014/main" val="3182807167"/>
                    </a:ext>
                  </a:extLst>
                </a:gridCol>
                <a:gridCol w="434373">
                  <a:extLst>
                    <a:ext uri="{9D8B030D-6E8A-4147-A177-3AD203B41FA5}">
                      <a16:colId xmlns:a16="http://schemas.microsoft.com/office/drawing/2014/main" val="729430332"/>
                    </a:ext>
                  </a:extLst>
                </a:gridCol>
                <a:gridCol w="434373">
                  <a:extLst>
                    <a:ext uri="{9D8B030D-6E8A-4147-A177-3AD203B41FA5}">
                      <a16:colId xmlns:a16="http://schemas.microsoft.com/office/drawing/2014/main" val="555548265"/>
                    </a:ext>
                  </a:extLst>
                </a:gridCol>
              </a:tblGrid>
              <a:tr h="123119">
                <a:tc rowSpan="2">
                  <a:txBody>
                    <a:bodyPr/>
                    <a:lstStyle/>
                    <a:p>
                      <a:pPr marL="457200" algn="ctr">
                        <a:lnSpc>
                          <a:spcPct val="107000"/>
                        </a:lnSpc>
                        <a:spcAft>
                          <a:spcPts val="0"/>
                        </a:spcAft>
                      </a:pPr>
                      <a:r>
                        <a:rPr lang="es-PE" sz="1800">
                          <a:effectLst/>
                        </a:rPr>
                        <a:t>Tarea/Actividad</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nchor="ctr"/>
                </a:tc>
                <a:tc rowSpan="2">
                  <a:txBody>
                    <a:bodyPr/>
                    <a:lstStyle/>
                    <a:p>
                      <a:pPr marL="0" indent="0" algn="ctr">
                        <a:lnSpc>
                          <a:spcPct val="107000"/>
                        </a:lnSpc>
                        <a:spcAft>
                          <a:spcPts val="0"/>
                        </a:spcAft>
                      </a:pPr>
                      <a:r>
                        <a:rPr lang="es-PE" sz="1800" dirty="0">
                          <a:effectLst/>
                        </a:rPr>
                        <a:t>Inicio</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nchor="ctr"/>
                </a:tc>
                <a:tc rowSpan="2">
                  <a:txBody>
                    <a:bodyPr/>
                    <a:lstStyle/>
                    <a:p>
                      <a:pPr marL="0" indent="0" algn="ctr">
                        <a:lnSpc>
                          <a:spcPct val="107000"/>
                        </a:lnSpc>
                        <a:spcAft>
                          <a:spcPts val="0"/>
                        </a:spcAft>
                      </a:pPr>
                      <a:r>
                        <a:rPr lang="es-PE" sz="1800" dirty="0">
                          <a:effectLst/>
                        </a:rPr>
                        <a:t>Fin</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nchor="ctr"/>
                </a:tc>
                <a:tc rowSpan="2">
                  <a:txBody>
                    <a:bodyPr/>
                    <a:lstStyle/>
                    <a:p>
                      <a:pPr marL="87313" indent="0" algn="ctr">
                        <a:lnSpc>
                          <a:spcPct val="107000"/>
                        </a:lnSpc>
                        <a:spcAft>
                          <a:spcPts val="0"/>
                        </a:spcAft>
                      </a:pPr>
                      <a:r>
                        <a:rPr lang="es-PE" sz="1800" dirty="0">
                          <a:effectLst/>
                        </a:rPr>
                        <a:t>Duración</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nchor="ctr"/>
                </a:tc>
                <a:tc rowSpan="2">
                  <a:txBody>
                    <a:bodyPr/>
                    <a:lstStyle/>
                    <a:p>
                      <a:pPr marL="457200" algn="ctr">
                        <a:lnSpc>
                          <a:spcPct val="107000"/>
                        </a:lnSpc>
                        <a:spcAft>
                          <a:spcPts val="0"/>
                        </a:spcAft>
                      </a:pPr>
                      <a:r>
                        <a:rPr lang="es-PE" sz="1800">
                          <a:effectLst/>
                        </a:rPr>
                        <a:t>Responsable</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nchor="ctr"/>
                </a:tc>
                <a:tc gridSpan="7">
                  <a:txBody>
                    <a:bodyPr/>
                    <a:lstStyle/>
                    <a:p>
                      <a:pPr marL="457200" algn="ctr">
                        <a:lnSpc>
                          <a:spcPct val="107000"/>
                        </a:lnSpc>
                        <a:spcAft>
                          <a:spcPts val="0"/>
                        </a:spcAft>
                      </a:pPr>
                      <a:r>
                        <a:rPr lang="es-PE" sz="1800">
                          <a:effectLst/>
                        </a:rPr>
                        <a:t>SEMANAS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nchor="ct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65449428"/>
                  </a:ext>
                </a:extLst>
              </a:tr>
              <a:tr h="901731">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marL="0" indent="0" algn="ctr">
                        <a:lnSpc>
                          <a:spcPct val="107000"/>
                        </a:lnSpc>
                        <a:spcAft>
                          <a:spcPts val="0"/>
                        </a:spcAft>
                      </a:pPr>
                      <a:r>
                        <a:rPr lang="es-PE" sz="1800" dirty="0">
                          <a:effectLst/>
                        </a:rPr>
                        <a:t>1</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nchor="ctr"/>
                </a:tc>
                <a:tc>
                  <a:txBody>
                    <a:bodyPr/>
                    <a:lstStyle/>
                    <a:p>
                      <a:pPr marL="0" indent="0" algn="ctr">
                        <a:lnSpc>
                          <a:spcPct val="107000"/>
                        </a:lnSpc>
                        <a:spcAft>
                          <a:spcPts val="0"/>
                        </a:spcAft>
                      </a:pPr>
                      <a:r>
                        <a:rPr lang="es-PE" sz="1800" dirty="0">
                          <a:effectLst/>
                        </a:rPr>
                        <a:t>2</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nchor="ctr"/>
                </a:tc>
                <a:tc>
                  <a:txBody>
                    <a:bodyPr/>
                    <a:lstStyle/>
                    <a:p>
                      <a:pPr marL="0" indent="0" algn="ctr">
                        <a:lnSpc>
                          <a:spcPct val="107000"/>
                        </a:lnSpc>
                        <a:spcAft>
                          <a:spcPts val="0"/>
                        </a:spcAft>
                      </a:pPr>
                      <a:r>
                        <a:rPr lang="es-PE" sz="1800" dirty="0">
                          <a:effectLst/>
                        </a:rPr>
                        <a:t>3</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nchor="ctr"/>
                </a:tc>
                <a:tc>
                  <a:txBody>
                    <a:bodyPr/>
                    <a:lstStyle/>
                    <a:p>
                      <a:pPr marL="0" indent="0" algn="ctr">
                        <a:lnSpc>
                          <a:spcPct val="107000"/>
                        </a:lnSpc>
                        <a:spcAft>
                          <a:spcPts val="0"/>
                        </a:spcAft>
                      </a:pPr>
                      <a:r>
                        <a:rPr lang="es-PE" sz="1800" dirty="0">
                          <a:effectLst/>
                        </a:rPr>
                        <a:t>4</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nchor="ctr"/>
                </a:tc>
                <a:tc>
                  <a:txBody>
                    <a:bodyPr/>
                    <a:lstStyle/>
                    <a:p>
                      <a:pPr marL="0" indent="0" algn="ctr">
                        <a:lnSpc>
                          <a:spcPct val="107000"/>
                        </a:lnSpc>
                        <a:spcAft>
                          <a:spcPts val="0"/>
                        </a:spcAft>
                      </a:pPr>
                      <a:r>
                        <a:rPr lang="es-PE" sz="1800" dirty="0">
                          <a:effectLst/>
                        </a:rPr>
                        <a:t>5</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nchor="ctr"/>
                </a:tc>
                <a:tc>
                  <a:txBody>
                    <a:bodyPr/>
                    <a:lstStyle/>
                    <a:p>
                      <a:pPr marL="0" indent="0" algn="ctr">
                        <a:lnSpc>
                          <a:spcPct val="107000"/>
                        </a:lnSpc>
                        <a:spcAft>
                          <a:spcPts val="0"/>
                        </a:spcAft>
                      </a:pPr>
                      <a:r>
                        <a:rPr lang="es-PE" sz="1800" dirty="0">
                          <a:effectLst/>
                        </a:rPr>
                        <a:t>6</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nchor="ctr"/>
                </a:tc>
                <a:tc>
                  <a:txBody>
                    <a:bodyPr/>
                    <a:lstStyle/>
                    <a:p>
                      <a:pPr marL="0" indent="0" algn="ctr">
                        <a:lnSpc>
                          <a:spcPct val="107000"/>
                        </a:lnSpc>
                        <a:spcAft>
                          <a:spcPts val="0"/>
                        </a:spcAft>
                      </a:pPr>
                      <a:r>
                        <a:rPr lang="es-PE" sz="1800" dirty="0">
                          <a:effectLst/>
                        </a:rPr>
                        <a:t>7</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nchor="ctr"/>
                </a:tc>
                <a:extLst>
                  <a:ext uri="{0D108BD9-81ED-4DB2-BD59-A6C34878D82A}">
                    <a16:rowId xmlns:a16="http://schemas.microsoft.com/office/drawing/2014/main" val="2008163960"/>
                  </a:ext>
                </a:extLst>
              </a:tr>
              <a:tr h="1153669">
                <a:tc>
                  <a:txBody>
                    <a:bodyPr/>
                    <a:lstStyle/>
                    <a:p>
                      <a:pPr marL="457200" algn="just">
                        <a:lnSpc>
                          <a:spcPct val="107000"/>
                        </a:lnSpc>
                        <a:spcAft>
                          <a:spcPts val="0"/>
                        </a:spcAft>
                      </a:pPr>
                      <a:r>
                        <a:rPr lang="es-PE" sz="1800">
                          <a:effectLst/>
                        </a:rPr>
                        <a:t>Planificación del proyecto</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0" indent="0" algn="just">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X</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dirty="0">
                          <a:effectLst/>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extLst>
                  <a:ext uri="{0D108BD9-81ED-4DB2-BD59-A6C34878D82A}">
                    <a16:rowId xmlns:a16="http://schemas.microsoft.com/office/drawing/2014/main" val="2259902440"/>
                  </a:ext>
                </a:extLst>
              </a:tr>
              <a:tr h="767213">
                <a:tc>
                  <a:txBody>
                    <a:bodyPr/>
                    <a:lstStyle/>
                    <a:p>
                      <a:pPr marL="457200" algn="just">
                        <a:lnSpc>
                          <a:spcPct val="107000"/>
                        </a:lnSpc>
                        <a:spcAft>
                          <a:spcPts val="0"/>
                        </a:spcAft>
                      </a:pPr>
                      <a:r>
                        <a:rPr lang="es-PE" sz="1800" dirty="0">
                          <a:effectLst/>
                        </a:rPr>
                        <a:t>encontrar el programa en el cual se va a trabajar</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87313" indent="0" algn="just">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X</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extLst>
                  <a:ext uri="{0D108BD9-81ED-4DB2-BD59-A6C34878D82A}">
                    <a16:rowId xmlns:a16="http://schemas.microsoft.com/office/drawing/2014/main" val="4287630164"/>
                  </a:ext>
                </a:extLst>
              </a:tr>
              <a:tr h="767213">
                <a:tc>
                  <a:txBody>
                    <a:bodyPr/>
                    <a:lstStyle/>
                    <a:p>
                      <a:pPr marL="457200" algn="just">
                        <a:lnSpc>
                          <a:spcPct val="107000"/>
                        </a:lnSpc>
                        <a:spcAft>
                          <a:spcPts val="0"/>
                        </a:spcAft>
                      </a:pPr>
                      <a:r>
                        <a:rPr lang="es-PE" sz="1800">
                          <a:effectLst/>
                        </a:rPr>
                        <a:t>Iniciar el diseño</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0" indent="0" algn="just">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X</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extLst>
                  <a:ext uri="{0D108BD9-81ED-4DB2-BD59-A6C34878D82A}">
                    <a16:rowId xmlns:a16="http://schemas.microsoft.com/office/drawing/2014/main" val="1478612914"/>
                  </a:ext>
                </a:extLst>
              </a:tr>
              <a:tr h="638394">
                <a:tc>
                  <a:txBody>
                    <a:bodyPr/>
                    <a:lstStyle/>
                    <a:p>
                      <a:pPr marL="457200" algn="just">
                        <a:lnSpc>
                          <a:spcPct val="107000"/>
                        </a:lnSpc>
                        <a:spcAft>
                          <a:spcPts val="0"/>
                        </a:spcAft>
                      </a:pPr>
                      <a:r>
                        <a:rPr lang="es-PE" sz="1800">
                          <a:effectLst/>
                        </a:rPr>
                        <a:t>Validar el diseño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dirty="0">
                          <a:effectLst/>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dirty="0">
                          <a:effectLst/>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0" indent="0" algn="just">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X</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a:effectLst/>
                        </a:rPr>
                        <a:t> </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tc>
                  <a:txBody>
                    <a:bodyPr/>
                    <a:lstStyle/>
                    <a:p>
                      <a:pPr marL="457200" algn="just">
                        <a:lnSpc>
                          <a:spcPct val="107000"/>
                        </a:lnSpc>
                        <a:spcAft>
                          <a:spcPts val="0"/>
                        </a:spcAft>
                      </a:pPr>
                      <a:r>
                        <a:rPr lang="es-PE" sz="1800" dirty="0">
                          <a:effectLst/>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48" marR="49248" marT="0" marB="0"/>
                </a:tc>
                <a:extLst>
                  <a:ext uri="{0D108BD9-81ED-4DB2-BD59-A6C34878D82A}">
                    <a16:rowId xmlns:a16="http://schemas.microsoft.com/office/drawing/2014/main" val="3818338087"/>
                  </a:ext>
                </a:extLst>
              </a:tr>
            </a:tbl>
          </a:graphicData>
        </a:graphic>
      </p:graphicFrame>
      <p:sp>
        <p:nvSpPr>
          <p:cNvPr id="5" name="Rectangle 1">
            <a:extLst>
              <a:ext uri="{FF2B5EF4-FFF2-40B4-BE49-F238E27FC236}">
                <a16:creationId xmlns:a16="http://schemas.microsoft.com/office/drawing/2014/main" id="{814C83B0-E2E4-4F64-B65D-0E5137B5D8BC}"/>
              </a:ext>
            </a:extLst>
          </p:cNvPr>
          <p:cNvSpPr>
            <a:spLocks noChangeArrowheads="1"/>
          </p:cNvSpPr>
          <p:nvPr/>
        </p:nvSpPr>
        <p:spPr bwMode="auto">
          <a:xfrm>
            <a:off x="4360844" y="920419"/>
            <a:ext cx="34703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457200" marR="0" lvl="1" indent="0" algn="just" defTabSz="914400" rtl="0" eaLnBrk="0" fontAlgn="base" latinLnBrk="0" hangingPunct="0">
              <a:lnSpc>
                <a:spcPct val="100000"/>
              </a:lnSpc>
              <a:spcBef>
                <a:spcPct val="0"/>
              </a:spcBef>
              <a:spcAft>
                <a:spcPct val="0"/>
              </a:spcAft>
              <a:buClrTx/>
              <a:buSzTx/>
              <a:tabLst/>
            </a:pPr>
            <a:r>
              <a:rPr kumimoji="0" lang="es-PE" altLang="es-PE"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Diagrama de Gantt elaborado</a:t>
            </a:r>
            <a:endParaRPr kumimoji="0" lang="es-PE" altLang="es-PE" b="1" i="0" u="none" strike="noStrike" cap="none" normalizeH="0" baseline="0" dirty="0">
              <a:ln>
                <a:noFill/>
              </a:ln>
              <a:solidFill>
                <a:schemeClr val="tx1"/>
              </a:solidFill>
              <a:effectLst/>
              <a:latin typeface="Arial" panose="020B0604020202020204" pitchFamily="34" charset="0"/>
            </a:endParaRPr>
          </a:p>
        </p:txBody>
      </p:sp>
      <p:grpSp>
        <p:nvGrpSpPr>
          <p:cNvPr id="7" name="Grupo 6">
            <a:extLst>
              <a:ext uri="{FF2B5EF4-FFF2-40B4-BE49-F238E27FC236}">
                <a16:creationId xmlns:a16="http://schemas.microsoft.com/office/drawing/2014/main" id="{6198392C-F8C2-4BB1-8E88-37DD45CAFF34}"/>
              </a:ext>
            </a:extLst>
          </p:cNvPr>
          <p:cNvGrpSpPr/>
          <p:nvPr/>
        </p:nvGrpSpPr>
        <p:grpSpPr>
          <a:xfrm>
            <a:off x="0" y="649121"/>
            <a:ext cx="2311400" cy="542596"/>
            <a:chOff x="4035385" y="1412440"/>
            <a:chExt cx="1830465" cy="1883254"/>
          </a:xfrm>
          <a:solidFill>
            <a:schemeClr val="accent5"/>
          </a:solidFill>
          <a:scene3d>
            <a:camera prst="orthographicFront">
              <a:rot lat="0" lon="0" rev="0"/>
            </a:camera>
            <a:lightRig rig="contrasting" dir="t">
              <a:rot lat="0" lon="0" rev="1200000"/>
            </a:lightRig>
          </a:scene3d>
        </p:grpSpPr>
        <p:sp>
          <p:nvSpPr>
            <p:cNvPr id="8" name="Rectángulo: esquinas redondeadas 7">
              <a:extLst>
                <a:ext uri="{FF2B5EF4-FFF2-40B4-BE49-F238E27FC236}">
                  <a16:creationId xmlns:a16="http://schemas.microsoft.com/office/drawing/2014/main" id="{E809623F-ABCB-4005-92DC-AF53316C1AA7}"/>
                </a:ext>
              </a:extLst>
            </p:cNvPr>
            <p:cNvSpPr/>
            <p:nvPr/>
          </p:nvSpPr>
          <p:spPr>
            <a:xfrm>
              <a:off x="4035385" y="1412440"/>
              <a:ext cx="1830465" cy="18832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4">
                <a:hueOff val="4900445"/>
                <a:satOff val="-20388"/>
                <a:lumOff val="4804"/>
                <a:alphaOff val="0"/>
              </a:schemeClr>
            </a:fillRef>
            <a:effectRef idx="2">
              <a:schemeClr val="accent4">
                <a:hueOff val="4900445"/>
                <a:satOff val="-20388"/>
                <a:lumOff val="4804"/>
                <a:alphaOff val="0"/>
              </a:schemeClr>
            </a:effectRef>
            <a:fontRef idx="minor">
              <a:schemeClr val="lt1"/>
            </a:fontRef>
          </p:style>
          <p:txBody>
            <a:bodyPr/>
            <a:lstStyle/>
            <a:p>
              <a:endParaRPr lang="es-PE"/>
            </a:p>
          </p:txBody>
        </p:sp>
        <p:sp>
          <p:nvSpPr>
            <p:cNvPr id="9" name="Rectángulo: esquinas redondeadas 4">
              <a:extLst>
                <a:ext uri="{FF2B5EF4-FFF2-40B4-BE49-F238E27FC236}">
                  <a16:creationId xmlns:a16="http://schemas.microsoft.com/office/drawing/2014/main" id="{022C0A95-2023-4712-9FA0-647944489F69}"/>
                </a:ext>
              </a:extLst>
            </p:cNvPr>
            <p:cNvSpPr txBox="1"/>
            <p:nvPr/>
          </p:nvSpPr>
          <p:spPr>
            <a:xfrm>
              <a:off x="4124741" y="1501796"/>
              <a:ext cx="1651753" cy="17045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a:latin typeface="Calibri" panose="020F0502020204030204"/>
                  <a:ea typeface="+mn-ea"/>
                  <a:cs typeface="+mn-cs"/>
                </a:rPr>
                <a:t>Planificación</a:t>
              </a:r>
              <a:endParaRPr lang="es-PE" sz="2200" b="1" kern="1200" dirty="0">
                <a:latin typeface="Calibri" panose="020F0502020204030204"/>
                <a:ea typeface="+mn-ea"/>
                <a:cs typeface="+mn-cs"/>
              </a:endParaRPr>
            </a:p>
          </p:txBody>
        </p:sp>
      </p:grpSp>
      <p:sp>
        <p:nvSpPr>
          <p:cNvPr id="2" name="Rectángulo 1">
            <a:extLst>
              <a:ext uri="{FF2B5EF4-FFF2-40B4-BE49-F238E27FC236}">
                <a16:creationId xmlns:a16="http://schemas.microsoft.com/office/drawing/2014/main" id="{410B8721-8A96-66C9-9E44-61419031F94C}"/>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1514803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801169A3-7BE7-40BB-B7A3-E3247EE8A601}"/>
              </a:ext>
            </a:extLst>
          </p:cNvPr>
          <p:cNvGrpSpPr/>
          <p:nvPr/>
        </p:nvGrpSpPr>
        <p:grpSpPr>
          <a:xfrm>
            <a:off x="0" y="626443"/>
            <a:ext cx="1830465" cy="634908"/>
            <a:chOff x="6050049" y="1412440"/>
            <a:chExt cx="1830465" cy="1883254"/>
          </a:xfrm>
          <a:solidFill>
            <a:schemeClr val="accent2"/>
          </a:solidFill>
          <a:scene3d>
            <a:camera prst="orthographicFront">
              <a:rot lat="0" lon="0" rev="0"/>
            </a:camera>
            <a:lightRig rig="contrasting" dir="t">
              <a:rot lat="0" lon="0" rev="1200000"/>
            </a:lightRig>
          </a:scene3d>
        </p:grpSpPr>
        <p:sp>
          <p:nvSpPr>
            <p:cNvPr id="6" name="Rectángulo: esquinas redondeadas 5">
              <a:extLst>
                <a:ext uri="{FF2B5EF4-FFF2-40B4-BE49-F238E27FC236}">
                  <a16:creationId xmlns:a16="http://schemas.microsoft.com/office/drawing/2014/main" id="{2289E522-A0D1-42E1-B2E1-7A4C413A75E3}"/>
                </a:ext>
              </a:extLst>
            </p:cNvPr>
            <p:cNvSpPr/>
            <p:nvPr/>
          </p:nvSpPr>
          <p:spPr>
            <a:xfrm>
              <a:off x="6050049" y="1412440"/>
              <a:ext cx="1830465" cy="18832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4">
                <a:hueOff val="7350668"/>
                <a:satOff val="-30583"/>
                <a:lumOff val="7206"/>
                <a:alphaOff val="0"/>
              </a:schemeClr>
            </a:fillRef>
            <a:effectRef idx="2">
              <a:schemeClr val="accent4">
                <a:hueOff val="7350668"/>
                <a:satOff val="-30583"/>
                <a:lumOff val="7206"/>
                <a:alphaOff val="0"/>
              </a:schemeClr>
            </a:effectRef>
            <a:fontRef idx="minor">
              <a:schemeClr val="lt1"/>
            </a:fontRef>
          </p:style>
          <p:txBody>
            <a:bodyPr/>
            <a:lstStyle/>
            <a:p>
              <a:endParaRPr lang="es-PE"/>
            </a:p>
          </p:txBody>
        </p:sp>
        <p:sp>
          <p:nvSpPr>
            <p:cNvPr id="7" name="Rectángulo: esquinas redondeadas 4">
              <a:extLst>
                <a:ext uri="{FF2B5EF4-FFF2-40B4-BE49-F238E27FC236}">
                  <a16:creationId xmlns:a16="http://schemas.microsoft.com/office/drawing/2014/main" id="{914D8F21-7DAE-49F4-9513-A3A34490F9CF}"/>
                </a:ext>
              </a:extLst>
            </p:cNvPr>
            <p:cNvSpPr txBox="1"/>
            <p:nvPr/>
          </p:nvSpPr>
          <p:spPr>
            <a:xfrm>
              <a:off x="6139405" y="1501796"/>
              <a:ext cx="1651753" cy="17045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dirty="0">
                  <a:latin typeface="Calibri" panose="020F0502020204030204"/>
                  <a:ea typeface="+mn-ea"/>
                  <a:cs typeface="+mn-cs"/>
                </a:rPr>
                <a:t>Ejecución</a:t>
              </a:r>
              <a:endParaRPr lang="es-PE" sz="2200" b="1" kern="1200" dirty="0">
                <a:latin typeface="Calibri" panose="020F0502020204030204"/>
                <a:ea typeface="+mn-ea"/>
                <a:cs typeface="+mn-cs"/>
              </a:endParaRPr>
            </a:p>
          </p:txBody>
        </p:sp>
      </p:grpSp>
      <p:graphicFrame>
        <p:nvGraphicFramePr>
          <p:cNvPr id="8" name="Tabla 7">
            <a:extLst>
              <a:ext uri="{FF2B5EF4-FFF2-40B4-BE49-F238E27FC236}">
                <a16:creationId xmlns:a16="http://schemas.microsoft.com/office/drawing/2014/main" id="{C9E6A10E-F34E-45E5-AD23-213C415D1278}"/>
              </a:ext>
            </a:extLst>
          </p:cNvPr>
          <p:cNvGraphicFramePr>
            <a:graphicFrameLocks noGrp="1"/>
          </p:cNvGraphicFramePr>
          <p:nvPr>
            <p:extLst>
              <p:ext uri="{D42A27DB-BD31-4B8C-83A1-F6EECF244321}">
                <p14:modId xmlns:p14="http://schemas.microsoft.com/office/powerpoint/2010/main" val="4201591640"/>
              </p:ext>
            </p:extLst>
          </p:nvPr>
        </p:nvGraphicFramePr>
        <p:xfrm>
          <a:off x="2483622" y="1244980"/>
          <a:ext cx="8402092" cy="1134937"/>
        </p:xfrm>
        <a:graphic>
          <a:graphicData uri="http://schemas.openxmlformats.org/drawingml/2006/table">
            <a:tbl>
              <a:tblPr firstRow="1" firstCol="1" bandRow="1">
                <a:tableStyleId>{5C22544A-7EE6-4342-B048-85BDC9FD1C3A}</a:tableStyleId>
              </a:tblPr>
              <a:tblGrid>
                <a:gridCol w="4200538">
                  <a:extLst>
                    <a:ext uri="{9D8B030D-6E8A-4147-A177-3AD203B41FA5}">
                      <a16:colId xmlns:a16="http://schemas.microsoft.com/office/drawing/2014/main" val="1036076712"/>
                    </a:ext>
                  </a:extLst>
                </a:gridCol>
                <a:gridCol w="4201554">
                  <a:extLst>
                    <a:ext uri="{9D8B030D-6E8A-4147-A177-3AD203B41FA5}">
                      <a16:colId xmlns:a16="http://schemas.microsoft.com/office/drawing/2014/main" val="4142691288"/>
                    </a:ext>
                  </a:extLst>
                </a:gridCol>
              </a:tblGrid>
              <a:tr h="0">
                <a:tc>
                  <a:txBody>
                    <a:bodyPr/>
                    <a:lstStyle/>
                    <a:p>
                      <a:pPr marL="457200" algn="ctr">
                        <a:lnSpc>
                          <a:spcPct val="107000"/>
                        </a:lnSpc>
                        <a:spcAft>
                          <a:spcPts val="0"/>
                        </a:spcAft>
                      </a:pPr>
                      <a:r>
                        <a:rPr lang="es-PE" sz="1800">
                          <a:effectLst/>
                        </a:rPr>
                        <a:t>Actividades realizadas para obtener recursos</a:t>
                      </a: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07000"/>
                        </a:lnSpc>
                        <a:spcAft>
                          <a:spcPts val="0"/>
                        </a:spcAft>
                      </a:pPr>
                      <a:r>
                        <a:rPr lang="es-PE" sz="1800" dirty="0">
                          <a:effectLst/>
                        </a:rPr>
                        <a:t>Descripción de las actividades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3810423"/>
                  </a:ext>
                </a:extLst>
              </a:tr>
              <a:tr h="0">
                <a:tc>
                  <a:txBody>
                    <a:bodyPr/>
                    <a:lstStyle/>
                    <a:p>
                      <a:pPr marL="457200" algn="ctr">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07000"/>
                        </a:lnSpc>
                        <a:spcAft>
                          <a:spcPts val="0"/>
                        </a:spcAft>
                      </a:pPr>
                      <a:endParaRPr lang="es-P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2735959"/>
                  </a:ext>
                </a:extLst>
              </a:tr>
              <a:tr h="0">
                <a:tc>
                  <a:txBody>
                    <a:bodyPr/>
                    <a:lstStyle/>
                    <a:p>
                      <a:pPr marL="457200" algn="ctr">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07000"/>
                        </a:lnSpc>
                        <a:spcAft>
                          <a:spcPts val="0"/>
                        </a:spcAft>
                      </a:pP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2234967"/>
                  </a:ext>
                </a:extLst>
              </a:tr>
            </a:tbl>
          </a:graphicData>
        </a:graphic>
      </p:graphicFrame>
      <p:sp>
        <p:nvSpPr>
          <p:cNvPr id="9" name="Rectangle 1">
            <a:extLst>
              <a:ext uri="{FF2B5EF4-FFF2-40B4-BE49-F238E27FC236}">
                <a16:creationId xmlns:a16="http://schemas.microsoft.com/office/drawing/2014/main" id="{511B9776-1843-4BAE-97F7-F2C98B305ECD}"/>
              </a:ext>
            </a:extLst>
          </p:cNvPr>
          <p:cNvSpPr>
            <a:spLocks noChangeArrowheads="1"/>
          </p:cNvSpPr>
          <p:nvPr/>
        </p:nvSpPr>
        <p:spPr bwMode="auto">
          <a:xfrm>
            <a:off x="1919821" y="752458"/>
            <a:ext cx="97641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1" indent="0" algn="just" defTabSz="914400" rtl="0" eaLnBrk="0" fontAlgn="base" latinLnBrk="0" hangingPunct="0">
              <a:lnSpc>
                <a:spcPct val="100000"/>
              </a:lnSpc>
              <a:spcBef>
                <a:spcPct val="0"/>
              </a:spcBef>
              <a:spcAft>
                <a:spcPct val="0"/>
              </a:spcAft>
              <a:buClrTx/>
              <a:buSzTx/>
              <a:buFontTx/>
              <a:buAutoNum type="romanUcPeriod"/>
              <a:tabLst/>
            </a:pPr>
            <a:r>
              <a:rPr kumimoji="0" lang="es-PE" altLang="es-P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Listado elaborado de las actividades realizadas para obtener recursos, con su descripción.</a:t>
            </a:r>
            <a:endParaRPr kumimoji="0" lang="es-PE" altLang="es-PE" b="0" i="0" u="none" strike="noStrike" cap="none" normalizeH="0" baseline="0" dirty="0">
              <a:ln>
                <a:noFill/>
              </a:ln>
              <a:solidFill>
                <a:schemeClr val="tx1"/>
              </a:solidFill>
              <a:effectLst/>
              <a:latin typeface="Arial" panose="020B0604020202020204" pitchFamily="34" charset="0"/>
            </a:endParaRPr>
          </a:p>
        </p:txBody>
      </p:sp>
      <p:grpSp>
        <p:nvGrpSpPr>
          <p:cNvPr id="57" name="Grupo 56">
            <a:extLst>
              <a:ext uri="{FF2B5EF4-FFF2-40B4-BE49-F238E27FC236}">
                <a16:creationId xmlns:a16="http://schemas.microsoft.com/office/drawing/2014/main" id="{715AD04B-8B20-4F04-824A-3539309DAF62}"/>
              </a:ext>
            </a:extLst>
          </p:cNvPr>
          <p:cNvGrpSpPr/>
          <p:nvPr/>
        </p:nvGrpSpPr>
        <p:grpSpPr>
          <a:xfrm>
            <a:off x="2154916" y="3099022"/>
            <a:ext cx="7535183" cy="3266123"/>
            <a:chOff x="2116816" y="2845022"/>
            <a:chExt cx="7535183" cy="3266123"/>
          </a:xfrm>
        </p:grpSpPr>
        <p:grpSp>
          <p:nvGrpSpPr>
            <p:cNvPr id="34" name="Grupo 33">
              <a:extLst>
                <a:ext uri="{FF2B5EF4-FFF2-40B4-BE49-F238E27FC236}">
                  <a16:creationId xmlns:a16="http://schemas.microsoft.com/office/drawing/2014/main" id="{0ACCD0B1-DDD1-4F8C-85D6-7AD1CAA2E0AF}"/>
                </a:ext>
              </a:extLst>
            </p:cNvPr>
            <p:cNvGrpSpPr/>
            <p:nvPr/>
          </p:nvGrpSpPr>
          <p:grpSpPr>
            <a:xfrm>
              <a:off x="2116816" y="2845022"/>
              <a:ext cx="7535183" cy="3266123"/>
              <a:chOff x="0" y="0"/>
              <a:chExt cx="4997450" cy="2011050"/>
            </a:xfrm>
          </p:grpSpPr>
          <p:sp>
            <p:nvSpPr>
              <p:cNvPr id="35" name="Rectángulo: esquinas redondeadas 34">
                <a:extLst>
                  <a:ext uri="{FF2B5EF4-FFF2-40B4-BE49-F238E27FC236}">
                    <a16:creationId xmlns:a16="http://schemas.microsoft.com/office/drawing/2014/main" id="{EEF79C22-41EE-45B2-8D25-65DB92845919}"/>
                  </a:ext>
                </a:extLst>
              </p:cNvPr>
              <p:cNvSpPr/>
              <p:nvPr/>
            </p:nvSpPr>
            <p:spPr>
              <a:xfrm>
                <a:off x="95250" y="123825"/>
                <a:ext cx="1060450" cy="438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a:effectLst/>
                    <a:ea typeface="Calibri" panose="020F0502020204030204" pitchFamily="34" charset="0"/>
                    <a:cs typeface="Times New Roman" panose="02020603050405020304" pitchFamily="18" charset="0"/>
                  </a:rPr>
                  <a:t>INICIO</a:t>
                </a:r>
                <a:endParaRPr lang="es-PE" sz="1100">
                  <a:effectLst/>
                  <a:ea typeface="Calibri" panose="020F0502020204030204" pitchFamily="34" charset="0"/>
                  <a:cs typeface="Times New Roman" panose="02020603050405020304" pitchFamily="18" charset="0"/>
                </a:endParaRPr>
              </a:p>
            </p:txBody>
          </p:sp>
          <p:sp>
            <p:nvSpPr>
              <p:cNvPr id="36" name="Rectángulo 35">
                <a:extLst>
                  <a:ext uri="{FF2B5EF4-FFF2-40B4-BE49-F238E27FC236}">
                    <a16:creationId xmlns:a16="http://schemas.microsoft.com/office/drawing/2014/main" id="{CFCCBF8A-5CC6-42D6-9F2C-B07E8B050166}"/>
                  </a:ext>
                </a:extLst>
              </p:cNvPr>
              <p:cNvSpPr/>
              <p:nvPr/>
            </p:nvSpPr>
            <p:spPr>
              <a:xfrm>
                <a:off x="1495425" y="28575"/>
                <a:ext cx="939800"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a:effectLst/>
                    <a:ea typeface="Calibri" panose="020F0502020204030204" pitchFamily="34" charset="0"/>
                    <a:cs typeface="Times New Roman" panose="02020603050405020304" pitchFamily="18" charset="0"/>
                  </a:rPr>
                  <a:t>Definir el objetivo del afiche</a:t>
                </a:r>
                <a:endParaRPr lang="es-PE" sz="1100">
                  <a:effectLst/>
                  <a:ea typeface="Calibri" panose="020F0502020204030204" pitchFamily="34" charset="0"/>
                  <a:cs typeface="Times New Roman" panose="02020603050405020304" pitchFamily="18" charset="0"/>
                </a:endParaRPr>
              </a:p>
            </p:txBody>
          </p:sp>
          <p:sp>
            <p:nvSpPr>
              <p:cNvPr id="37" name="Rectángulo 36">
                <a:extLst>
                  <a:ext uri="{FF2B5EF4-FFF2-40B4-BE49-F238E27FC236}">
                    <a16:creationId xmlns:a16="http://schemas.microsoft.com/office/drawing/2014/main" id="{AA3E7C2E-A616-42AF-AE1B-DA5C9C217E57}"/>
                  </a:ext>
                </a:extLst>
              </p:cNvPr>
              <p:cNvSpPr/>
              <p:nvPr/>
            </p:nvSpPr>
            <p:spPr>
              <a:xfrm>
                <a:off x="2752725" y="28575"/>
                <a:ext cx="939800"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a:effectLst/>
                    <a:ea typeface="Calibri" panose="020F0502020204030204" pitchFamily="34" charset="0"/>
                    <a:cs typeface="Times New Roman" panose="02020603050405020304" pitchFamily="18" charset="0"/>
                  </a:rPr>
                  <a:t>Boceto del afiche</a:t>
                </a:r>
                <a:endParaRPr lang="es-PE" sz="1100">
                  <a:effectLst/>
                  <a:ea typeface="Calibri" panose="020F0502020204030204" pitchFamily="34" charset="0"/>
                  <a:cs typeface="Times New Roman" panose="02020603050405020304" pitchFamily="18" charset="0"/>
                </a:endParaRPr>
              </a:p>
            </p:txBody>
          </p:sp>
          <p:sp>
            <p:nvSpPr>
              <p:cNvPr id="38" name="Rectángulo 37">
                <a:extLst>
                  <a:ext uri="{FF2B5EF4-FFF2-40B4-BE49-F238E27FC236}">
                    <a16:creationId xmlns:a16="http://schemas.microsoft.com/office/drawing/2014/main" id="{BB452BE7-3A73-4C9A-BA27-A866471BA4A5}"/>
                  </a:ext>
                </a:extLst>
              </p:cNvPr>
              <p:cNvSpPr/>
              <p:nvPr/>
            </p:nvSpPr>
            <p:spPr>
              <a:xfrm>
                <a:off x="4057650" y="0"/>
                <a:ext cx="939800"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a:effectLst/>
                    <a:ea typeface="Calibri" panose="020F0502020204030204" pitchFamily="34" charset="0"/>
                    <a:cs typeface="Times New Roman" panose="02020603050405020304" pitchFamily="18" charset="0"/>
                  </a:rPr>
                  <a:t>Elegir el software de diseño</a:t>
                </a:r>
                <a:endParaRPr lang="es-PE" sz="1100">
                  <a:effectLst/>
                  <a:ea typeface="Calibri" panose="020F0502020204030204" pitchFamily="34" charset="0"/>
                  <a:cs typeface="Times New Roman" panose="02020603050405020304" pitchFamily="18" charset="0"/>
                </a:endParaRPr>
              </a:p>
            </p:txBody>
          </p:sp>
          <p:sp>
            <p:nvSpPr>
              <p:cNvPr id="39" name="Rectángulo 38">
                <a:extLst>
                  <a:ext uri="{FF2B5EF4-FFF2-40B4-BE49-F238E27FC236}">
                    <a16:creationId xmlns:a16="http://schemas.microsoft.com/office/drawing/2014/main" id="{14B09437-E730-48E8-801E-738120C301F6}"/>
                  </a:ext>
                </a:extLst>
              </p:cNvPr>
              <p:cNvSpPr/>
              <p:nvPr/>
            </p:nvSpPr>
            <p:spPr>
              <a:xfrm>
                <a:off x="4057650" y="857250"/>
                <a:ext cx="939800"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a:effectLst/>
                    <a:ea typeface="Calibri" panose="020F0502020204030204" pitchFamily="34" charset="0"/>
                    <a:cs typeface="Times New Roman" panose="02020603050405020304" pitchFamily="18" charset="0"/>
                  </a:rPr>
                  <a:t>Diseñar la estructura del afiche</a:t>
                </a:r>
                <a:endParaRPr lang="es-PE" sz="1100">
                  <a:effectLst/>
                  <a:ea typeface="Calibri" panose="020F0502020204030204" pitchFamily="34" charset="0"/>
                  <a:cs typeface="Times New Roman" panose="02020603050405020304" pitchFamily="18" charset="0"/>
                </a:endParaRPr>
              </a:p>
            </p:txBody>
          </p:sp>
          <p:sp>
            <p:nvSpPr>
              <p:cNvPr id="40" name="Rectángulo 39">
                <a:extLst>
                  <a:ext uri="{FF2B5EF4-FFF2-40B4-BE49-F238E27FC236}">
                    <a16:creationId xmlns:a16="http://schemas.microsoft.com/office/drawing/2014/main" id="{03C4EC31-4011-4A22-A72C-8E44BD1B6808}"/>
                  </a:ext>
                </a:extLst>
              </p:cNvPr>
              <p:cNvSpPr/>
              <p:nvPr/>
            </p:nvSpPr>
            <p:spPr>
              <a:xfrm>
                <a:off x="2781300" y="857250"/>
                <a:ext cx="939800"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a:effectLst/>
                    <a:ea typeface="Calibri" panose="020F0502020204030204" pitchFamily="34" charset="0"/>
                    <a:cs typeface="Times New Roman" panose="02020603050405020304" pitchFamily="18" charset="0"/>
                  </a:rPr>
                  <a:t>Verificar la precisión y claridad</a:t>
                </a:r>
                <a:endParaRPr lang="es-PE" sz="1100">
                  <a:effectLst/>
                  <a:ea typeface="Calibri" panose="020F0502020204030204" pitchFamily="34" charset="0"/>
                  <a:cs typeface="Times New Roman" panose="02020603050405020304" pitchFamily="18" charset="0"/>
                </a:endParaRPr>
              </a:p>
            </p:txBody>
          </p:sp>
          <p:sp>
            <p:nvSpPr>
              <p:cNvPr id="41" name="Rombo 40">
                <a:extLst>
                  <a:ext uri="{FF2B5EF4-FFF2-40B4-BE49-F238E27FC236}">
                    <a16:creationId xmlns:a16="http://schemas.microsoft.com/office/drawing/2014/main" id="{48001607-1C6B-408C-BD86-2B45323381E5}"/>
                  </a:ext>
                </a:extLst>
              </p:cNvPr>
              <p:cNvSpPr/>
              <p:nvPr/>
            </p:nvSpPr>
            <p:spPr>
              <a:xfrm>
                <a:off x="1390650" y="695325"/>
                <a:ext cx="1047750" cy="94297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700">
                    <a:effectLst/>
                    <a:ea typeface="Calibri" panose="020F0502020204030204" pitchFamily="34" charset="0"/>
                    <a:cs typeface="Times New Roman" panose="02020603050405020304" pitchFamily="18" charset="0"/>
                  </a:rPr>
                  <a:t>Es necesario ajustar</a:t>
                </a:r>
                <a:endParaRPr lang="es-PE" sz="1100">
                  <a:effectLst/>
                  <a:ea typeface="Calibri" panose="020F0502020204030204" pitchFamily="34" charset="0"/>
                  <a:cs typeface="Times New Roman" panose="02020603050405020304" pitchFamily="18" charset="0"/>
                </a:endParaRPr>
              </a:p>
            </p:txBody>
          </p:sp>
          <p:cxnSp>
            <p:nvCxnSpPr>
              <p:cNvPr id="42" name="Conector recto de flecha 41">
                <a:extLst>
                  <a:ext uri="{FF2B5EF4-FFF2-40B4-BE49-F238E27FC236}">
                    <a16:creationId xmlns:a16="http://schemas.microsoft.com/office/drawing/2014/main" id="{A0C74FCF-3C9A-404C-9AD3-FBCC00A164DB}"/>
                  </a:ext>
                </a:extLst>
              </p:cNvPr>
              <p:cNvCxnSpPr/>
              <p:nvPr/>
            </p:nvCxnSpPr>
            <p:spPr>
              <a:xfrm>
                <a:off x="1209675" y="381000"/>
                <a:ext cx="24765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02E606F4-C9FB-418A-9718-51A8A2F53177}"/>
                  </a:ext>
                </a:extLst>
              </p:cNvPr>
              <p:cNvCxnSpPr/>
              <p:nvPr/>
            </p:nvCxnSpPr>
            <p:spPr>
              <a:xfrm>
                <a:off x="2476500" y="390525"/>
                <a:ext cx="24765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FB0ECED2-1E65-4287-8B4D-31C713499FA9}"/>
                  </a:ext>
                </a:extLst>
              </p:cNvPr>
              <p:cNvCxnSpPr/>
              <p:nvPr/>
            </p:nvCxnSpPr>
            <p:spPr>
              <a:xfrm>
                <a:off x="3752850" y="352425"/>
                <a:ext cx="24765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a16="http://schemas.microsoft.com/office/drawing/2014/main" id="{56296301-88C3-4813-8638-1C1504ACC264}"/>
                  </a:ext>
                </a:extLst>
              </p:cNvPr>
              <p:cNvCxnSpPr/>
              <p:nvPr/>
            </p:nvCxnSpPr>
            <p:spPr>
              <a:xfrm flipH="1">
                <a:off x="3752850" y="1162050"/>
                <a:ext cx="27940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6BA1054F-5695-402E-9B53-40AE92584672}"/>
                  </a:ext>
                </a:extLst>
              </p:cNvPr>
              <p:cNvCxnSpPr/>
              <p:nvPr/>
            </p:nvCxnSpPr>
            <p:spPr>
              <a:xfrm>
                <a:off x="4533900" y="657225"/>
                <a:ext cx="15875" cy="19685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8CC31E3D-5EEC-4726-AF68-270BF5CA7309}"/>
                  </a:ext>
                </a:extLst>
              </p:cNvPr>
              <p:cNvCxnSpPr/>
              <p:nvPr/>
            </p:nvCxnSpPr>
            <p:spPr>
              <a:xfrm flipH="1">
                <a:off x="2476500" y="1162050"/>
                <a:ext cx="27940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9FE6AEF3-9B26-40E5-B5BF-AD0878D6032E}"/>
                  </a:ext>
                </a:extLst>
              </p:cNvPr>
              <p:cNvCxnSpPr/>
              <p:nvPr/>
            </p:nvCxnSpPr>
            <p:spPr>
              <a:xfrm>
                <a:off x="1905000" y="1695450"/>
                <a:ext cx="0" cy="29688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41ED6F42-3580-4D49-AD76-49D998B33CC1}"/>
                  </a:ext>
                </a:extLst>
              </p:cNvPr>
              <p:cNvCxnSpPr/>
              <p:nvPr/>
            </p:nvCxnSpPr>
            <p:spPr>
              <a:xfrm>
                <a:off x="1924050" y="2009775"/>
                <a:ext cx="118800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1287A4C1-B06E-4E8F-9716-3A10EB28028E}"/>
                  </a:ext>
                </a:extLst>
              </p:cNvPr>
              <p:cNvCxnSpPr/>
              <p:nvPr/>
            </p:nvCxnSpPr>
            <p:spPr>
              <a:xfrm flipV="1">
                <a:off x="3181350" y="1543050"/>
                <a:ext cx="0" cy="4680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1" name="Cuadro de texto 2">
                <a:extLst>
                  <a:ext uri="{FF2B5EF4-FFF2-40B4-BE49-F238E27FC236}">
                    <a16:creationId xmlns:a16="http://schemas.microsoft.com/office/drawing/2014/main" id="{5A66D9DF-D6A3-4C24-9D28-03A770198142}"/>
                  </a:ext>
                </a:extLst>
              </p:cNvPr>
              <p:cNvSpPr txBox="1">
                <a:spLocks noChangeArrowheads="1"/>
              </p:cNvSpPr>
              <p:nvPr/>
            </p:nvSpPr>
            <p:spPr bwMode="auto">
              <a:xfrm>
                <a:off x="1081704" y="968369"/>
                <a:ext cx="391160" cy="2609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NO</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ángulo: esquinas redondeadas 51">
                <a:extLst>
                  <a:ext uri="{FF2B5EF4-FFF2-40B4-BE49-F238E27FC236}">
                    <a16:creationId xmlns:a16="http://schemas.microsoft.com/office/drawing/2014/main" id="{8BA8EB86-DAA4-4353-8005-3BEA5ADECD87}"/>
                  </a:ext>
                </a:extLst>
              </p:cNvPr>
              <p:cNvSpPr/>
              <p:nvPr/>
            </p:nvSpPr>
            <p:spPr>
              <a:xfrm>
                <a:off x="0" y="904875"/>
                <a:ext cx="1060450" cy="438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a:effectLst/>
                    <a:ea typeface="Calibri" panose="020F0502020204030204" pitchFamily="34" charset="0"/>
                    <a:cs typeface="Times New Roman" panose="02020603050405020304" pitchFamily="18" charset="0"/>
                  </a:rPr>
                  <a:t>FIN</a:t>
                </a:r>
                <a:endParaRPr lang="es-PE" sz="1100">
                  <a:effectLst/>
                  <a:ea typeface="Calibri" panose="020F0502020204030204" pitchFamily="34" charset="0"/>
                  <a:cs typeface="Times New Roman" panose="02020603050405020304" pitchFamily="18" charset="0"/>
                </a:endParaRPr>
              </a:p>
            </p:txBody>
          </p:sp>
        </p:grpSp>
        <p:cxnSp>
          <p:nvCxnSpPr>
            <p:cNvPr id="54" name="Conector recto de flecha 53">
              <a:extLst>
                <a:ext uri="{FF2B5EF4-FFF2-40B4-BE49-F238E27FC236}">
                  <a16:creationId xmlns:a16="http://schemas.microsoft.com/office/drawing/2014/main" id="{5580DF7B-0345-4F0F-B0E6-57EA0D643365}"/>
                </a:ext>
              </a:extLst>
            </p:cNvPr>
            <p:cNvCxnSpPr>
              <a:cxnSpLocks/>
            </p:cNvCxnSpPr>
            <p:nvPr/>
          </p:nvCxnSpPr>
          <p:spPr>
            <a:xfrm flipH="1">
              <a:off x="3747816" y="4725944"/>
              <a:ext cx="4404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Cuadro de texto 2">
              <a:extLst>
                <a:ext uri="{FF2B5EF4-FFF2-40B4-BE49-F238E27FC236}">
                  <a16:creationId xmlns:a16="http://schemas.microsoft.com/office/drawing/2014/main" id="{151DD13E-0E13-4103-92E8-43C4A22D9168}"/>
                </a:ext>
              </a:extLst>
            </p:cNvPr>
            <p:cNvSpPr txBox="1">
              <a:spLocks noChangeArrowheads="1"/>
            </p:cNvSpPr>
            <p:nvPr/>
          </p:nvSpPr>
          <p:spPr bwMode="auto">
            <a:xfrm>
              <a:off x="4989186" y="5592393"/>
              <a:ext cx="589793" cy="42386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SI</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8" name="Rectángulo 57">
            <a:extLst>
              <a:ext uri="{FF2B5EF4-FFF2-40B4-BE49-F238E27FC236}">
                <a16:creationId xmlns:a16="http://schemas.microsoft.com/office/drawing/2014/main" id="{E64F96CD-0C8D-4F7D-A7A9-EB1651C52A89}"/>
              </a:ext>
            </a:extLst>
          </p:cNvPr>
          <p:cNvSpPr/>
          <p:nvPr/>
        </p:nvSpPr>
        <p:spPr>
          <a:xfrm>
            <a:off x="3704667" y="2634086"/>
            <a:ext cx="4224233" cy="369332"/>
          </a:xfrm>
          <a:prstGeom prst="rect">
            <a:avLst/>
          </a:prstGeom>
        </p:spPr>
        <p:txBody>
          <a:bodyPr wrap="none">
            <a:spAutoFit/>
          </a:bodyPr>
          <a:lstStyle/>
          <a:p>
            <a:r>
              <a:rPr lang="es-PE" dirty="0">
                <a:solidFill>
                  <a:srgbClr val="000000"/>
                </a:solidFill>
                <a:latin typeface="Arial" panose="020B0604020202020204" pitchFamily="34" charset="0"/>
              </a:rPr>
              <a:t>Diagrama de Operaciones del Proceso </a:t>
            </a:r>
            <a:endParaRPr lang="es-PE" dirty="0"/>
          </a:p>
        </p:txBody>
      </p:sp>
      <p:sp>
        <p:nvSpPr>
          <p:cNvPr id="2" name="Rectángulo 1">
            <a:extLst>
              <a:ext uri="{FF2B5EF4-FFF2-40B4-BE49-F238E27FC236}">
                <a16:creationId xmlns:a16="http://schemas.microsoft.com/office/drawing/2014/main" id="{D202A9ED-F6B3-2C54-E709-A6D97F81344D}"/>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3895740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8B6AF7-5FB8-4A9B-B62D-D38150306775}"/>
              </a:ext>
            </a:extLst>
          </p:cNvPr>
          <p:cNvSpPr/>
          <p:nvPr/>
        </p:nvSpPr>
        <p:spPr>
          <a:xfrm>
            <a:off x="1183180" y="1132608"/>
            <a:ext cx="10206640" cy="376385"/>
          </a:xfrm>
          <a:prstGeom prst="rect">
            <a:avLst/>
          </a:prstGeom>
        </p:spPr>
        <p:txBody>
          <a:bodyPr wrap="none">
            <a:spAutoFit/>
          </a:bodyPr>
          <a:lstStyle/>
          <a:p>
            <a:pPr lvl="1" algn="just">
              <a:lnSpc>
                <a:spcPct val="107000"/>
              </a:lnSpc>
              <a:spcAft>
                <a:spcPts val="800"/>
              </a:spcAft>
            </a:pPr>
            <a:r>
              <a:rPr lang="es-PE" b="1" dirty="0">
                <a:effectLst/>
                <a:latin typeface="Book Antiqua" panose="02040602050305030304" pitchFamily="18" charset="0"/>
                <a:ea typeface="Calibri" panose="020F0502020204030204" pitchFamily="34" charset="0"/>
                <a:cs typeface="Times New Roman" panose="02020603050405020304" pitchFamily="18" charset="0"/>
              </a:rPr>
              <a:t>Afiches publicitarios elaborados con la técnica AIDA (Atención, interés, Deseo, Acción).</a:t>
            </a:r>
          </a:p>
        </p:txBody>
      </p:sp>
      <p:pic>
        <p:nvPicPr>
          <p:cNvPr id="6" name="Imagen 5">
            <a:extLst>
              <a:ext uri="{FF2B5EF4-FFF2-40B4-BE49-F238E27FC236}">
                <a16:creationId xmlns:a16="http://schemas.microsoft.com/office/drawing/2014/main" id="{F1E8274F-C089-403D-BADE-8D5C4EF54450}"/>
              </a:ext>
            </a:extLst>
          </p:cNvPr>
          <p:cNvPicPr/>
          <p:nvPr/>
        </p:nvPicPr>
        <p:blipFill>
          <a:blip r:embed="rId2"/>
          <a:stretch>
            <a:fillRect/>
          </a:stretch>
        </p:blipFill>
        <p:spPr>
          <a:xfrm>
            <a:off x="1183180" y="1558129"/>
            <a:ext cx="2493559" cy="3979069"/>
          </a:xfrm>
          <a:prstGeom prst="rect">
            <a:avLst/>
          </a:prstGeom>
        </p:spPr>
      </p:pic>
      <p:pic>
        <p:nvPicPr>
          <p:cNvPr id="7" name="Imagen 6">
            <a:extLst>
              <a:ext uri="{FF2B5EF4-FFF2-40B4-BE49-F238E27FC236}">
                <a16:creationId xmlns:a16="http://schemas.microsoft.com/office/drawing/2014/main" id="{1B117F5D-6B79-4EE3-8AA8-A9C8AD82C02B}"/>
              </a:ext>
            </a:extLst>
          </p:cNvPr>
          <p:cNvPicPr/>
          <p:nvPr/>
        </p:nvPicPr>
        <p:blipFill>
          <a:blip r:embed="rId3"/>
          <a:stretch>
            <a:fillRect/>
          </a:stretch>
        </p:blipFill>
        <p:spPr>
          <a:xfrm>
            <a:off x="4448081" y="1558128"/>
            <a:ext cx="2493559" cy="3979069"/>
          </a:xfrm>
          <a:prstGeom prst="rect">
            <a:avLst/>
          </a:prstGeom>
        </p:spPr>
      </p:pic>
      <p:pic>
        <p:nvPicPr>
          <p:cNvPr id="8" name="Imagen 7">
            <a:extLst>
              <a:ext uri="{FF2B5EF4-FFF2-40B4-BE49-F238E27FC236}">
                <a16:creationId xmlns:a16="http://schemas.microsoft.com/office/drawing/2014/main" id="{0AF88A4F-5E7D-4BD3-91A8-2CAF9A5075CC}"/>
              </a:ext>
            </a:extLst>
          </p:cNvPr>
          <p:cNvPicPr/>
          <p:nvPr/>
        </p:nvPicPr>
        <p:blipFill>
          <a:blip r:embed="rId4"/>
          <a:stretch>
            <a:fillRect/>
          </a:stretch>
        </p:blipFill>
        <p:spPr>
          <a:xfrm>
            <a:off x="7712983" y="1558128"/>
            <a:ext cx="2493559" cy="3979069"/>
          </a:xfrm>
          <a:prstGeom prst="rect">
            <a:avLst/>
          </a:prstGeom>
        </p:spPr>
      </p:pic>
      <p:grpSp>
        <p:nvGrpSpPr>
          <p:cNvPr id="10" name="Grupo 9">
            <a:extLst>
              <a:ext uri="{FF2B5EF4-FFF2-40B4-BE49-F238E27FC236}">
                <a16:creationId xmlns:a16="http://schemas.microsoft.com/office/drawing/2014/main" id="{56206A72-9767-4068-890E-25515BA44CDE}"/>
              </a:ext>
            </a:extLst>
          </p:cNvPr>
          <p:cNvGrpSpPr/>
          <p:nvPr/>
        </p:nvGrpSpPr>
        <p:grpSpPr>
          <a:xfrm>
            <a:off x="0" y="636707"/>
            <a:ext cx="1830465" cy="558328"/>
            <a:chOff x="6050049" y="1412440"/>
            <a:chExt cx="1830465" cy="1883254"/>
          </a:xfrm>
          <a:solidFill>
            <a:schemeClr val="accent2"/>
          </a:solidFill>
          <a:scene3d>
            <a:camera prst="orthographicFront">
              <a:rot lat="0" lon="0" rev="0"/>
            </a:camera>
            <a:lightRig rig="contrasting" dir="t">
              <a:rot lat="0" lon="0" rev="1200000"/>
            </a:lightRig>
          </a:scene3d>
        </p:grpSpPr>
        <p:sp>
          <p:nvSpPr>
            <p:cNvPr id="11" name="Rectángulo: esquinas redondeadas 10">
              <a:extLst>
                <a:ext uri="{FF2B5EF4-FFF2-40B4-BE49-F238E27FC236}">
                  <a16:creationId xmlns:a16="http://schemas.microsoft.com/office/drawing/2014/main" id="{2D92E993-799E-4DBD-93AB-26AB26100E24}"/>
                </a:ext>
              </a:extLst>
            </p:cNvPr>
            <p:cNvSpPr/>
            <p:nvPr/>
          </p:nvSpPr>
          <p:spPr>
            <a:xfrm>
              <a:off x="6050049" y="1412440"/>
              <a:ext cx="1830465" cy="18832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4">
                <a:hueOff val="7350668"/>
                <a:satOff val="-30583"/>
                <a:lumOff val="7206"/>
                <a:alphaOff val="0"/>
              </a:schemeClr>
            </a:fillRef>
            <a:effectRef idx="2">
              <a:schemeClr val="accent4">
                <a:hueOff val="7350668"/>
                <a:satOff val="-30583"/>
                <a:lumOff val="7206"/>
                <a:alphaOff val="0"/>
              </a:schemeClr>
            </a:effectRef>
            <a:fontRef idx="minor">
              <a:schemeClr val="lt1"/>
            </a:fontRef>
          </p:style>
          <p:txBody>
            <a:bodyPr/>
            <a:lstStyle/>
            <a:p>
              <a:endParaRPr lang="es-PE"/>
            </a:p>
          </p:txBody>
        </p:sp>
        <p:sp>
          <p:nvSpPr>
            <p:cNvPr id="12" name="Rectángulo: esquinas redondeadas 4">
              <a:extLst>
                <a:ext uri="{FF2B5EF4-FFF2-40B4-BE49-F238E27FC236}">
                  <a16:creationId xmlns:a16="http://schemas.microsoft.com/office/drawing/2014/main" id="{E461F072-D36B-4642-9080-FBC71A8DD6F9}"/>
                </a:ext>
              </a:extLst>
            </p:cNvPr>
            <p:cNvSpPr txBox="1"/>
            <p:nvPr/>
          </p:nvSpPr>
          <p:spPr>
            <a:xfrm>
              <a:off x="6139405" y="1501796"/>
              <a:ext cx="1651753" cy="17045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dirty="0">
                  <a:latin typeface="Calibri" panose="020F0502020204030204"/>
                  <a:ea typeface="+mn-ea"/>
                  <a:cs typeface="+mn-cs"/>
                </a:rPr>
                <a:t>Ejecución</a:t>
              </a:r>
              <a:endParaRPr lang="es-PE" sz="2200" b="1" kern="1200" dirty="0">
                <a:latin typeface="Calibri" panose="020F0502020204030204"/>
                <a:ea typeface="+mn-ea"/>
                <a:cs typeface="+mn-cs"/>
              </a:endParaRPr>
            </a:p>
          </p:txBody>
        </p:sp>
      </p:grpSp>
      <p:sp>
        <p:nvSpPr>
          <p:cNvPr id="2" name="Rectángulo 1">
            <a:extLst>
              <a:ext uri="{FF2B5EF4-FFF2-40B4-BE49-F238E27FC236}">
                <a16:creationId xmlns:a16="http://schemas.microsoft.com/office/drawing/2014/main" id="{8C157F44-E6F8-7F60-6A45-9EDF09827659}"/>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1265875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9DC9153-DE00-4D4B-A16E-669ECC714DA4}"/>
              </a:ext>
            </a:extLst>
          </p:cNvPr>
          <p:cNvSpPr/>
          <p:nvPr/>
        </p:nvSpPr>
        <p:spPr>
          <a:xfrm>
            <a:off x="665867" y="1694546"/>
            <a:ext cx="3833989" cy="369332"/>
          </a:xfrm>
          <a:prstGeom prst="rect">
            <a:avLst/>
          </a:prstGeom>
        </p:spPr>
        <p:txBody>
          <a:bodyPr wrap="square">
            <a:spAutoFit/>
          </a:bodyPr>
          <a:lstStyle/>
          <a:p>
            <a:pPr algn="just"/>
            <a:r>
              <a:rPr lang="es-PE" dirty="0">
                <a:solidFill>
                  <a:srgbClr val="000000"/>
                </a:solidFill>
                <a:latin typeface="Arial" panose="020B0604020202020204" pitchFamily="34" charset="0"/>
              </a:rPr>
              <a:t>LOGOTIPO DEL PRODUCTO</a:t>
            </a:r>
            <a:endParaRPr lang="es-PE" dirty="0"/>
          </a:p>
        </p:txBody>
      </p:sp>
      <p:sp>
        <p:nvSpPr>
          <p:cNvPr id="6" name="Rectángulo 5">
            <a:extLst>
              <a:ext uri="{FF2B5EF4-FFF2-40B4-BE49-F238E27FC236}">
                <a16:creationId xmlns:a16="http://schemas.microsoft.com/office/drawing/2014/main" id="{F2E5AD26-42E3-45A6-85E3-77AA556A5E8C}"/>
              </a:ext>
            </a:extLst>
          </p:cNvPr>
          <p:cNvSpPr/>
          <p:nvPr/>
        </p:nvSpPr>
        <p:spPr>
          <a:xfrm>
            <a:off x="4499856" y="2354022"/>
            <a:ext cx="5083175" cy="646331"/>
          </a:xfrm>
          <a:prstGeom prst="rect">
            <a:avLst/>
          </a:prstGeom>
        </p:spPr>
        <p:txBody>
          <a:bodyPr wrap="square">
            <a:spAutoFit/>
          </a:bodyPr>
          <a:lstStyle/>
          <a:p>
            <a:pPr algn="ctr"/>
            <a:r>
              <a:rPr lang="es-PE" dirty="0">
                <a:solidFill>
                  <a:srgbClr val="000000"/>
                </a:solidFill>
                <a:latin typeface="Arial" panose="020B0604020202020204" pitchFamily="34" charset="0"/>
              </a:rPr>
              <a:t>Diapositiva elaborada para venta, utilizando la técnica 10/20/30 </a:t>
            </a:r>
            <a:endParaRPr lang="es-PE" dirty="0"/>
          </a:p>
        </p:txBody>
      </p:sp>
      <p:sp>
        <p:nvSpPr>
          <p:cNvPr id="7" name="Rectángulo 6">
            <a:extLst>
              <a:ext uri="{FF2B5EF4-FFF2-40B4-BE49-F238E27FC236}">
                <a16:creationId xmlns:a16="http://schemas.microsoft.com/office/drawing/2014/main" id="{47C354E0-65E0-476C-9E4F-331BB6B5EE57}"/>
              </a:ext>
            </a:extLst>
          </p:cNvPr>
          <p:cNvSpPr/>
          <p:nvPr/>
        </p:nvSpPr>
        <p:spPr>
          <a:xfrm>
            <a:off x="4214989" y="3456800"/>
            <a:ext cx="5753100" cy="663580"/>
          </a:xfrm>
          <a:prstGeom prst="rect">
            <a:avLst/>
          </a:prstGeom>
        </p:spPr>
        <p:txBody>
          <a:bodyPr wrap="square">
            <a:spAutoFit/>
          </a:bodyPr>
          <a:lstStyle/>
          <a:p>
            <a:pPr marL="0" lvl="1" algn="ctr">
              <a:lnSpc>
                <a:spcPct val="107000"/>
              </a:lnSpc>
              <a:spcAft>
                <a:spcPts val="800"/>
              </a:spcAft>
            </a:pPr>
            <a:r>
              <a:rPr lang="es-PE" dirty="0">
                <a:solidFill>
                  <a:srgbClr val="000000"/>
                </a:solidFill>
                <a:latin typeface="Arial" panose="020B0604020202020204" pitchFamily="34" charset="0"/>
              </a:rPr>
              <a:t>Bloques del lienzo de modelo de negocio Lean </a:t>
            </a:r>
            <a:r>
              <a:rPr lang="es-PE" dirty="0" err="1">
                <a:solidFill>
                  <a:srgbClr val="000000"/>
                </a:solidFill>
                <a:latin typeface="Arial" panose="020B0604020202020204" pitchFamily="34" charset="0"/>
              </a:rPr>
              <a:t>Canvas</a:t>
            </a:r>
            <a:r>
              <a:rPr lang="es-PE" dirty="0">
                <a:solidFill>
                  <a:srgbClr val="000000"/>
                </a:solidFill>
                <a:latin typeface="Arial" panose="020B0604020202020204" pitchFamily="34" charset="0"/>
              </a:rPr>
              <a:t> validado</a:t>
            </a:r>
          </a:p>
        </p:txBody>
      </p:sp>
      <p:pic>
        <p:nvPicPr>
          <p:cNvPr id="8" name="Imagen 7">
            <a:extLst>
              <a:ext uri="{FF2B5EF4-FFF2-40B4-BE49-F238E27FC236}">
                <a16:creationId xmlns:a16="http://schemas.microsoft.com/office/drawing/2014/main" id="{EC368389-6922-4D2B-828F-234095DF1E0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1214" y="2128043"/>
            <a:ext cx="2493559" cy="2601913"/>
          </a:xfrm>
          <a:prstGeom prst="rect">
            <a:avLst/>
          </a:prstGeom>
          <a:ln>
            <a:noFill/>
          </a:ln>
          <a:effectLst>
            <a:outerShdw blurRad="292100" dist="139700" dir="2700000" algn="tl" rotWithShape="0">
              <a:srgbClr val="333333">
                <a:alpha val="65000"/>
              </a:srgbClr>
            </a:outerShdw>
          </a:effectLst>
        </p:spPr>
      </p:pic>
      <p:sp>
        <p:nvSpPr>
          <p:cNvPr id="9" name="Rectángulo 8">
            <a:extLst>
              <a:ext uri="{FF2B5EF4-FFF2-40B4-BE49-F238E27FC236}">
                <a16:creationId xmlns:a16="http://schemas.microsoft.com/office/drawing/2014/main" id="{62402D99-66BE-45FF-A81F-F6FA74965655}"/>
              </a:ext>
            </a:extLst>
          </p:cNvPr>
          <p:cNvSpPr/>
          <p:nvPr/>
        </p:nvSpPr>
        <p:spPr>
          <a:xfrm>
            <a:off x="4214989" y="883552"/>
            <a:ext cx="5652911" cy="923330"/>
          </a:xfrm>
          <a:prstGeom prst="rect">
            <a:avLst/>
          </a:prstGeom>
        </p:spPr>
        <p:txBody>
          <a:bodyPr wrap="square">
            <a:spAutoFit/>
          </a:bodyPr>
          <a:lstStyle/>
          <a:p>
            <a:pPr algn="ctr"/>
            <a:r>
              <a:rPr lang="es-PE" dirty="0">
                <a:solidFill>
                  <a:srgbClr val="000000"/>
                </a:solidFill>
                <a:latin typeface="Arial" panose="020B0604020202020204" pitchFamily="34" charset="0"/>
              </a:rPr>
              <a:t>Video promocional del proyecto de emprendimiento elaborado, de treinta (30) segundos, aplicando la técnica AIDA. </a:t>
            </a:r>
            <a:endParaRPr lang="es-PE" dirty="0"/>
          </a:p>
        </p:txBody>
      </p:sp>
      <p:grpSp>
        <p:nvGrpSpPr>
          <p:cNvPr id="10" name="Grupo 9">
            <a:extLst>
              <a:ext uri="{FF2B5EF4-FFF2-40B4-BE49-F238E27FC236}">
                <a16:creationId xmlns:a16="http://schemas.microsoft.com/office/drawing/2014/main" id="{DEF52E38-A6DB-4630-AD6A-1CF4542ECA7D}"/>
              </a:ext>
            </a:extLst>
          </p:cNvPr>
          <p:cNvGrpSpPr/>
          <p:nvPr/>
        </p:nvGrpSpPr>
        <p:grpSpPr>
          <a:xfrm>
            <a:off x="25400" y="654463"/>
            <a:ext cx="1830465" cy="583728"/>
            <a:chOff x="6050049" y="1412440"/>
            <a:chExt cx="1830465" cy="1883254"/>
          </a:xfrm>
          <a:solidFill>
            <a:schemeClr val="accent2"/>
          </a:solidFill>
          <a:scene3d>
            <a:camera prst="orthographicFront">
              <a:rot lat="0" lon="0" rev="0"/>
            </a:camera>
            <a:lightRig rig="contrasting" dir="t">
              <a:rot lat="0" lon="0" rev="1200000"/>
            </a:lightRig>
          </a:scene3d>
        </p:grpSpPr>
        <p:sp>
          <p:nvSpPr>
            <p:cNvPr id="11" name="Rectángulo: esquinas redondeadas 10">
              <a:extLst>
                <a:ext uri="{FF2B5EF4-FFF2-40B4-BE49-F238E27FC236}">
                  <a16:creationId xmlns:a16="http://schemas.microsoft.com/office/drawing/2014/main" id="{F469BF8D-F0D4-4321-8596-05156AD483A2}"/>
                </a:ext>
              </a:extLst>
            </p:cNvPr>
            <p:cNvSpPr/>
            <p:nvPr/>
          </p:nvSpPr>
          <p:spPr>
            <a:xfrm>
              <a:off x="6050049" y="1412440"/>
              <a:ext cx="1830465" cy="18832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4">
                <a:hueOff val="7350668"/>
                <a:satOff val="-30583"/>
                <a:lumOff val="7206"/>
                <a:alphaOff val="0"/>
              </a:schemeClr>
            </a:fillRef>
            <a:effectRef idx="2">
              <a:schemeClr val="accent4">
                <a:hueOff val="7350668"/>
                <a:satOff val="-30583"/>
                <a:lumOff val="7206"/>
                <a:alphaOff val="0"/>
              </a:schemeClr>
            </a:effectRef>
            <a:fontRef idx="minor">
              <a:schemeClr val="lt1"/>
            </a:fontRef>
          </p:style>
          <p:txBody>
            <a:bodyPr/>
            <a:lstStyle/>
            <a:p>
              <a:endParaRPr lang="es-PE"/>
            </a:p>
          </p:txBody>
        </p:sp>
        <p:sp>
          <p:nvSpPr>
            <p:cNvPr id="12" name="Rectángulo: esquinas redondeadas 4">
              <a:extLst>
                <a:ext uri="{FF2B5EF4-FFF2-40B4-BE49-F238E27FC236}">
                  <a16:creationId xmlns:a16="http://schemas.microsoft.com/office/drawing/2014/main" id="{73EF58FB-64B0-40B6-82C2-3EC9A5A69B38}"/>
                </a:ext>
              </a:extLst>
            </p:cNvPr>
            <p:cNvSpPr txBox="1"/>
            <p:nvPr/>
          </p:nvSpPr>
          <p:spPr>
            <a:xfrm>
              <a:off x="6139405" y="1501796"/>
              <a:ext cx="1651753" cy="17045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dirty="0">
                  <a:latin typeface="Calibri" panose="020F0502020204030204"/>
                  <a:ea typeface="+mn-ea"/>
                  <a:cs typeface="+mn-cs"/>
                </a:rPr>
                <a:t>Ejecución</a:t>
              </a:r>
              <a:endParaRPr lang="es-PE" sz="2200" b="1" kern="1200" dirty="0">
                <a:latin typeface="Calibri" panose="020F0502020204030204"/>
                <a:ea typeface="+mn-ea"/>
                <a:cs typeface="+mn-cs"/>
              </a:endParaRPr>
            </a:p>
          </p:txBody>
        </p:sp>
      </p:grpSp>
      <p:sp>
        <p:nvSpPr>
          <p:cNvPr id="2" name="Rectángulo 1">
            <a:extLst>
              <a:ext uri="{FF2B5EF4-FFF2-40B4-BE49-F238E27FC236}">
                <a16:creationId xmlns:a16="http://schemas.microsoft.com/office/drawing/2014/main" id="{773F0472-16D1-565C-3826-AC67B0A26BE5}"/>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3215171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869365B8-EFD4-41F8-ADE8-1BDA38924E5B}"/>
              </a:ext>
            </a:extLst>
          </p:cNvPr>
          <p:cNvGrpSpPr/>
          <p:nvPr/>
        </p:nvGrpSpPr>
        <p:grpSpPr>
          <a:xfrm>
            <a:off x="25400" y="701407"/>
            <a:ext cx="1830465" cy="587642"/>
            <a:chOff x="8064712" y="1412440"/>
            <a:chExt cx="1830465" cy="1883254"/>
          </a:xfrm>
          <a:scene3d>
            <a:camera prst="orthographicFront">
              <a:rot lat="0" lon="0" rev="0"/>
            </a:camera>
            <a:lightRig rig="contrasting" dir="t">
              <a:rot lat="0" lon="0" rev="1200000"/>
            </a:lightRig>
          </a:scene3d>
        </p:grpSpPr>
        <p:sp>
          <p:nvSpPr>
            <p:cNvPr id="14" name="Rectángulo: esquinas redondeadas 13">
              <a:extLst>
                <a:ext uri="{FF2B5EF4-FFF2-40B4-BE49-F238E27FC236}">
                  <a16:creationId xmlns:a16="http://schemas.microsoft.com/office/drawing/2014/main" id="{2F7A8FDE-3AEA-4E5E-B4A7-F7A27D95A298}"/>
                </a:ext>
              </a:extLst>
            </p:cNvPr>
            <p:cNvSpPr/>
            <p:nvPr/>
          </p:nvSpPr>
          <p:spPr>
            <a:xfrm>
              <a:off x="8064712" y="1412440"/>
              <a:ext cx="1830465" cy="18832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9800891"/>
                <a:satOff val="-40777"/>
                <a:lumOff val="9608"/>
                <a:alphaOff val="0"/>
              </a:schemeClr>
            </a:fillRef>
            <a:effectRef idx="2">
              <a:schemeClr val="accent4">
                <a:hueOff val="9800891"/>
                <a:satOff val="-40777"/>
                <a:lumOff val="9608"/>
                <a:alphaOff val="0"/>
              </a:schemeClr>
            </a:effectRef>
            <a:fontRef idx="minor">
              <a:schemeClr val="lt1"/>
            </a:fontRef>
          </p:style>
          <p:txBody>
            <a:bodyPr/>
            <a:lstStyle/>
            <a:p>
              <a:endParaRPr lang="es-PE"/>
            </a:p>
          </p:txBody>
        </p:sp>
        <p:sp>
          <p:nvSpPr>
            <p:cNvPr id="15" name="Rectángulo: esquinas redondeadas 4">
              <a:extLst>
                <a:ext uri="{FF2B5EF4-FFF2-40B4-BE49-F238E27FC236}">
                  <a16:creationId xmlns:a16="http://schemas.microsoft.com/office/drawing/2014/main" id="{225CF60A-1D3F-4869-8975-5DB3E0DFDCC5}"/>
                </a:ext>
              </a:extLst>
            </p:cNvPr>
            <p:cNvSpPr txBox="1"/>
            <p:nvPr/>
          </p:nvSpPr>
          <p:spPr>
            <a:xfrm>
              <a:off x="8154068" y="1501796"/>
              <a:ext cx="1651753" cy="17045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dirty="0">
                  <a:latin typeface="Calibri" panose="020F0502020204030204"/>
                  <a:ea typeface="+mn-ea"/>
                  <a:cs typeface="+mn-cs"/>
                </a:rPr>
                <a:t>Evaluación</a:t>
              </a:r>
              <a:endParaRPr lang="es-PE" sz="2200" b="1" kern="1200" dirty="0">
                <a:latin typeface="Calibri" panose="020F0502020204030204"/>
                <a:ea typeface="+mn-ea"/>
                <a:cs typeface="+mn-cs"/>
              </a:endParaRPr>
            </a:p>
          </p:txBody>
        </p:sp>
      </p:grpSp>
      <p:graphicFrame>
        <p:nvGraphicFramePr>
          <p:cNvPr id="20" name="Tabla 19">
            <a:extLst>
              <a:ext uri="{FF2B5EF4-FFF2-40B4-BE49-F238E27FC236}">
                <a16:creationId xmlns:a16="http://schemas.microsoft.com/office/drawing/2014/main" id="{768D0871-C107-4550-B6C8-73432C296041}"/>
              </a:ext>
            </a:extLst>
          </p:cNvPr>
          <p:cNvGraphicFramePr>
            <a:graphicFrameLocks noGrp="1"/>
          </p:cNvGraphicFramePr>
          <p:nvPr>
            <p:extLst>
              <p:ext uri="{D42A27DB-BD31-4B8C-83A1-F6EECF244321}">
                <p14:modId xmlns:p14="http://schemas.microsoft.com/office/powerpoint/2010/main" val="2967526001"/>
              </p:ext>
            </p:extLst>
          </p:nvPr>
        </p:nvGraphicFramePr>
        <p:xfrm>
          <a:off x="295275" y="2003043"/>
          <a:ext cx="5251450" cy="1160971"/>
        </p:xfrm>
        <a:graphic>
          <a:graphicData uri="http://schemas.openxmlformats.org/drawingml/2006/table">
            <a:tbl>
              <a:tblPr firstRow="1" firstCol="1" bandRow="1">
                <a:tableStyleId>{F5AB1C69-6EDB-4FF4-983F-18BD219EF322}</a:tableStyleId>
              </a:tblPr>
              <a:tblGrid>
                <a:gridCol w="2625725">
                  <a:extLst>
                    <a:ext uri="{9D8B030D-6E8A-4147-A177-3AD203B41FA5}">
                      <a16:colId xmlns:a16="http://schemas.microsoft.com/office/drawing/2014/main" val="1414036245"/>
                    </a:ext>
                  </a:extLst>
                </a:gridCol>
                <a:gridCol w="2625725">
                  <a:extLst>
                    <a:ext uri="{9D8B030D-6E8A-4147-A177-3AD203B41FA5}">
                      <a16:colId xmlns:a16="http://schemas.microsoft.com/office/drawing/2014/main" val="2399111393"/>
                    </a:ext>
                  </a:extLst>
                </a:gridCol>
              </a:tblGrid>
              <a:tr h="0">
                <a:tc rowSpan="4">
                  <a:txBody>
                    <a:bodyPr/>
                    <a:lstStyle/>
                    <a:p>
                      <a:pPr marL="0" indent="0" algn="ctr">
                        <a:lnSpc>
                          <a:spcPct val="107000"/>
                        </a:lnSpc>
                        <a:spcAft>
                          <a:spcPts val="0"/>
                        </a:spcAft>
                      </a:pPr>
                      <a:r>
                        <a:rPr lang="es-PE" sz="1800" dirty="0">
                          <a:solidFill>
                            <a:schemeClr val="tx1"/>
                          </a:solidFill>
                          <a:effectLst/>
                        </a:rPr>
                        <a:t>Listado de aspectos positivos que se realizaron en la gestión del proyecto</a:t>
                      </a:r>
                      <a:endParaRPr lang="es-P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lnSpc>
                          <a:spcPct val="107000"/>
                        </a:lnSpc>
                        <a:spcAft>
                          <a:spcPts val="0"/>
                        </a:spcAft>
                        <a:buFont typeface="+mj-lt"/>
                        <a:buNone/>
                      </a:pPr>
                      <a:r>
                        <a:rPr lang="es-ES" sz="1800" dirty="0">
                          <a:solidFill>
                            <a:schemeClr val="tx1"/>
                          </a:solidFill>
                          <a:effectLst/>
                        </a:rPr>
                        <a:t>1</a:t>
                      </a:r>
                      <a:r>
                        <a:rPr lang="es-PE" sz="1800" dirty="0">
                          <a:solidFill>
                            <a:schemeClr val="tx1"/>
                          </a:solidFill>
                          <a:effectLst/>
                        </a:rPr>
                        <a:t>.</a:t>
                      </a:r>
                      <a:endParaRPr lang="es-P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0884731"/>
                  </a:ext>
                </a:extLst>
              </a:tr>
              <a:tr h="0">
                <a:tc vMerge="1">
                  <a:txBody>
                    <a:bodyPr/>
                    <a:lstStyle/>
                    <a:p>
                      <a:endParaRPr lang="es-PE"/>
                    </a:p>
                  </a:txBody>
                  <a:tcPr/>
                </a:tc>
                <a:tc>
                  <a:txBody>
                    <a:bodyPr/>
                    <a:lstStyle/>
                    <a:p>
                      <a:pPr marL="0" lvl="0" indent="0" algn="just">
                        <a:lnSpc>
                          <a:spcPct val="107000"/>
                        </a:lnSpc>
                        <a:spcAft>
                          <a:spcPts val="0"/>
                        </a:spcAft>
                        <a:buFont typeface="+mj-lt"/>
                        <a:buNone/>
                      </a:pPr>
                      <a:r>
                        <a:rPr lang="es-PE" sz="1800" dirty="0">
                          <a:solidFill>
                            <a:schemeClr val="tx1"/>
                          </a:solidFill>
                          <a:effectLst/>
                        </a:rPr>
                        <a:t>2.</a:t>
                      </a:r>
                      <a:endParaRPr lang="es-P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3003134"/>
                  </a:ext>
                </a:extLst>
              </a:tr>
              <a:tr h="0">
                <a:tc vMerge="1">
                  <a:txBody>
                    <a:bodyPr/>
                    <a:lstStyle/>
                    <a:p>
                      <a:endParaRPr lang="es-PE"/>
                    </a:p>
                  </a:txBody>
                  <a:tcPr/>
                </a:tc>
                <a:tc>
                  <a:txBody>
                    <a:bodyPr/>
                    <a:lstStyle/>
                    <a:p>
                      <a:pPr marL="0" lvl="0" indent="0" algn="just">
                        <a:lnSpc>
                          <a:spcPct val="107000"/>
                        </a:lnSpc>
                        <a:spcAft>
                          <a:spcPts val="0"/>
                        </a:spcAft>
                        <a:buFont typeface="+mj-lt"/>
                        <a:buNone/>
                      </a:pPr>
                      <a:r>
                        <a:rPr lang="es-PE" sz="1800" dirty="0">
                          <a:solidFill>
                            <a:schemeClr val="tx1"/>
                          </a:solidFill>
                          <a:effectLst/>
                        </a:rPr>
                        <a:t>3. </a:t>
                      </a:r>
                      <a:endParaRPr lang="es-P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3273629"/>
                  </a:ext>
                </a:extLst>
              </a:tr>
              <a:tr h="0">
                <a:tc vMerge="1">
                  <a:txBody>
                    <a:bodyPr/>
                    <a:lstStyle/>
                    <a:p>
                      <a:endParaRPr lang="es-PE"/>
                    </a:p>
                  </a:txBody>
                  <a:tcPr/>
                </a:tc>
                <a:tc>
                  <a:txBody>
                    <a:bodyPr/>
                    <a:lstStyle/>
                    <a:p>
                      <a:pPr marL="0" lvl="0" indent="0" algn="just">
                        <a:lnSpc>
                          <a:spcPct val="107000"/>
                        </a:lnSpc>
                        <a:spcAft>
                          <a:spcPts val="0"/>
                        </a:spcAft>
                        <a:buFont typeface="+mj-lt"/>
                        <a:buNone/>
                      </a:pPr>
                      <a:r>
                        <a:rPr lang="es-PE" sz="1800" dirty="0">
                          <a:solidFill>
                            <a:schemeClr val="tx1"/>
                          </a:solidFill>
                          <a:effectLst/>
                        </a:rPr>
                        <a:t>4. . </a:t>
                      </a:r>
                      <a:endParaRPr lang="es-P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4687289"/>
                  </a:ext>
                </a:extLst>
              </a:tr>
            </a:tbl>
          </a:graphicData>
        </a:graphic>
      </p:graphicFrame>
      <p:sp>
        <p:nvSpPr>
          <p:cNvPr id="21" name="Rectangle 2">
            <a:extLst>
              <a:ext uri="{FF2B5EF4-FFF2-40B4-BE49-F238E27FC236}">
                <a16:creationId xmlns:a16="http://schemas.microsoft.com/office/drawing/2014/main" id="{823CF503-22BB-4F2E-BB74-8702EB995DE7}"/>
              </a:ext>
            </a:extLst>
          </p:cNvPr>
          <p:cNvSpPr>
            <a:spLocks noChangeArrowheads="1"/>
          </p:cNvSpPr>
          <p:nvPr/>
        </p:nvSpPr>
        <p:spPr bwMode="auto">
          <a:xfrm>
            <a:off x="295275" y="1349621"/>
            <a:ext cx="52514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PE" altLang="es-PE"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Listado de aspectos positivos que realizaron en la gestión del proyecto de emprendimiento.</a:t>
            </a:r>
            <a:endParaRPr kumimoji="0" lang="es-PE" altLang="es-PE" b="1" i="0" u="none" strike="noStrike" cap="none" normalizeH="0" baseline="0" dirty="0">
              <a:ln>
                <a:noFill/>
              </a:ln>
              <a:solidFill>
                <a:schemeClr val="tx1"/>
              </a:solidFill>
              <a:effectLst/>
            </a:endParaRPr>
          </a:p>
        </p:txBody>
      </p:sp>
      <p:sp>
        <p:nvSpPr>
          <p:cNvPr id="22" name="Rectángulo 21">
            <a:extLst>
              <a:ext uri="{FF2B5EF4-FFF2-40B4-BE49-F238E27FC236}">
                <a16:creationId xmlns:a16="http://schemas.microsoft.com/office/drawing/2014/main" id="{18684612-ABC3-4C4A-BF5A-CB01F7EE5420}"/>
              </a:ext>
            </a:extLst>
          </p:cNvPr>
          <p:cNvSpPr/>
          <p:nvPr/>
        </p:nvSpPr>
        <p:spPr>
          <a:xfrm>
            <a:off x="5546725" y="1340825"/>
            <a:ext cx="6096000" cy="671915"/>
          </a:xfrm>
          <a:prstGeom prst="rect">
            <a:avLst/>
          </a:prstGeom>
        </p:spPr>
        <p:txBody>
          <a:bodyPr>
            <a:spAutoFit/>
          </a:bodyPr>
          <a:lstStyle/>
          <a:p>
            <a:pPr marL="502920" algn="just">
              <a:lnSpc>
                <a:spcPct val="107000"/>
              </a:lnSpc>
              <a:spcAft>
                <a:spcPts val="800"/>
              </a:spcAft>
            </a:pPr>
            <a:r>
              <a:rPr lang="es-PE" b="1" dirty="0">
                <a:latin typeface="Calibri" panose="020F0502020204030204" pitchFamily="34" charset="0"/>
                <a:cs typeface="Times New Roman" panose="02020603050405020304" pitchFamily="18" charset="0"/>
              </a:rPr>
              <a:t>Listado de actividades para mejorar las ganancias por las ventas del producto o servicio.</a:t>
            </a:r>
          </a:p>
        </p:txBody>
      </p:sp>
      <p:graphicFrame>
        <p:nvGraphicFramePr>
          <p:cNvPr id="23" name="Tabla 22">
            <a:extLst>
              <a:ext uri="{FF2B5EF4-FFF2-40B4-BE49-F238E27FC236}">
                <a16:creationId xmlns:a16="http://schemas.microsoft.com/office/drawing/2014/main" id="{CA990B3F-0EE4-4616-A7C8-B5AE35A68260}"/>
              </a:ext>
            </a:extLst>
          </p:cNvPr>
          <p:cNvGraphicFramePr>
            <a:graphicFrameLocks noGrp="1"/>
          </p:cNvGraphicFramePr>
          <p:nvPr>
            <p:extLst>
              <p:ext uri="{D42A27DB-BD31-4B8C-83A1-F6EECF244321}">
                <p14:modId xmlns:p14="http://schemas.microsoft.com/office/powerpoint/2010/main" val="1033919804"/>
              </p:ext>
            </p:extLst>
          </p:nvPr>
        </p:nvGraphicFramePr>
        <p:xfrm>
          <a:off x="6095999" y="1998049"/>
          <a:ext cx="5546726" cy="1160971"/>
        </p:xfrm>
        <a:graphic>
          <a:graphicData uri="http://schemas.openxmlformats.org/drawingml/2006/table">
            <a:tbl>
              <a:tblPr firstRow="1" firstCol="1" bandRow="1">
                <a:tableStyleId>{F5AB1C69-6EDB-4FF4-983F-18BD219EF322}</a:tableStyleId>
              </a:tblPr>
              <a:tblGrid>
                <a:gridCol w="2773363">
                  <a:extLst>
                    <a:ext uri="{9D8B030D-6E8A-4147-A177-3AD203B41FA5}">
                      <a16:colId xmlns:a16="http://schemas.microsoft.com/office/drawing/2014/main" val="1096721745"/>
                    </a:ext>
                  </a:extLst>
                </a:gridCol>
                <a:gridCol w="2773363">
                  <a:extLst>
                    <a:ext uri="{9D8B030D-6E8A-4147-A177-3AD203B41FA5}">
                      <a16:colId xmlns:a16="http://schemas.microsoft.com/office/drawing/2014/main" val="1151895032"/>
                    </a:ext>
                  </a:extLst>
                </a:gridCol>
              </a:tblGrid>
              <a:tr h="573977">
                <a:tc rowSpan="2">
                  <a:txBody>
                    <a:bodyPr/>
                    <a:lstStyle/>
                    <a:p>
                      <a:pPr marL="0" indent="0" algn="ctr">
                        <a:lnSpc>
                          <a:spcPct val="107000"/>
                        </a:lnSpc>
                        <a:spcAft>
                          <a:spcPts val="0"/>
                        </a:spcAft>
                      </a:pPr>
                      <a:r>
                        <a:rPr lang="es-PE" sz="1800" dirty="0">
                          <a:solidFill>
                            <a:schemeClr val="tx1"/>
                          </a:solidFill>
                          <a:effectLst/>
                        </a:rPr>
                        <a:t>Listado de actividades para mejorar las ganancias por las ventas del producto o servicio</a:t>
                      </a:r>
                      <a:endParaRPr lang="es-P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lnSpc>
                          <a:spcPct val="107000"/>
                        </a:lnSpc>
                        <a:spcAft>
                          <a:spcPts val="0"/>
                        </a:spcAft>
                        <a:buFont typeface="+mj-lt"/>
                        <a:buNone/>
                      </a:pPr>
                      <a:r>
                        <a:rPr lang="es-PE" sz="1800" dirty="0">
                          <a:solidFill>
                            <a:schemeClr val="tx1"/>
                          </a:solidFill>
                          <a:effectLst/>
                        </a:rPr>
                        <a:t>1.</a:t>
                      </a:r>
                    </a:p>
                    <a:p>
                      <a:pPr marL="0" lvl="0" indent="0" algn="just">
                        <a:lnSpc>
                          <a:spcPct val="107000"/>
                        </a:lnSpc>
                        <a:spcAft>
                          <a:spcPts val="0"/>
                        </a:spcAft>
                        <a:buFont typeface="+mj-lt"/>
                        <a:buNone/>
                      </a:pPr>
                      <a:r>
                        <a:rPr lang="es-PE" sz="1800" dirty="0">
                          <a:solidFill>
                            <a:schemeClr val="tx1"/>
                          </a:solidFill>
                          <a:effectLst/>
                        </a:rPr>
                        <a:t> </a:t>
                      </a:r>
                      <a:endParaRPr lang="es-P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3472598"/>
                  </a:ext>
                </a:extLst>
              </a:tr>
              <a:tr h="586994">
                <a:tc vMerge="1">
                  <a:txBody>
                    <a:bodyPr/>
                    <a:lstStyle/>
                    <a:p>
                      <a:endParaRPr lang="es-PE"/>
                    </a:p>
                  </a:txBody>
                  <a:tcPr/>
                </a:tc>
                <a:tc>
                  <a:txBody>
                    <a:bodyPr/>
                    <a:lstStyle/>
                    <a:p>
                      <a:pPr marL="0" lvl="0" indent="0" algn="just">
                        <a:lnSpc>
                          <a:spcPct val="107000"/>
                        </a:lnSpc>
                        <a:spcAft>
                          <a:spcPts val="0"/>
                        </a:spcAft>
                        <a:buFont typeface="+mj-lt"/>
                        <a:buNone/>
                      </a:pPr>
                      <a:r>
                        <a:rPr lang="es-PE" sz="1800" dirty="0">
                          <a:solidFill>
                            <a:schemeClr val="tx1"/>
                          </a:solidFill>
                          <a:effectLst/>
                        </a:rPr>
                        <a:t>2. </a:t>
                      </a:r>
                      <a:endParaRPr lang="es-P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260435"/>
                  </a:ext>
                </a:extLst>
              </a:tr>
            </a:tbl>
          </a:graphicData>
        </a:graphic>
      </p:graphicFrame>
      <p:sp>
        <p:nvSpPr>
          <p:cNvPr id="24" name="Rectángulo 23">
            <a:extLst>
              <a:ext uri="{FF2B5EF4-FFF2-40B4-BE49-F238E27FC236}">
                <a16:creationId xmlns:a16="http://schemas.microsoft.com/office/drawing/2014/main" id="{8F12F525-1221-491D-B7F7-0EF157EADF55}"/>
              </a:ext>
            </a:extLst>
          </p:cNvPr>
          <p:cNvSpPr/>
          <p:nvPr/>
        </p:nvSpPr>
        <p:spPr>
          <a:xfrm>
            <a:off x="2704646" y="4136872"/>
            <a:ext cx="5251450" cy="671915"/>
          </a:xfrm>
          <a:prstGeom prst="rect">
            <a:avLst/>
          </a:prstGeom>
        </p:spPr>
        <p:txBody>
          <a:bodyPr wrap="square">
            <a:spAutoFit/>
          </a:bodyPr>
          <a:lstStyle/>
          <a:p>
            <a:pPr algn="just">
              <a:lnSpc>
                <a:spcPct val="107000"/>
              </a:lnSpc>
              <a:spcAft>
                <a:spcPts val="800"/>
              </a:spcAft>
            </a:pPr>
            <a:r>
              <a:rPr lang="es-PE" b="1" dirty="0">
                <a:latin typeface="Calibri" panose="020F0502020204030204" pitchFamily="34" charset="0"/>
                <a:ea typeface="Calibri" panose="020F0502020204030204" pitchFamily="34" charset="0"/>
                <a:cs typeface="Times New Roman" panose="02020603050405020304" pitchFamily="18" charset="0"/>
              </a:rPr>
              <a:t>Listado de propuestas que realizarían para innovar el producto o servicio.</a:t>
            </a:r>
          </a:p>
        </p:txBody>
      </p:sp>
      <p:graphicFrame>
        <p:nvGraphicFramePr>
          <p:cNvPr id="25" name="Tabla 24">
            <a:extLst>
              <a:ext uri="{FF2B5EF4-FFF2-40B4-BE49-F238E27FC236}">
                <a16:creationId xmlns:a16="http://schemas.microsoft.com/office/drawing/2014/main" id="{C7B9906F-1B6B-48B1-ADAE-94EDA6311B60}"/>
              </a:ext>
            </a:extLst>
          </p:cNvPr>
          <p:cNvGraphicFramePr>
            <a:graphicFrameLocks noGrp="1"/>
          </p:cNvGraphicFramePr>
          <p:nvPr>
            <p:extLst>
              <p:ext uri="{D42A27DB-BD31-4B8C-83A1-F6EECF244321}">
                <p14:modId xmlns:p14="http://schemas.microsoft.com/office/powerpoint/2010/main" val="2296057993"/>
              </p:ext>
            </p:extLst>
          </p:nvPr>
        </p:nvGraphicFramePr>
        <p:xfrm>
          <a:off x="2704646" y="4825575"/>
          <a:ext cx="5251450" cy="867474"/>
        </p:xfrm>
        <a:graphic>
          <a:graphicData uri="http://schemas.openxmlformats.org/drawingml/2006/table">
            <a:tbl>
              <a:tblPr firstRow="1" firstCol="1" bandRow="1">
                <a:tableStyleId>{5C22544A-7EE6-4342-B048-85BDC9FD1C3A}</a:tableStyleId>
              </a:tblPr>
              <a:tblGrid>
                <a:gridCol w="2625725">
                  <a:extLst>
                    <a:ext uri="{9D8B030D-6E8A-4147-A177-3AD203B41FA5}">
                      <a16:colId xmlns:a16="http://schemas.microsoft.com/office/drawing/2014/main" val="1973341973"/>
                    </a:ext>
                  </a:extLst>
                </a:gridCol>
                <a:gridCol w="2625725">
                  <a:extLst>
                    <a:ext uri="{9D8B030D-6E8A-4147-A177-3AD203B41FA5}">
                      <a16:colId xmlns:a16="http://schemas.microsoft.com/office/drawing/2014/main" val="3528104587"/>
                    </a:ext>
                  </a:extLst>
                </a:gridCol>
              </a:tblGrid>
              <a:tr h="0">
                <a:tc rowSpan="3">
                  <a:txBody>
                    <a:bodyPr/>
                    <a:lstStyle/>
                    <a:p>
                      <a:pPr marL="0" indent="0" algn="ctr">
                        <a:lnSpc>
                          <a:spcPct val="107000"/>
                        </a:lnSpc>
                        <a:spcAft>
                          <a:spcPts val="0"/>
                        </a:spcAft>
                      </a:pPr>
                      <a:r>
                        <a:rPr lang="es-PE" sz="1800" dirty="0">
                          <a:effectLst/>
                        </a:rPr>
                        <a:t>Listado de propuestas que realizarían para innovar el producto o servicio</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lvl="0" indent="0" algn="just">
                        <a:lnSpc>
                          <a:spcPct val="107000"/>
                        </a:lnSpc>
                        <a:spcAft>
                          <a:spcPts val="0"/>
                        </a:spcAft>
                        <a:buFont typeface="+mj-lt"/>
                        <a:buNone/>
                      </a:pPr>
                      <a:r>
                        <a:rPr lang="es-PE" sz="1800" dirty="0">
                          <a:effectLst/>
                        </a:rPr>
                        <a:t>1. 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018942"/>
                  </a:ext>
                </a:extLst>
              </a:tr>
              <a:tr h="0">
                <a:tc vMerge="1">
                  <a:txBody>
                    <a:bodyPr/>
                    <a:lstStyle/>
                    <a:p>
                      <a:endParaRPr lang="es-PE"/>
                    </a:p>
                  </a:txBody>
                  <a:tcPr/>
                </a:tc>
                <a:tc>
                  <a:txBody>
                    <a:bodyPr/>
                    <a:lstStyle/>
                    <a:p>
                      <a:pPr marL="0" lvl="0" indent="0" algn="just">
                        <a:lnSpc>
                          <a:spcPct val="107000"/>
                        </a:lnSpc>
                        <a:spcAft>
                          <a:spcPts val="0"/>
                        </a:spcAft>
                        <a:buFont typeface="+mj-lt"/>
                        <a:buNone/>
                      </a:pPr>
                      <a:r>
                        <a:rPr lang="es-PE" sz="1800" dirty="0">
                          <a:effectLst/>
                        </a:rPr>
                        <a:t>2.</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70329582"/>
                  </a:ext>
                </a:extLst>
              </a:tr>
              <a:tr h="0">
                <a:tc vMerge="1">
                  <a:txBody>
                    <a:bodyPr/>
                    <a:lstStyle/>
                    <a:p>
                      <a:endParaRPr lang="es-PE"/>
                    </a:p>
                  </a:txBody>
                  <a:tcPr/>
                </a:tc>
                <a:tc>
                  <a:txBody>
                    <a:bodyPr/>
                    <a:lstStyle/>
                    <a:p>
                      <a:pPr marL="0" lvl="0" indent="0" algn="just">
                        <a:lnSpc>
                          <a:spcPct val="107000"/>
                        </a:lnSpc>
                        <a:spcAft>
                          <a:spcPts val="0"/>
                        </a:spcAft>
                        <a:buFont typeface="+mj-lt"/>
                        <a:buNone/>
                      </a:pPr>
                      <a:r>
                        <a:rPr lang="es-PE" sz="1800" dirty="0">
                          <a:effectLst/>
                        </a:rPr>
                        <a:t>3. 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3244577"/>
                  </a:ext>
                </a:extLst>
              </a:tr>
            </a:tbl>
          </a:graphicData>
        </a:graphic>
      </p:graphicFrame>
      <p:sp>
        <p:nvSpPr>
          <p:cNvPr id="2" name="Rectángulo 1">
            <a:extLst>
              <a:ext uri="{FF2B5EF4-FFF2-40B4-BE49-F238E27FC236}">
                <a16:creationId xmlns:a16="http://schemas.microsoft.com/office/drawing/2014/main" id="{F5D38A3E-446F-DEC2-AC03-36CDCDEECCF4}"/>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2986500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869365B8-EFD4-41F8-ADE8-1BDA38924E5B}"/>
              </a:ext>
            </a:extLst>
          </p:cNvPr>
          <p:cNvGrpSpPr/>
          <p:nvPr/>
        </p:nvGrpSpPr>
        <p:grpSpPr>
          <a:xfrm>
            <a:off x="25400" y="701407"/>
            <a:ext cx="1830465" cy="587642"/>
            <a:chOff x="8064712" y="1412440"/>
            <a:chExt cx="1830465" cy="1883254"/>
          </a:xfrm>
          <a:scene3d>
            <a:camera prst="orthographicFront">
              <a:rot lat="0" lon="0" rev="0"/>
            </a:camera>
            <a:lightRig rig="contrasting" dir="t">
              <a:rot lat="0" lon="0" rev="1200000"/>
            </a:lightRig>
          </a:scene3d>
        </p:grpSpPr>
        <p:sp>
          <p:nvSpPr>
            <p:cNvPr id="14" name="Rectángulo: esquinas redondeadas 13">
              <a:extLst>
                <a:ext uri="{FF2B5EF4-FFF2-40B4-BE49-F238E27FC236}">
                  <a16:creationId xmlns:a16="http://schemas.microsoft.com/office/drawing/2014/main" id="{2F7A8FDE-3AEA-4E5E-B4A7-F7A27D95A298}"/>
                </a:ext>
              </a:extLst>
            </p:cNvPr>
            <p:cNvSpPr/>
            <p:nvPr/>
          </p:nvSpPr>
          <p:spPr>
            <a:xfrm>
              <a:off x="8064712" y="1412440"/>
              <a:ext cx="1830465" cy="18832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9800891"/>
                <a:satOff val="-40777"/>
                <a:lumOff val="9608"/>
                <a:alphaOff val="0"/>
              </a:schemeClr>
            </a:fillRef>
            <a:effectRef idx="2">
              <a:schemeClr val="accent4">
                <a:hueOff val="9800891"/>
                <a:satOff val="-40777"/>
                <a:lumOff val="9608"/>
                <a:alphaOff val="0"/>
              </a:schemeClr>
            </a:effectRef>
            <a:fontRef idx="minor">
              <a:schemeClr val="lt1"/>
            </a:fontRef>
          </p:style>
          <p:txBody>
            <a:bodyPr/>
            <a:lstStyle/>
            <a:p>
              <a:endParaRPr lang="es-PE"/>
            </a:p>
          </p:txBody>
        </p:sp>
        <p:sp>
          <p:nvSpPr>
            <p:cNvPr id="15" name="Rectángulo: esquinas redondeadas 4">
              <a:extLst>
                <a:ext uri="{FF2B5EF4-FFF2-40B4-BE49-F238E27FC236}">
                  <a16:creationId xmlns:a16="http://schemas.microsoft.com/office/drawing/2014/main" id="{225CF60A-1D3F-4869-8975-5DB3E0DFDCC5}"/>
                </a:ext>
              </a:extLst>
            </p:cNvPr>
            <p:cNvSpPr txBox="1"/>
            <p:nvPr/>
          </p:nvSpPr>
          <p:spPr>
            <a:xfrm>
              <a:off x="8154068" y="1501796"/>
              <a:ext cx="1651753" cy="17045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dirty="0">
                  <a:latin typeface="Calibri" panose="020F0502020204030204"/>
                  <a:ea typeface="+mn-ea"/>
                  <a:cs typeface="+mn-cs"/>
                </a:rPr>
                <a:t>Evaluación</a:t>
              </a:r>
              <a:endParaRPr lang="es-PE" sz="2200" b="1" kern="1200" dirty="0">
                <a:latin typeface="Calibri" panose="020F0502020204030204"/>
                <a:ea typeface="+mn-ea"/>
                <a:cs typeface="+mn-cs"/>
              </a:endParaRPr>
            </a:p>
          </p:txBody>
        </p:sp>
      </p:grpSp>
      <p:sp>
        <p:nvSpPr>
          <p:cNvPr id="26" name="Rectángulo 25">
            <a:extLst>
              <a:ext uri="{FF2B5EF4-FFF2-40B4-BE49-F238E27FC236}">
                <a16:creationId xmlns:a16="http://schemas.microsoft.com/office/drawing/2014/main" id="{BB3DE6FC-6DE9-478D-A73F-160B6AD46307}"/>
              </a:ext>
            </a:extLst>
          </p:cNvPr>
          <p:cNvSpPr/>
          <p:nvPr/>
        </p:nvSpPr>
        <p:spPr>
          <a:xfrm>
            <a:off x="894533" y="1670041"/>
            <a:ext cx="5433697" cy="671915"/>
          </a:xfrm>
          <a:prstGeom prst="rect">
            <a:avLst/>
          </a:prstGeom>
        </p:spPr>
        <p:txBody>
          <a:bodyPr wrap="square">
            <a:spAutoFit/>
          </a:bodyPr>
          <a:lstStyle/>
          <a:p>
            <a:pPr algn="just">
              <a:lnSpc>
                <a:spcPct val="107000"/>
              </a:lnSpc>
              <a:spcAft>
                <a:spcPts val="800"/>
              </a:spcAft>
            </a:pPr>
            <a:r>
              <a:rPr lang="es-PE" b="1" dirty="0">
                <a:latin typeface="Calibri" panose="020F0502020204030204" pitchFamily="34" charset="0"/>
                <a:ea typeface="Calibri" panose="020F0502020204030204" pitchFamily="34" charset="0"/>
                <a:cs typeface="Times New Roman" panose="02020603050405020304" pitchFamily="18" charset="0"/>
              </a:rPr>
              <a:t>Listado de lecciones aprendidas en la validación del modelo de negocio Lean </a:t>
            </a:r>
            <a:r>
              <a:rPr lang="es-PE" b="1" dirty="0" err="1">
                <a:latin typeface="Calibri" panose="020F0502020204030204" pitchFamily="34" charset="0"/>
                <a:ea typeface="Calibri" panose="020F0502020204030204" pitchFamily="34" charset="0"/>
                <a:cs typeface="Times New Roman" panose="02020603050405020304" pitchFamily="18" charset="0"/>
              </a:rPr>
              <a:t>Canvas</a:t>
            </a:r>
            <a:r>
              <a:rPr lang="es-PE" b="1" dirty="0">
                <a:latin typeface="Calibri" panose="020F0502020204030204" pitchFamily="34" charset="0"/>
                <a:ea typeface="Calibri" panose="020F0502020204030204" pitchFamily="34" charset="0"/>
                <a:cs typeface="Times New Roman" panose="02020603050405020304" pitchFamily="18" charset="0"/>
              </a:rPr>
              <a:t>.</a:t>
            </a:r>
          </a:p>
        </p:txBody>
      </p:sp>
      <p:graphicFrame>
        <p:nvGraphicFramePr>
          <p:cNvPr id="27" name="Tabla 26">
            <a:extLst>
              <a:ext uri="{FF2B5EF4-FFF2-40B4-BE49-F238E27FC236}">
                <a16:creationId xmlns:a16="http://schemas.microsoft.com/office/drawing/2014/main" id="{F45DFC8E-52ED-4220-BE9C-0CCC842B374B}"/>
              </a:ext>
            </a:extLst>
          </p:cNvPr>
          <p:cNvGraphicFramePr>
            <a:graphicFrameLocks noGrp="1"/>
          </p:cNvGraphicFramePr>
          <p:nvPr>
            <p:extLst>
              <p:ext uri="{D42A27DB-BD31-4B8C-83A1-F6EECF244321}">
                <p14:modId xmlns:p14="http://schemas.microsoft.com/office/powerpoint/2010/main" val="617149465"/>
              </p:ext>
            </p:extLst>
          </p:nvPr>
        </p:nvGraphicFramePr>
        <p:xfrm>
          <a:off x="894533" y="2577229"/>
          <a:ext cx="5433696" cy="1096709"/>
        </p:xfrm>
        <a:graphic>
          <a:graphicData uri="http://schemas.openxmlformats.org/drawingml/2006/table">
            <a:tbl>
              <a:tblPr firstRow="1" firstCol="1" bandRow="1">
                <a:tableStyleId>{5C22544A-7EE6-4342-B048-85BDC9FD1C3A}</a:tableStyleId>
              </a:tblPr>
              <a:tblGrid>
                <a:gridCol w="2716848">
                  <a:extLst>
                    <a:ext uri="{9D8B030D-6E8A-4147-A177-3AD203B41FA5}">
                      <a16:colId xmlns:a16="http://schemas.microsoft.com/office/drawing/2014/main" val="3020581175"/>
                    </a:ext>
                  </a:extLst>
                </a:gridCol>
                <a:gridCol w="2716848">
                  <a:extLst>
                    <a:ext uri="{9D8B030D-6E8A-4147-A177-3AD203B41FA5}">
                      <a16:colId xmlns:a16="http://schemas.microsoft.com/office/drawing/2014/main" val="140090825"/>
                    </a:ext>
                  </a:extLst>
                </a:gridCol>
              </a:tblGrid>
              <a:tr h="551426">
                <a:tc rowSpan="2">
                  <a:txBody>
                    <a:bodyPr/>
                    <a:lstStyle/>
                    <a:p>
                      <a:pPr marL="0" indent="0" algn="ctr">
                        <a:lnSpc>
                          <a:spcPct val="107000"/>
                        </a:lnSpc>
                        <a:spcAft>
                          <a:spcPts val="0"/>
                        </a:spcAft>
                      </a:pPr>
                      <a:r>
                        <a:rPr lang="es-PE" sz="1700" dirty="0">
                          <a:effectLst/>
                        </a:rPr>
                        <a:t>Listado de lecciones aprendidas en la validación del modelo de negocio Lean </a:t>
                      </a:r>
                      <a:r>
                        <a:rPr lang="es-PE" sz="1700" dirty="0" err="1">
                          <a:effectLst/>
                        </a:rPr>
                        <a:t>Canvas</a:t>
                      </a:r>
                      <a:endParaRPr lang="es-P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lvl="0" indent="0" algn="just">
                        <a:lnSpc>
                          <a:spcPct val="107000"/>
                        </a:lnSpc>
                        <a:spcAft>
                          <a:spcPts val="0"/>
                        </a:spcAft>
                        <a:buFont typeface="+mj-lt"/>
                        <a:buNone/>
                      </a:pPr>
                      <a:r>
                        <a:rPr lang="es-PE" sz="1800" dirty="0">
                          <a:effectLst/>
                        </a:rPr>
                        <a:t>1. 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8504672"/>
                  </a:ext>
                </a:extLst>
              </a:tr>
              <a:tr h="0">
                <a:tc vMerge="1">
                  <a:txBody>
                    <a:bodyPr/>
                    <a:lstStyle/>
                    <a:p>
                      <a:endParaRPr lang="es-PE"/>
                    </a:p>
                  </a:txBody>
                  <a:tcPr/>
                </a:tc>
                <a:tc>
                  <a:txBody>
                    <a:bodyPr/>
                    <a:lstStyle/>
                    <a:p>
                      <a:pPr marL="0" lvl="0" indent="0" algn="just">
                        <a:lnSpc>
                          <a:spcPct val="107000"/>
                        </a:lnSpc>
                        <a:spcAft>
                          <a:spcPts val="0"/>
                        </a:spcAft>
                        <a:buFont typeface="+mj-lt"/>
                        <a:buNone/>
                      </a:pPr>
                      <a:r>
                        <a:rPr lang="es-PE" sz="1800" dirty="0">
                          <a:effectLst/>
                        </a:rPr>
                        <a:t>2. 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053695"/>
                  </a:ext>
                </a:extLst>
              </a:tr>
            </a:tbl>
          </a:graphicData>
        </a:graphic>
      </p:graphicFrame>
      <p:sp>
        <p:nvSpPr>
          <p:cNvPr id="28" name="Rectángulo 27">
            <a:extLst>
              <a:ext uri="{FF2B5EF4-FFF2-40B4-BE49-F238E27FC236}">
                <a16:creationId xmlns:a16="http://schemas.microsoft.com/office/drawing/2014/main" id="{265877F0-033D-49AA-91A7-F76A1FD01CE9}"/>
              </a:ext>
            </a:extLst>
          </p:cNvPr>
          <p:cNvSpPr/>
          <p:nvPr/>
        </p:nvSpPr>
        <p:spPr>
          <a:xfrm>
            <a:off x="6499550" y="1667475"/>
            <a:ext cx="5271535" cy="671915"/>
          </a:xfrm>
          <a:prstGeom prst="rect">
            <a:avLst/>
          </a:prstGeom>
        </p:spPr>
        <p:txBody>
          <a:bodyPr wrap="square">
            <a:spAutoFit/>
          </a:bodyPr>
          <a:lstStyle/>
          <a:p>
            <a:pPr algn="just">
              <a:lnSpc>
                <a:spcPct val="107000"/>
              </a:lnSpc>
              <a:spcAft>
                <a:spcPts val="800"/>
              </a:spcAft>
            </a:pPr>
            <a:r>
              <a:rPr lang="es-PE" b="1" dirty="0">
                <a:latin typeface="Calibri" panose="020F0502020204030204" pitchFamily="34" charset="0"/>
                <a:ea typeface="Calibri" panose="020F0502020204030204" pitchFamily="34" charset="0"/>
                <a:cs typeface="Times New Roman" panose="02020603050405020304" pitchFamily="18" charset="0"/>
              </a:rPr>
              <a:t>Listado de lecciones aprendidas en el desarrollo del proyecto de emprendimiento.</a:t>
            </a:r>
          </a:p>
        </p:txBody>
      </p:sp>
      <p:graphicFrame>
        <p:nvGraphicFramePr>
          <p:cNvPr id="29" name="Tabla 28">
            <a:extLst>
              <a:ext uri="{FF2B5EF4-FFF2-40B4-BE49-F238E27FC236}">
                <a16:creationId xmlns:a16="http://schemas.microsoft.com/office/drawing/2014/main" id="{49FA9E67-80EF-4D56-BEAC-29FE5E2B9B72}"/>
              </a:ext>
            </a:extLst>
          </p:cNvPr>
          <p:cNvGraphicFramePr>
            <a:graphicFrameLocks noGrp="1"/>
          </p:cNvGraphicFramePr>
          <p:nvPr>
            <p:extLst>
              <p:ext uri="{D42A27DB-BD31-4B8C-83A1-F6EECF244321}">
                <p14:modId xmlns:p14="http://schemas.microsoft.com/office/powerpoint/2010/main" val="3028734669"/>
              </p:ext>
            </p:extLst>
          </p:nvPr>
        </p:nvGraphicFramePr>
        <p:xfrm>
          <a:off x="6618514" y="2635753"/>
          <a:ext cx="5152571" cy="1096707"/>
        </p:xfrm>
        <a:graphic>
          <a:graphicData uri="http://schemas.openxmlformats.org/drawingml/2006/table">
            <a:tbl>
              <a:tblPr firstRow="1" firstCol="1" bandRow="1">
                <a:tableStyleId>{5C22544A-7EE6-4342-B048-85BDC9FD1C3A}</a:tableStyleId>
              </a:tblPr>
              <a:tblGrid>
                <a:gridCol w="2917831">
                  <a:extLst>
                    <a:ext uri="{9D8B030D-6E8A-4147-A177-3AD203B41FA5}">
                      <a16:colId xmlns:a16="http://schemas.microsoft.com/office/drawing/2014/main" val="466169977"/>
                    </a:ext>
                  </a:extLst>
                </a:gridCol>
                <a:gridCol w="2234740">
                  <a:extLst>
                    <a:ext uri="{9D8B030D-6E8A-4147-A177-3AD203B41FA5}">
                      <a16:colId xmlns:a16="http://schemas.microsoft.com/office/drawing/2014/main" val="1160729963"/>
                    </a:ext>
                  </a:extLst>
                </a:gridCol>
              </a:tblGrid>
              <a:tr h="354635">
                <a:tc rowSpan="3">
                  <a:txBody>
                    <a:bodyPr/>
                    <a:lstStyle/>
                    <a:p>
                      <a:pPr marL="0" indent="0" algn="ctr" defTabSz="914400" rtl="0" eaLnBrk="1" latinLnBrk="0" hangingPunct="1">
                        <a:lnSpc>
                          <a:spcPct val="107000"/>
                        </a:lnSpc>
                        <a:spcAft>
                          <a:spcPts val="0"/>
                        </a:spcAft>
                      </a:pPr>
                      <a:r>
                        <a:rPr lang="es-PE" sz="1700" b="1" kern="1200" dirty="0">
                          <a:solidFill>
                            <a:schemeClr val="lt1"/>
                          </a:solidFill>
                          <a:effectLst/>
                        </a:rPr>
                        <a:t>Listado de lecciones aprendidas en el desarrollo del proyecto de emprendimiento</a:t>
                      </a:r>
                      <a:endParaRPr lang="es-PE" sz="1700" b="1" kern="1200" dirty="0">
                        <a:solidFill>
                          <a:schemeClr val="lt1"/>
                        </a:solidFill>
                        <a:effectLst/>
                        <a:latin typeface="+mn-lt"/>
                        <a:ea typeface="+mn-ea"/>
                        <a:cs typeface="+mn-cs"/>
                      </a:endParaRPr>
                    </a:p>
                  </a:txBody>
                  <a:tcPr marL="68580" marR="68580" marT="0" marB="0" anchor="ctr"/>
                </a:tc>
                <a:tc>
                  <a:txBody>
                    <a:bodyPr/>
                    <a:lstStyle/>
                    <a:p>
                      <a:pPr marL="0" lvl="0" indent="0" algn="l" defTabSz="914400" rtl="0" eaLnBrk="1" latinLnBrk="0" hangingPunct="1">
                        <a:lnSpc>
                          <a:spcPct val="107000"/>
                        </a:lnSpc>
                        <a:spcAft>
                          <a:spcPts val="0"/>
                        </a:spcAft>
                        <a:buFont typeface="+mj-lt"/>
                        <a:buNone/>
                      </a:pPr>
                      <a:r>
                        <a:rPr lang="es-PE" sz="1700" b="1" kern="1200" dirty="0">
                          <a:solidFill>
                            <a:schemeClr val="lt1"/>
                          </a:solidFill>
                          <a:effectLst/>
                        </a:rPr>
                        <a:t>1. </a:t>
                      </a:r>
                      <a:endParaRPr lang="es-PE" sz="1700" b="1" kern="1200" dirty="0">
                        <a:solidFill>
                          <a:schemeClr val="lt1"/>
                        </a:solidFill>
                        <a:effectLst/>
                        <a:latin typeface="+mn-lt"/>
                        <a:ea typeface="+mn-ea"/>
                        <a:cs typeface="+mn-cs"/>
                      </a:endParaRPr>
                    </a:p>
                  </a:txBody>
                  <a:tcPr marL="68580" marR="68580" marT="0" marB="0" anchor="ctr"/>
                </a:tc>
                <a:extLst>
                  <a:ext uri="{0D108BD9-81ED-4DB2-BD59-A6C34878D82A}">
                    <a16:rowId xmlns:a16="http://schemas.microsoft.com/office/drawing/2014/main" val="1816327440"/>
                  </a:ext>
                </a:extLst>
              </a:tr>
              <a:tr h="354635">
                <a:tc vMerge="1">
                  <a:txBody>
                    <a:bodyPr/>
                    <a:lstStyle/>
                    <a:p>
                      <a:endParaRPr lang="es-PE"/>
                    </a:p>
                  </a:txBody>
                  <a:tcPr/>
                </a:tc>
                <a:tc>
                  <a:txBody>
                    <a:bodyPr/>
                    <a:lstStyle/>
                    <a:p>
                      <a:pPr marL="0" lvl="0" indent="0" algn="l" defTabSz="914400" rtl="0" eaLnBrk="1" latinLnBrk="0" hangingPunct="1">
                        <a:lnSpc>
                          <a:spcPct val="107000"/>
                        </a:lnSpc>
                        <a:spcAft>
                          <a:spcPts val="0"/>
                        </a:spcAft>
                        <a:buFont typeface="+mj-lt"/>
                        <a:buNone/>
                      </a:pPr>
                      <a:r>
                        <a:rPr lang="es-PE" sz="1700" b="1" kern="1200" dirty="0">
                          <a:solidFill>
                            <a:schemeClr val="tx1"/>
                          </a:solidFill>
                          <a:effectLst/>
                        </a:rPr>
                        <a:t>2. </a:t>
                      </a:r>
                      <a:endParaRPr lang="es-PE" sz="17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3806454675"/>
                  </a:ext>
                </a:extLst>
              </a:tr>
              <a:tr h="387437">
                <a:tc vMerge="1">
                  <a:txBody>
                    <a:bodyPr/>
                    <a:lstStyle/>
                    <a:p>
                      <a:endParaRPr lang="es-PE"/>
                    </a:p>
                  </a:txBody>
                  <a:tcPr/>
                </a:tc>
                <a:tc>
                  <a:txBody>
                    <a:bodyPr/>
                    <a:lstStyle/>
                    <a:p>
                      <a:pPr marL="0" lvl="0" indent="0" algn="l" defTabSz="914400" rtl="0" eaLnBrk="1" latinLnBrk="0" hangingPunct="1">
                        <a:lnSpc>
                          <a:spcPct val="107000"/>
                        </a:lnSpc>
                        <a:spcAft>
                          <a:spcPts val="0"/>
                        </a:spcAft>
                        <a:buFont typeface="+mj-lt"/>
                        <a:buNone/>
                      </a:pPr>
                      <a:r>
                        <a:rPr lang="es-PE" sz="1700" b="1" kern="1200" dirty="0">
                          <a:solidFill>
                            <a:schemeClr val="tx1"/>
                          </a:solidFill>
                          <a:effectLst/>
                        </a:rPr>
                        <a:t>3. </a:t>
                      </a:r>
                      <a:endParaRPr lang="es-PE" sz="17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4209772504"/>
                  </a:ext>
                </a:extLst>
              </a:tr>
            </a:tbl>
          </a:graphicData>
        </a:graphic>
      </p:graphicFrame>
      <p:sp>
        <p:nvSpPr>
          <p:cNvPr id="2" name="Rectángulo 1">
            <a:extLst>
              <a:ext uri="{FF2B5EF4-FFF2-40B4-BE49-F238E27FC236}">
                <a16:creationId xmlns:a16="http://schemas.microsoft.com/office/drawing/2014/main" id="{F6EF1D18-C34A-97F7-7767-E9A6D2DBFFC2}"/>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154914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8EED59D-99FC-463B-BBC9-3F4C250B3908}"/>
              </a:ext>
            </a:extLst>
          </p:cNvPr>
          <p:cNvSpPr/>
          <p:nvPr/>
        </p:nvSpPr>
        <p:spPr>
          <a:xfrm>
            <a:off x="3818500" y="952745"/>
            <a:ext cx="4225637" cy="3693319"/>
          </a:xfrm>
          <a:prstGeom prst="rect">
            <a:avLst/>
          </a:prstGeom>
          <a:ln w="28575">
            <a:solidFill>
              <a:schemeClr val="accent2"/>
            </a:solidFill>
            <a:prstDash val="sysDash"/>
          </a:ln>
        </p:spPr>
        <p:txBody>
          <a:bodyPr wrap="square">
            <a:spAutoFit/>
          </a:bodyPr>
          <a:lstStyle/>
          <a:p>
            <a:pPr algn="ctr"/>
            <a:r>
              <a:rPr lang="es-ES" b="1" dirty="0">
                <a:solidFill>
                  <a:srgbClr val="2282FF"/>
                </a:solidFill>
                <a:latin typeface="Arial" panose="020B0604020202020204" pitchFamily="34" charset="0"/>
              </a:rPr>
              <a:t>Sara y Pepe estaban muy preocupados.</a:t>
            </a:r>
          </a:p>
          <a:p>
            <a:pPr algn="just"/>
            <a:r>
              <a:rPr lang="es-ES" dirty="0">
                <a:solidFill>
                  <a:srgbClr val="000000"/>
                </a:solidFill>
                <a:latin typeface="Book Antiqua" panose="02040602050305030304" pitchFamily="18" charset="0"/>
              </a:rPr>
              <a:t>Llegó la Covid-19 de forma intempestiva y todos entramos en un estado de emergencia en todo el país, haciendo que exista el </a:t>
            </a:r>
            <a:r>
              <a:rPr lang="es-ES" dirty="0" err="1">
                <a:solidFill>
                  <a:srgbClr val="000000"/>
                </a:solidFill>
                <a:latin typeface="Book Antiqua" panose="02040602050305030304" pitchFamily="18" charset="0"/>
              </a:rPr>
              <a:t>conﬁnamiento</a:t>
            </a:r>
            <a:r>
              <a:rPr lang="es-ES" dirty="0">
                <a:solidFill>
                  <a:srgbClr val="000000"/>
                </a:solidFill>
                <a:latin typeface="Book Antiqua" panose="02040602050305030304" pitchFamily="18" charset="0"/>
              </a:rPr>
              <a:t> en las </a:t>
            </a:r>
            <a:r>
              <a:rPr lang="es-PE" dirty="0">
                <a:solidFill>
                  <a:srgbClr val="000000"/>
                </a:solidFill>
                <a:latin typeface="Book Antiqua" panose="02040602050305030304" pitchFamily="18" charset="0"/>
              </a:rPr>
              <a:t>casas. </a:t>
            </a:r>
          </a:p>
          <a:p>
            <a:pPr marL="285750" indent="-285750" algn="just">
              <a:buFont typeface="Arial" panose="020B0604020202020204" pitchFamily="34" charset="0"/>
              <a:buChar char="•"/>
            </a:pPr>
            <a:r>
              <a:rPr lang="es-ES" dirty="0">
                <a:solidFill>
                  <a:srgbClr val="000000"/>
                </a:solidFill>
                <a:latin typeface="Book Antiqua" panose="02040602050305030304" pitchFamily="18" charset="0"/>
              </a:rPr>
              <a:t>Sara tuvo que cerrar su restaurante y pausar todo obligatoriamente, perdiendo todas sus </a:t>
            </a:r>
            <a:r>
              <a:rPr lang="es-PE" dirty="0">
                <a:solidFill>
                  <a:srgbClr val="000000"/>
                </a:solidFill>
                <a:latin typeface="Book Antiqua" panose="02040602050305030304" pitchFamily="18" charset="0"/>
              </a:rPr>
              <a:t>ganancias.</a:t>
            </a:r>
          </a:p>
          <a:p>
            <a:pPr marL="285750" indent="-285750" algn="just">
              <a:buFont typeface="Arial" panose="020B0604020202020204" pitchFamily="34" charset="0"/>
              <a:buChar char="•"/>
            </a:pPr>
            <a:r>
              <a:rPr lang="es-ES" dirty="0">
                <a:solidFill>
                  <a:srgbClr val="000000"/>
                </a:solidFill>
                <a:latin typeface="Book Antiqua" panose="02040602050305030304" pitchFamily="18" charset="0"/>
              </a:rPr>
              <a:t>Pepe, en cambio, decidió abastecer su casa y continuar con sus pedidos en línea.</a:t>
            </a:r>
            <a:endParaRPr lang="es-PE" dirty="0"/>
          </a:p>
        </p:txBody>
      </p:sp>
      <p:pic>
        <p:nvPicPr>
          <p:cNvPr id="5" name="Imagen 4">
            <a:extLst>
              <a:ext uri="{FF2B5EF4-FFF2-40B4-BE49-F238E27FC236}">
                <a16:creationId xmlns:a16="http://schemas.microsoft.com/office/drawing/2014/main" id="{060F368A-F353-40DA-B7D1-5155070D32CF}"/>
              </a:ext>
            </a:extLst>
          </p:cNvPr>
          <p:cNvPicPr>
            <a:picLocks noChangeAspect="1"/>
          </p:cNvPicPr>
          <p:nvPr/>
        </p:nvPicPr>
        <p:blipFill>
          <a:blip r:embed="rId2"/>
          <a:stretch>
            <a:fillRect/>
          </a:stretch>
        </p:blipFill>
        <p:spPr>
          <a:xfrm>
            <a:off x="1766377" y="710848"/>
            <a:ext cx="1513767" cy="3235005"/>
          </a:xfrm>
          <a:prstGeom prst="rect">
            <a:avLst/>
          </a:prstGeom>
        </p:spPr>
      </p:pic>
      <p:pic>
        <p:nvPicPr>
          <p:cNvPr id="6" name="Imagen 5">
            <a:extLst>
              <a:ext uri="{FF2B5EF4-FFF2-40B4-BE49-F238E27FC236}">
                <a16:creationId xmlns:a16="http://schemas.microsoft.com/office/drawing/2014/main" id="{BE16B2C5-F251-4DBD-B97A-F5D3873FB61A}"/>
              </a:ext>
            </a:extLst>
          </p:cNvPr>
          <p:cNvPicPr>
            <a:picLocks noChangeAspect="1"/>
          </p:cNvPicPr>
          <p:nvPr/>
        </p:nvPicPr>
        <p:blipFill>
          <a:blip r:embed="rId3"/>
          <a:stretch>
            <a:fillRect/>
          </a:stretch>
        </p:blipFill>
        <p:spPr>
          <a:xfrm>
            <a:off x="8359647" y="710848"/>
            <a:ext cx="1475347" cy="3281110"/>
          </a:xfrm>
          <a:prstGeom prst="rect">
            <a:avLst/>
          </a:prstGeom>
        </p:spPr>
      </p:pic>
      <p:sp>
        <p:nvSpPr>
          <p:cNvPr id="7" name="Rectángulo 6">
            <a:extLst>
              <a:ext uri="{FF2B5EF4-FFF2-40B4-BE49-F238E27FC236}">
                <a16:creationId xmlns:a16="http://schemas.microsoft.com/office/drawing/2014/main" id="{AFB2D8B3-AADB-4F5A-9A9B-79D392E2C5FE}"/>
              </a:ext>
            </a:extLst>
          </p:cNvPr>
          <p:cNvSpPr/>
          <p:nvPr/>
        </p:nvSpPr>
        <p:spPr>
          <a:xfrm>
            <a:off x="0" y="135327"/>
            <a:ext cx="12192000" cy="461665"/>
          </a:xfrm>
          <a:prstGeom prst="rect">
            <a:avLst/>
          </a:prstGeom>
          <a:solidFill>
            <a:schemeClr val="accent4"/>
          </a:solidFill>
        </p:spPr>
        <p:txBody>
          <a:bodyPr wrap="square">
            <a:spAutoFit/>
          </a:bodyPr>
          <a:lstStyle/>
          <a:p>
            <a:pPr algn="ctr"/>
            <a:r>
              <a:rPr lang="es-PE" sz="2400" b="1" dirty="0"/>
              <a:t>IDENTIFICA</a:t>
            </a:r>
          </a:p>
        </p:txBody>
      </p:sp>
      <p:sp>
        <p:nvSpPr>
          <p:cNvPr id="8" name="Rectángulo 7">
            <a:extLst>
              <a:ext uri="{FF2B5EF4-FFF2-40B4-BE49-F238E27FC236}">
                <a16:creationId xmlns:a16="http://schemas.microsoft.com/office/drawing/2014/main" id="{7EDB0E97-C30D-4923-8475-5000A5F7447F}"/>
              </a:ext>
            </a:extLst>
          </p:cNvPr>
          <p:cNvSpPr/>
          <p:nvPr/>
        </p:nvSpPr>
        <p:spPr>
          <a:xfrm>
            <a:off x="2155955" y="5469788"/>
            <a:ext cx="8381999" cy="707886"/>
          </a:xfrm>
          <a:prstGeom prst="rect">
            <a:avLst/>
          </a:prstGeom>
        </p:spPr>
        <p:txBody>
          <a:bodyPr wrap="square">
            <a:spAutoFit/>
          </a:bodyPr>
          <a:lstStyle/>
          <a:p>
            <a:r>
              <a:rPr lang="es-ES" sz="2000" b="1" dirty="0">
                <a:solidFill>
                  <a:srgbClr val="000000"/>
                </a:solidFill>
                <a:latin typeface="Book Antiqua" panose="02040602050305030304" pitchFamily="18" charset="0"/>
              </a:rPr>
              <a:t>¿Qué crees que le faltó a Sara para que su emprendimiento continuara pese al </a:t>
            </a:r>
            <a:r>
              <a:rPr lang="es-PE" sz="2000" b="1" dirty="0">
                <a:solidFill>
                  <a:srgbClr val="000000"/>
                </a:solidFill>
                <a:latin typeface="Book Antiqua" panose="02040602050305030304" pitchFamily="18" charset="0"/>
              </a:rPr>
              <a:t>contexto de la pandemia?</a:t>
            </a:r>
            <a:endParaRPr lang="es-PE" sz="2000" b="1" dirty="0"/>
          </a:p>
        </p:txBody>
      </p:sp>
      <p:sp>
        <p:nvSpPr>
          <p:cNvPr id="9" name="Diagrama de flujo: datos almacenados 8">
            <a:extLst>
              <a:ext uri="{FF2B5EF4-FFF2-40B4-BE49-F238E27FC236}">
                <a16:creationId xmlns:a16="http://schemas.microsoft.com/office/drawing/2014/main" id="{65CD5641-94FB-470E-8723-FDD4EDBAFF1B}"/>
              </a:ext>
            </a:extLst>
          </p:cNvPr>
          <p:cNvSpPr/>
          <p:nvPr/>
        </p:nvSpPr>
        <p:spPr>
          <a:xfrm flipH="1">
            <a:off x="103832" y="4769577"/>
            <a:ext cx="2052123" cy="461665"/>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REFLEXIONA</a:t>
            </a:r>
            <a:endParaRPr lang="es-PE" b="1" dirty="0"/>
          </a:p>
        </p:txBody>
      </p:sp>
    </p:spTree>
    <p:extLst>
      <p:ext uri="{BB962C8B-B14F-4D97-AF65-F5344CB8AC3E}">
        <p14:creationId xmlns:p14="http://schemas.microsoft.com/office/powerpoint/2010/main" val="3606830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6FB7D62-6BDC-B897-F901-DB201492BE3C}"/>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
        <p:nvSpPr>
          <p:cNvPr id="6" name="CuadroTexto 5">
            <a:extLst>
              <a:ext uri="{FF2B5EF4-FFF2-40B4-BE49-F238E27FC236}">
                <a16:creationId xmlns:a16="http://schemas.microsoft.com/office/drawing/2014/main" id="{580D7FA5-16F4-5AE1-15F0-F5DE313D3F53}"/>
              </a:ext>
            </a:extLst>
          </p:cNvPr>
          <p:cNvSpPr txBox="1"/>
          <p:nvPr/>
        </p:nvSpPr>
        <p:spPr>
          <a:xfrm>
            <a:off x="2476870" y="2246051"/>
            <a:ext cx="6664910" cy="1200329"/>
          </a:xfrm>
          <a:prstGeom prst="rect">
            <a:avLst/>
          </a:prstGeom>
          <a:noFill/>
        </p:spPr>
        <p:txBody>
          <a:bodyPr wrap="square">
            <a:spAutoFit/>
          </a:bodyPr>
          <a:lstStyle/>
          <a:p>
            <a:pPr algn="ctr"/>
            <a:r>
              <a:rPr lang="es-ES" sz="3600" b="1" dirty="0"/>
              <a:t>EXP0SICIÓN DEL PROYECTO DE EMPRENDIMIENTO</a:t>
            </a:r>
            <a:endParaRPr lang="es-PE" sz="3600" b="1" dirty="0"/>
          </a:p>
        </p:txBody>
      </p:sp>
    </p:spTree>
    <p:extLst>
      <p:ext uri="{BB962C8B-B14F-4D97-AF65-F5344CB8AC3E}">
        <p14:creationId xmlns:p14="http://schemas.microsoft.com/office/powerpoint/2010/main" val="62808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3AC5C15-B903-445F-B418-B3C9D9B03DC0}"/>
              </a:ext>
            </a:extLst>
          </p:cNvPr>
          <p:cNvSpPr/>
          <p:nvPr/>
        </p:nvSpPr>
        <p:spPr>
          <a:xfrm>
            <a:off x="651163" y="1028343"/>
            <a:ext cx="6622474" cy="1785104"/>
          </a:xfrm>
          <a:prstGeom prst="rect">
            <a:avLst/>
          </a:prstGeom>
        </p:spPr>
        <p:txBody>
          <a:bodyPr wrap="square">
            <a:spAutoFit/>
          </a:bodyPr>
          <a:lstStyle/>
          <a:p>
            <a:pPr algn="ctr"/>
            <a:r>
              <a:rPr lang="es-PE" sz="2000" b="1" dirty="0">
                <a:solidFill>
                  <a:srgbClr val="002060"/>
                </a:solidFill>
                <a:latin typeface="Arial" panose="020B0604020202020204" pitchFamily="34" charset="0"/>
              </a:rPr>
              <a:t>¿Qué es el emprendimiento?</a:t>
            </a:r>
          </a:p>
          <a:p>
            <a:pPr algn="just"/>
            <a:r>
              <a:rPr lang="es-ES" dirty="0">
                <a:solidFill>
                  <a:srgbClr val="000000"/>
                </a:solidFill>
                <a:latin typeface="Book Antiqua" panose="02040602050305030304" pitchFamily="18" charset="0"/>
              </a:rPr>
              <a:t>El emprendimiento no es un término </a:t>
            </a:r>
            <a:r>
              <a:rPr lang="es-PE" dirty="0">
                <a:solidFill>
                  <a:srgbClr val="000000"/>
                </a:solidFill>
                <a:latin typeface="Book Antiqua" panose="02040602050305030304" pitchFamily="18" charset="0"/>
              </a:rPr>
              <a:t>nuevo, Peter Drucker (1985) </a:t>
            </a:r>
            <a:r>
              <a:rPr lang="es-ES" dirty="0">
                <a:solidFill>
                  <a:srgbClr val="000000"/>
                </a:solidFill>
                <a:latin typeface="Book Antiqua" panose="02040602050305030304" pitchFamily="18" charset="0"/>
              </a:rPr>
              <a:t>mencionaba que el emprendimiento es una actividad que implica la </a:t>
            </a:r>
            <a:r>
              <a:rPr lang="es-PE" dirty="0" err="1">
                <a:solidFill>
                  <a:srgbClr val="000000"/>
                </a:solidFill>
                <a:latin typeface="Book Antiqua" panose="02040602050305030304" pitchFamily="18" charset="0"/>
              </a:rPr>
              <a:t>identiﬁcación</a:t>
            </a:r>
            <a:r>
              <a:rPr lang="es-PE" dirty="0">
                <a:solidFill>
                  <a:srgbClr val="000000"/>
                </a:solidFill>
                <a:latin typeface="Book Antiqua" panose="02040602050305030304" pitchFamily="18" charset="0"/>
              </a:rPr>
              <a:t> y explotación de </a:t>
            </a:r>
            <a:r>
              <a:rPr lang="es-ES" dirty="0">
                <a:solidFill>
                  <a:srgbClr val="000000"/>
                </a:solidFill>
                <a:latin typeface="Book Antiqua" panose="02040602050305030304" pitchFamily="18" charset="0"/>
              </a:rPr>
              <a:t>oportunidades para crear valor y satisfacer las necesidades de los </a:t>
            </a:r>
            <a:r>
              <a:rPr lang="es-PE" dirty="0">
                <a:solidFill>
                  <a:srgbClr val="000000"/>
                </a:solidFill>
                <a:latin typeface="Book Antiqua" panose="02040602050305030304" pitchFamily="18" charset="0"/>
              </a:rPr>
              <a:t>clientes y la sociedad.</a:t>
            </a:r>
          </a:p>
        </p:txBody>
      </p:sp>
      <p:pic>
        <p:nvPicPr>
          <p:cNvPr id="5" name="Imagen 4">
            <a:extLst>
              <a:ext uri="{FF2B5EF4-FFF2-40B4-BE49-F238E27FC236}">
                <a16:creationId xmlns:a16="http://schemas.microsoft.com/office/drawing/2014/main" id="{208B38A6-1E14-4759-B08A-FAE662FB3D7E}"/>
              </a:ext>
            </a:extLst>
          </p:cNvPr>
          <p:cNvPicPr>
            <a:picLocks noChangeAspect="1"/>
          </p:cNvPicPr>
          <p:nvPr/>
        </p:nvPicPr>
        <p:blipFill>
          <a:blip r:embed="rId2"/>
          <a:stretch>
            <a:fillRect/>
          </a:stretch>
        </p:blipFill>
        <p:spPr>
          <a:xfrm>
            <a:off x="7384720" y="1139180"/>
            <a:ext cx="4807280" cy="4277750"/>
          </a:xfrm>
          <a:prstGeom prst="rect">
            <a:avLst/>
          </a:prstGeom>
        </p:spPr>
      </p:pic>
      <p:sp>
        <p:nvSpPr>
          <p:cNvPr id="6" name="Rectángulo 5">
            <a:extLst>
              <a:ext uri="{FF2B5EF4-FFF2-40B4-BE49-F238E27FC236}">
                <a16:creationId xmlns:a16="http://schemas.microsoft.com/office/drawing/2014/main" id="{65828ABF-00F1-4287-9032-DA2F110D9600}"/>
              </a:ext>
            </a:extLst>
          </p:cNvPr>
          <p:cNvSpPr/>
          <p:nvPr/>
        </p:nvSpPr>
        <p:spPr>
          <a:xfrm>
            <a:off x="0" y="135327"/>
            <a:ext cx="12192000" cy="461665"/>
          </a:xfrm>
          <a:prstGeom prst="rect">
            <a:avLst/>
          </a:prstGeom>
          <a:solidFill>
            <a:srgbClr val="0070C0"/>
          </a:solidFill>
        </p:spPr>
        <p:txBody>
          <a:bodyPr wrap="square">
            <a:spAutoFit/>
          </a:bodyPr>
          <a:lstStyle/>
          <a:p>
            <a:pPr algn="ctr"/>
            <a:r>
              <a:rPr lang="es-ES" sz="2400" b="1" dirty="0">
                <a:solidFill>
                  <a:schemeClr val="bg1"/>
                </a:solidFill>
              </a:rPr>
              <a:t>D</a:t>
            </a:r>
            <a:r>
              <a:rPr lang="es-PE" sz="2400" b="1" dirty="0">
                <a:solidFill>
                  <a:schemeClr val="bg1"/>
                </a:solidFill>
              </a:rPr>
              <a:t>EFINE</a:t>
            </a:r>
          </a:p>
        </p:txBody>
      </p:sp>
      <p:sp>
        <p:nvSpPr>
          <p:cNvPr id="7" name="Rectángulo 6">
            <a:extLst>
              <a:ext uri="{FF2B5EF4-FFF2-40B4-BE49-F238E27FC236}">
                <a16:creationId xmlns:a16="http://schemas.microsoft.com/office/drawing/2014/main" id="{C187AC76-0624-454B-9EA5-1906AB101078}"/>
              </a:ext>
            </a:extLst>
          </p:cNvPr>
          <p:cNvSpPr/>
          <p:nvPr/>
        </p:nvSpPr>
        <p:spPr>
          <a:xfrm>
            <a:off x="651162" y="2813447"/>
            <a:ext cx="6719456" cy="3477875"/>
          </a:xfrm>
          <a:prstGeom prst="rect">
            <a:avLst/>
          </a:prstGeom>
        </p:spPr>
        <p:txBody>
          <a:bodyPr wrap="square">
            <a:spAutoFit/>
          </a:bodyPr>
          <a:lstStyle/>
          <a:p>
            <a:r>
              <a:rPr lang="es-ES" sz="2000" b="1" dirty="0">
                <a:latin typeface="Book Antiqua" panose="02040602050305030304" pitchFamily="18" charset="0"/>
              </a:rPr>
              <a:t>¿Qué caracteriza a un emprendimiento?</a:t>
            </a:r>
          </a:p>
          <a:p>
            <a:pPr marL="457200" indent="-457200" algn="just">
              <a:buFont typeface="+mj-lt"/>
              <a:buAutoNum type="arabicPeriod"/>
            </a:pPr>
            <a:r>
              <a:rPr lang="es-ES" sz="2000" dirty="0">
                <a:latin typeface="Book Antiqua" panose="02040602050305030304" pitchFamily="18" charset="0"/>
              </a:rPr>
              <a:t>Innova buscando desarrollar ideas de </a:t>
            </a:r>
            <a:r>
              <a:rPr lang="es-PE" sz="2000" dirty="0">
                <a:latin typeface="Book Antiqua" panose="02040602050305030304" pitchFamily="18" charset="0"/>
              </a:rPr>
              <a:t>una manera diferente.</a:t>
            </a:r>
          </a:p>
          <a:p>
            <a:pPr marL="457200" indent="-457200" algn="just">
              <a:buFont typeface="+mj-lt"/>
              <a:buAutoNum type="arabicPeriod"/>
            </a:pPr>
            <a:r>
              <a:rPr lang="es-ES" sz="2000" dirty="0">
                <a:latin typeface="Book Antiqua" panose="02040602050305030304" pitchFamily="18" charset="0"/>
              </a:rPr>
              <a:t>Es resolutivo, busca responder ante </a:t>
            </a:r>
            <a:r>
              <a:rPr lang="es-PE" sz="2000" dirty="0">
                <a:latin typeface="Book Antiqua" panose="02040602050305030304" pitchFamily="18" charset="0"/>
              </a:rPr>
              <a:t>una problemática con soluciones nuevas.</a:t>
            </a:r>
          </a:p>
          <a:p>
            <a:pPr marL="457200" indent="-457200" algn="just">
              <a:buFont typeface="+mj-lt"/>
              <a:buAutoNum type="arabicPeriod"/>
            </a:pPr>
            <a:r>
              <a:rPr lang="es-ES" sz="2000" dirty="0">
                <a:latin typeface="Book Antiqua" panose="02040602050305030304" pitchFamily="18" charset="0"/>
              </a:rPr>
              <a:t>Es asertivo, se centra en las </a:t>
            </a:r>
            <a:r>
              <a:rPr lang="es-PE" sz="2000" dirty="0">
                <a:latin typeface="Book Antiqua" panose="02040602050305030304" pitchFamily="18" charset="0"/>
              </a:rPr>
              <a:t>necesidades de las personas. </a:t>
            </a:r>
          </a:p>
          <a:p>
            <a:pPr marL="457200" indent="-457200" algn="just">
              <a:buFont typeface="+mj-lt"/>
              <a:buAutoNum type="arabicPeriod"/>
            </a:pPr>
            <a:r>
              <a:rPr lang="es-ES" sz="2000" dirty="0">
                <a:latin typeface="Book Antiqua" panose="02040602050305030304" pitchFamily="18" charset="0"/>
              </a:rPr>
              <a:t>Es humano, busca generar un impacto </a:t>
            </a:r>
            <a:r>
              <a:rPr lang="es-PE" sz="2000" dirty="0">
                <a:latin typeface="Book Antiqua" panose="02040602050305030304" pitchFamily="18" charset="0"/>
              </a:rPr>
              <a:t>social y ambiental positivo.</a:t>
            </a:r>
          </a:p>
          <a:p>
            <a:pPr marL="457200" indent="-457200" algn="just">
              <a:buFont typeface="+mj-lt"/>
              <a:buAutoNum type="arabicPeriod"/>
            </a:pPr>
            <a:r>
              <a:rPr lang="es-ES" sz="2000" dirty="0">
                <a:latin typeface="Book Antiqua" panose="02040602050305030304" pitchFamily="18" charset="0"/>
              </a:rPr>
              <a:t>Es estratégico, pues elabora </a:t>
            </a:r>
            <a:r>
              <a:rPr lang="es-PE" sz="2000" dirty="0">
                <a:latin typeface="Book Antiqua" panose="02040602050305030304" pitchFamily="18" charset="0"/>
              </a:rPr>
              <a:t>estrategias que les permiten </a:t>
            </a:r>
            <a:r>
              <a:rPr lang="es-ES" sz="2000" dirty="0">
                <a:latin typeface="Book Antiqua" panose="02040602050305030304" pitchFamily="18" charset="0"/>
              </a:rPr>
              <a:t>establecer redes de contacto y </a:t>
            </a:r>
            <a:r>
              <a:rPr lang="es-PE" sz="2000" dirty="0">
                <a:latin typeface="Book Antiqua" panose="02040602050305030304" pitchFamily="18" charset="0"/>
              </a:rPr>
              <a:t>colaboración.</a:t>
            </a:r>
          </a:p>
        </p:txBody>
      </p:sp>
    </p:spTree>
    <p:extLst>
      <p:ext uri="{BB962C8B-B14F-4D97-AF65-F5344CB8AC3E}">
        <p14:creationId xmlns:p14="http://schemas.microsoft.com/office/powerpoint/2010/main" val="2927643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8FF1E87-A0AC-4E95-8A83-7434383369C3}"/>
              </a:ext>
            </a:extLst>
          </p:cNvPr>
          <p:cNvSpPr/>
          <p:nvPr/>
        </p:nvSpPr>
        <p:spPr>
          <a:xfrm>
            <a:off x="0" y="135327"/>
            <a:ext cx="12192000" cy="461665"/>
          </a:xfrm>
          <a:prstGeom prst="rect">
            <a:avLst/>
          </a:prstGeom>
          <a:solidFill>
            <a:srgbClr val="0070C0"/>
          </a:solidFill>
        </p:spPr>
        <p:txBody>
          <a:bodyPr wrap="square">
            <a:spAutoFit/>
          </a:bodyPr>
          <a:lstStyle/>
          <a:p>
            <a:pPr algn="ctr"/>
            <a:r>
              <a:rPr lang="es-ES" sz="2400" b="1" dirty="0">
                <a:solidFill>
                  <a:schemeClr val="bg1"/>
                </a:solidFill>
              </a:rPr>
              <a:t>D</a:t>
            </a:r>
            <a:r>
              <a:rPr lang="es-PE" sz="2400" b="1" dirty="0">
                <a:solidFill>
                  <a:schemeClr val="bg1"/>
                </a:solidFill>
              </a:rPr>
              <a:t>EFINE</a:t>
            </a:r>
          </a:p>
        </p:txBody>
      </p:sp>
      <p:sp>
        <p:nvSpPr>
          <p:cNvPr id="7" name="Rectángulo 6">
            <a:extLst>
              <a:ext uri="{FF2B5EF4-FFF2-40B4-BE49-F238E27FC236}">
                <a16:creationId xmlns:a16="http://schemas.microsoft.com/office/drawing/2014/main" id="{BEC36819-98F2-4CC5-A2BC-4857CBDA40CD}"/>
              </a:ext>
            </a:extLst>
          </p:cNvPr>
          <p:cNvSpPr/>
          <p:nvPr/>
        </p:nvSpPr>
        <p:spPr>
          <a:xfrm>
            <a:off x="3177346" y="709069"/>
            <a:ext cx="6158930" cy="400110"/>
          </a:xfrm>
          <a:prstGeom prst="rect">
            <a:avLst/>
          </a:prstGeom>
        </p:spPr>
        <p:txBody>
          <a:bodyPr wrap="none">
            <a:spAutoFit/>
          </a:bodyPr>
          <a:lstStyle/>
          <a:p>
            <a:r>
              <a:rPr lang="es-ES" sz="2000" b="1" dirty="0"/>
              <a:t>¿Qué ventajas y desventajas tiene un emprendimiento? </a:t>
            </a:r>
            <a:endParaRPr lang="es-PE" sz="2000" b="1" dirty="0"/>
          </a:p>
        </p:txBody>
      </p:sp>
      <p:grpSp>
        <p:nvGrpSpPr>
          <p:cNvPr id="9" name="Grupo 8">
            <a:extLst>
              <a:ext uri="{FF2B5EF4-FFF2-40B4-BE49-F238E27FC236}">
                <a16:creationId xmlns:a16="http://schemas.microsoft.com/office/drawing/2014/main" id="{AB26FDF6-3A27-47B8-8EC9-CD8121C9CBEA}"/>
              </a:ext>
            </a:extLst>
          </p:cNvPr>
          <p:cNvGrpSpPr/>
          <p:nvPr/>
        </p:nvGrpSpPr>
        <p:grpSpPr>
          <a:xfrm>
            <a:off x="917919" y="1221256"/>
            <a:ext cx="4518853" cy="5135156"/>
            <a:chOff x="1582742" y="1662545"/>
            <a:chExt cx="3697939" cy="5135156"/>
          </a:xfrm>
        </p:grpSpPr>
        <p:sp>
          <p:nvSpPr>
            <p:cNvPr id="10" name="Rectángulo 9">
              <a:extLst>
                <a:ext uri="{FF2B5EF4-FFF2-40B4-BE49-F238E27FC236}">
                  <a16:creationId xmlns:a16="http://schemas.microsoft.com/office/drawing/2014/main" id="{CA7C5F7B-D27F-403C-8875-960FD821A513}"/>
                </a:ext>
              </a:extLst>
            </p:cNvPr>
            <p:cNvSpPr/>
            <p:nvPr/>
          </p:nvSpPr>
          <p:spPr>
            <a:xfrm>
              <a:off x="1582742" y="2273386"/>
              <a:ext cx="3697939" cy="4524315"/>
            </a:xfrm>
            <a:prstGeom prst="rect">
              <a:avLst/>
            </a:prstGeom>
            <a:ln w="28575">
              <a:solidFill>
                <a:schemeClr val="accent1"/>
              </a:solidFill>
            </a:ln>
          </p:spPr>
          <p:txBody>
            <a:bodyPr wrap="square">
              <a:spAutoFit/>
            </a:bodyPr>
            <a:lstStyle/>
            <a:p>
              <a:pPr marL="342900" indent="-342900" algn="just">
                <a:buFont typeface="+mj-lt"/>
                <a:buAutoNum type="arabicPeriod"/>
              </a:pPr>
              <a:r>
                <a:rPr lang="es-PE" b="1" dirty="0"/>
                <a:t>Genera independencia</a:t>
              </a:r>
              <a:r>
                <a:rPr lang="es-PE" dirty="0"/>
                <a:t>: los emprendedores tienen la </a:t>
              </a:r>
              <a:r>
                <a:rPr lang="es-ES" dirty="0"/>
                <a:t>capacidad de ser sus propios jefes y tomar sus propias decisiones de </a:t>
              </a:r>
              <a:r>
                <a:rPr lang="es-PE" dirty="0"/>
                <a:t>negocio.</a:t>
              </a:r>
            </a:p>
            <a:p>
              <a:pPr marL="342900" indent="-342900" algn="just">
                <a:buFont typeface="+mj-lt"/>
                <a:buAutoNum type="arabicPeriod"/>
              </a:pPr>
              <a:r>
                <a:rPr lang="es-ES" b="1" dirty="0"/>
                <a:t>Es ﬂexible</a:t>
              </a:r>
              <a:r>
                <a:rPr lang="es-ES" dirty="0"/>
                <a:t>: puede ajustar las </a:t>
              </a:r>
              <a:r>
                <a:rPr lang="es-PE" dirty="0"/>
                <a:t>operaciones y estrategias en </a:t>
              </a:r>
              <a:r>
                <a:rPr lang="es-ES" dirty="0"/>
                <a:t>función de las necesidades del </a:t>
              </a:r>
              <a:r>
                <a:rPr lang="es-PE" dirty="0"/>
                <a:t>mercado y la empresa.</a:t>
              </a:r>
            </a:p>
            <a:p>
              <a:pPr marL="342900" indent="-342900" algn="just">
                <a:buFont typeface="+mj-lt"/>
                <a:buAutoNum type="arabicPeriod"/>
              </a:pPr>
              <a:r>
                <a:rPr lang="es-ES" b="1" dirty="0"/>
                <a:t>Innova</a:t>
              </a:r>
              <a:r>
                <a:rPr lang="es-ES" dirty="0"/>
                <a:t>: fomenta la innovación y la creación de soluciones nuevas o </a:t>
              </a:r>
              <a:r>
                <a:rPr lang="es-PE" dirty="0"/>
                <a:t>mejoradas, lo que permite </a:t>
              </a:r>
              <a:r>
                <a:rPr lang="es-ES" dirty="0"/>
                <a:t>diferenciarse de la competencia y </a:t>
              </a:r>
              <a:r>
                <a:rPr lang="es-PE" dirty="0"/>
                <a:t>generar mayores ingresos.</a:t>
              </a:r>
            </a:p>
            <a:p>
              <a:pPr marL="342900" indent="-342900" algn="just">
                <a:buFont typeface="+mj-lt"/>
                <a:buAutoNum type="arabicPeriod"/>
              </a:pPr>
              <a:r>
                <a:rPr lang="es-PE" b="1" dirty="0"/>
                <a:t>Genera oportunidades</a:t>
              </a:r>
              <a:r>
                <a:rPr lang="es-PE" dirty="0"/>
                <a:t>: los emprendimientos pueden crear </a:t>
              </a:r>
              <a:r>
                <a:rPr lang="es-ES" dirty="0"/>
                <a:t>empleo y contribuir al desarrollo económico de la región o del país.</a:t>
              </a:r>
              <a:endParaRPr lang="es-PE" dirty="0"/>
            </a:p>
          </p:txBody>
        </p:sp>
        <p:sp>
          <p:nvSpPr>
            <p:cNvPr id="11" name="Rectángulo: esquinas superiores redondeadas 10">
              <a:extLst>
                <a:ext uri="{FF2B5EF4-FFF2-40B4-BE49-F238E27FC236}">
                  <a16:creationId xmlns:a16="http://schemas.microsoft.com/office/drawing/2014/main" id="{539DF20D-029F-4CAA-8634-9A9B5645C285}"/>
                </a:ext>
              </a:extLst>
            </p:cNvPr>
            <p:cNvSpPr/>
            <p:nvPr/>
          </p:nvSpPr>
          <p:spPr>
            <a:xfrm>
              <a:off x="1582742" y="1662545"/>
              <a:ext cx="3697939" cy="498764"/>
            </a:xfrm>
            <a:prstGeom prst="round2Same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VENTAJAS</a:t>
              </a:r>
              <a:endParaRPr lang="es-PE" b="1" dirty="0"/>
            </a:p>
          </p:txBody>
        </p:sp>
      </p:grpSp>
      <p:grpSp>
        <p:nvGrpSpPr>
          <p:cNvPr id="15" name="Grupo 14">
            <a:extLst>
              <a:ext uri="{FF2B5EF4-FFF2-40B4-BE49-F238E27FC236}">
                <a16:creationId xmlns:a16="http://schemas.microsoft.com/office/drawing/2014/main" id="{869A3AD5-C275-4ADE-9EE1-83EEEDD0659E}"/>
              </a:ext>
            </a:extLst>
          </p:cNvPr>
          <p:cNvGrpSpPr/>
          <p:nvPr/>
        </p:nvGrpSpPr>
        <p:grpSpPr>
          <a:xfrm>
            <a:off x="6653703" y="1221257"/>
            <a:ext cx="4928697" cy="5135156"/>
            <a:chOff x="1582742" y="1662545"/>
            <a:chExt cx="3697939" cy="5412155"/>
          </a:xfrm>
        </p:grpSpPr>
        <p:sp>
          <p:nvSpPr>
            <p:cNvPr id="16" name="Rectángulo 15">
              <a:extLst>
                <a:ext uri="{FF2B5EF4-FFF2-40B4-BE49-F238E27FC236}">
                  <a16:creationId xmlns:a16="http://schemas.microsoft.com/office/drawing/2014/main" id="{74ABE7FA-38A6-4968-BE11-8DFAEBBE8BA6}"/>
                </a:ext>
              </a:extLst>
            </p:cNvPr>
            <p:cNvSpPr/>
            <p:nvPr/>
          </p:nvSpPr>
          <p:spPr>
            <a:xfrm>
              <a:off x="1582742" y="2273386"/>
              <a:ext cx="3697939" cy="4801314"/>
            </a:xfrm>
            <a:prstGeom prst="rect">
              <a:avLst/>
            </a:prstGeom>
            <a:ln w="28575">
              <a:solidFill>
                <a:schemeClr val="accent1"/>
              </a:solidFill>
            </a:ln>
          </p:spPr>
          <p:txBody>
            <a:bodyPr wrap="square">
              <a:spAutoFit/>
            </a:bodyPr>
            <a:lstStyle/>
            <a:p>
              <a:pPr marL="342900" indent="-342900" algn="just">
                <a:buFont typeface="+mj-lt"/>
                <a:buAutoNum type="arabicPeriod"/>
              </a:pPr>
              <a:r>
                <a:rPr lang="es-ES" b="1" dirty="0"/>
                <a:t>Incertidumbre</a:t>
              </a:r>
              <a:r>
                <a:rPr lang="es-ES" dirty="0"/>
                <a:t>: existe un alto nivel de incertidumbre y, sobre todo, riesgo, debido a que no hay garantía de éxito y puede verse </a:t>
              </a:r>
              <a:r>
                <a:rPr lang="es-PE" dirty="0"/>
                <a:t>afectado por situaciones no previstas.</a:t>
              </a:r>
            </a:p>
            <a:p>
              <a:pPr marL="342900" indent="-342900" algn="just">
                <a:buFont typeface="+mj-lt"/>
                <a:buAutoNum type="arabicPeriod"/>
              </a:pPr>
              <a:r>
                <a:rPr lang="es-ES" b="1" dirty="0"/>
                <a:t>Diﬁcultad de recursos</a:t>
              </a:r>
              <a:r>
                <a:rPr lang="es-ES" dirty="0"/>
                <a:t>: pueden </a:t>
              </a:r>
              <a:r>
                <a:rPr lang="es-PE" dirty="0"/>
                <a:t>presentarse ante diﬁcultades para conseguir ﬁnanciación, recursos y </a:t>
              </a:r>
              <a:r>
                <a:rPr lang="es-ES" dirty="0"/>
                <a:t>talento humano para llevar a cabo </a:t>
              </a:r>
              <a:r>
                <a:rPr lang="es-PE" dirty="0"/>
                <a:t>el proyecto.</a:t>
              </a:r>
            </a:p>
            <a:p>
              <a:pPr marL="342900" indent="-342900" algn="just">
                <a:buFont typeface="+mj-lt"/>
                <a:buAutoNum type="arabicPeriod"/>
              </a:pPr>
              <a:r>
                <a:rPr lang="es-ES" b="1" dirty="0"/>
                <a:t>Competencia:</a:t>
              </a:r>
              <a:r>
                <a:rPr lang="es-ES" dirty="0"/>
                <a:t> hay una alta competencia en un mercado cada vez más saturado y globalizado, lo </a:t>
              </a:r>
              <a:r>
                <a:rPr lang="es-PE" dirty="0"/>
                <a:t>que puede diﬁcultar la consolidación y crecimiento.</a:t>
              </a:r>
            </a:p>
            <a:p>
              <a:pPr marL="342900" indent="-342900" algn="just">
                <a:buFont typeface="+mj-lt"/>
                <a:buAutoNum type="arabicPeriod"/>
              </a:pPr>
              <a:r>
                <a:rPr lang="es-PE" b="1" dirty="0"/>
                <a:t>Diﬁcultad de legalización: </a:t>
              </a:r>
              <a:r>
                <a:rPr lang="es-ES" dirty="0"/>
                <a:t>Se requiere cumplir con una serie de obligaciones legales y ﬁscales que resultan costosas y complicadas en </a:t>
              </a:r>
              <a:r>
                <a:rPr lang="es-PE" dirty="0"/>
                <a:t>muchas ocasiones.</a:t>
              </a:r>
            </a:p>
          </p:txBody>
        </p:sp>
        <p:sp>
          <p:nvSpPr>
            <p:cNvPr id="17" name="Rectángulo: esquinas superiores redondeadas 16">
              <a:extLst>
                <a:ext uri="{FF2B5EF4-FFF2-40B4-BE49-F238E27FC236}">
                  <a16:creationId xmlns:a16="http://schemas.microsoft.com/office/drawing/2014/main" id="{2BA732B0-4637-489E-82B6-A5A0B21E55B8}"/>
                </a:ext>
              </a:extLst>
            </p:cNvPr>
            <p:cNvSpPr/>
            <p:nvPr/>
          </p:nvSpPr>
          <p:spPr>
            <a:xfrm>
              <a:off x="1582742" y="1662545"/>
              <a:ext cx="3697939" cy="498764"/>
            </a:xfrm>
            <a:prstGeom prst="round2Same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DESVENTAJAS</a:t>
              </a:r>
              <a:endParaRPr lang="es-PE" b="1" dirty="0"/>
            </a:p>
          </p:txBody>
        </p:sp>
      </p:grpSp>
    </p:spTree>
    <p:extLst>
      <p:ext uri="{BB962C8B-B14F-4D97-AF65-F5344CB8AC3E}">
        <p14:creationId xmlns:p14="http://schemas.microsoft.com/office/powerpoint/2010/main" val="264469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8FF1E87-A0AC-4E95-8A83-7434383369C3}"/>
              </a:ext>
            </a:extLst>
          </p:cNvPr>
          <p:cNvSpPr/>
          <p:nvPr/>
        </p:nvSpPr>
        <p:spPr>
          <a:xfrm>
            <a:off x="0" y="135327"/>
            <a:ext cx="12192000" cy="461665"/>
          </a:xfrm>
          <a:prstGeom prst="rect">
            <a:avLst/>
          </a:prstGeom>
          <a:solidFill>
            <a:srgbClr val="0070C0"/>
          </a:solidFill>
        </p:spPr>
        <p:txBody>
          <a:bodyPr wrap="square">
            <a:spAutoFit/>
          </a:bodyPr>
          <a:lstStyle/>
          <a:p>
            <a:pPr algn="ctr"/>
            <a:r>
              <a:rPr lang="es-ES" sz="2400" b="1" dirty="0">
                <a:solidFill>
                  <a:schemeClr val="bg1"/>
                </a:solidFill>
              </a:rPr>
              <a:t>D</a:t>
            </a:r>
            <a:r>
              <a:rPr lang="es-PE" sz="2400" b="1" dirty="0">
                <a:solidFill>
                  <a:schemeClr val="bg1"/>
                </a:solidFill>
              </a:rPr>
              <a:t>EFINE</a:t>
            </a:r>
          </a:p>
        </p:txBody>
      </p:sp>
      <p:sp>
        <p:nvSpPr>
          <p:cNvPr id="4" name="Rectángulo 3">
            <a:extLst>
              <a:ext uri="{FF2B5EF4-FFF2-40B4-BE49-F238E27FC236}">
                <a16:creationId xmlns:a16="http://schemas.microsoft.com/office/drawing/2014/main" id="{1570D123-5F56-4EC2-904C-6A1E3A5D8EBD}"/>
              </a:ext>
            </a:extLst>
          </p:cNvPr>
          <p:cNvSpPr/>
          <p:nvPr/>
        </p:nvSpPr>
        <p:spPr>
          <a:xfrm>
            <a:off x="429489" y="839007"/>
            <a:ext cx="10529456" cy="3693319"/>
          </a:xfrm>
          <a:prstGeom prst="rect">
            <a:avLst/>
          </a:prstGeom>
        </p:spPr>
        <p:txBody>
          <a:bodyPr wrap="square">
            <a:spAutoFit/>
          </a:bodyPr>
          <a:lstStyle/>
          <a:p>
            <a:pPr algn="just"/>
            <a:r>
              <a:rPr lang="es-PE" b="1" dirty="0">
                <a:solidFill>
                  <a:srgbClr val="002060"/>
                </a:solidFill>
                <a:latin typeface="Book Antiqua" panose="02040602050305030304" pitchFamily="18" charset="0"/>
              </a:rPr>
              <a:t>¿Qué es un emprendedor?</a:t>
            </a:r>
          </a:p>
          <a:p>
            <a:pPr algn="just"/>
            <a:r>
              <a:rPr lang="es-PE" dirty="0">
                <a:solidFill>
                  <a:srgbClr val="000000"/>
                </a:solidFill>
                <a:latin typeface="Book Antiqua" panose="02040602050305030304" pitchFamily="18" charset="0"/>
              </a:rPr>
              <a:t>Bóveda Q. José E., Oviedo A., Yakusik S. Ana L. (2015) </a:t>
            </a:r>
            <a:r>
              <a:rPr lang="es-ES" dirty="0">
                <a:solidFill>
                  <a:srgbClr val="000000"/>
                </a:solidFill>
                <a:latin typeface="Book Antiqua" panose="02040602050305030304" pitchFamily="18" charset="0"/>
              </a:rPr>
              <a:t>mencionan que el término emprendedor se utiliza desde hace varias décadas. Por ejemplo, señalan a Joseph Schumpeter(1945) quien utiliza el término para deﬁnir al emprendedor como </a:t>
            </a:r>
            <a:r>
              <a:rPr lang="es-ES" b="1" dirty="0">
                <a:solidFill>
                  <a:srgbClr val="000000"/>
                </a:solidFill>
                <a:latin typeface="Book Antiqua" panose="02040602050305030304" pitchFamily="18" charset="0"/>
              </a:rPr>
              <a:t>“alguien versátil, que posee las </a:t>
            </a:r>
            <a:r>
              <a:rPr lang="es-PE" b="1" dirty="0">
                <a:solidFill>
                  <a:srgbClr val="000000"/>
                </a:solidFill>
                <a:latin typeface="Book Antiqua" panose="02040602050305030304" pitchFamily="18" charset="0"/>
              </a:rPr>
              <a:t>habilidades técnicas para saber producir, reunir recursos </a:t>
            </a:r>
            <a:r>
              <a:rPr lang="es-ES" b="1" dirty="0">
                <a:solidFill>
                  <a:srgbClr val="000000"/>
                </a:solidFill>
                <a:latin typeface="Book Antiqua" panose="02040602050305030304" pitchFamily="18" charset="0"/>
              </a:rPr>
              <a:t>ﬁnancieros, organizar las operaciones internas y capitalizar sus esfuerzos a través de las ventas”.</a:t>
            </a:r>
          </a:p>
          <a:p>
            <a:pPr algn="just"/>
            <a:endParaRPr lang="es-ES" dirty="0">
              <a:solidFill>
                <a:srgbClr val="000000"/>
              </a:solidFill>
              <a:latin typeface="Book Antiqua" panose="02040602050305030304" pitchFamily="18" charset="0"/>
            </a:endParaRPr>
          </a:p>
          <a:p>
            <a:pPr algn="just"/>
            <a:r>
              <a:rPr lang="es-ES" dirty="0">
                <a:solidFill>
                  <a:srgbClr val="000000"/>
                </a:solidFill>
                <a:latin typeface="Book Antiqua" panose="02040602050305030304" pitchFamily="18" charset="0"/>
              </a:rPr>
              <a:t>En la actualidad, el emprendedor es aquella persona que tiene el </a:t>
            </a:r>
            <a:r>
              <a:rPr lang="es-ES" b="1" dirty="0">
                <a:solidFill>
                  <a:srgbClr val="000000"/>
                </a:solidFill>
                <a:latin typeface="Book Antiqua" panose="02040602050305030304" pitchFamily="18" charset="0"/>
              </a:rPr>
              <a:t>“gusto por la innovación o disposición para asumir riesgos” </a:t>
            </a:r>
            <a:r>
              <a:rPr lang="es-ES" dirty="0">
                <a:solidFill>
                  <a:srgbClr val="000000"/>
                </a:solidFill>
                <a:latin typeface="Book Antiqua" panose="02040602050305030304" pitchFamily="18" charset="0"/>
              </a:rPr>
              <a:t>(Universidad EAFIT, 2015).</a:t>
            </a:r>
          </a:p>
          <a:p>
            <a:pPr algn="just"/>
            <a:endParaRPr lang="es-ES" dirty="0">
              <a:solidFill>
                <a:srgbClr val="000000"/>
              </a:solidFill>
              <a:latin typeface="Book Antiqua" panose="02040602050305030304" pitchFamily="18" charset="0"/>
            </a:endParaRPr>
          </a:p>
          <a:p>
            <a:pPr algn="just"/>
            <a:r>
              <a:rPr lang="es-ES" dirty="0">
                <a:solidFill>
                  <a:srgbClr val="000000"/>
                </a:solidFill>
                <a:latin typeface="Book Antiqua" panose="02040602050305030304" pitchFamily="18" charset="0"/>
              </a:rPr>
              <a:t>Los innovadores son personas que </a:t>
            </a:r>
            <a:r>
              <a:rPr lang="es-ES" b="1" dirty="0">
                <a:solidFill>
                  <a:srgbClr val="000000"/>
                </a:solidFill>
                <a:latin typeface="Book Antiqua" panose="02040602050305030304" pitchFamily="18" charset="0"/>
              </a:rPr>
              <a:t>demuestran gran interés por la indagación, realizan interrogantes que cuestionan el statu quo</a:t>
            </a:r>
            <a:r>
              <a:rPr lang="es-ES" dirty="0">
                <a:solidFill>
                  <a:srgbClr val="000000"/>
                </a:solidFill>
                <a:latin typeface="Book Antiqua" panose="02040602050305030304" pitchFamily="18" charset="0"/>
              </a:rPr>
              <a:t> para entender cómo son las cosas y cómo se pueden modiﬁcar, con ello generan nuevas percepciones, direcciones, conexiones y posibilidades.</a:t>
            </a:r>
            <a:endParaRPr lang="es-PE" dirty="0">
              <a:latin typeface="Book Antiqua" panose="02040602050305030304" pitchFamily="18" charset="0"/>
            </a:endParaRPr>
          </a:p>
        </p:txBody>
      </p:sp>
      <p:sp>
        <p:nvSpPr>
          <p:cNvPr id="6" name="Rectángulo 5">
            <a:extLst>
              <a:ext uri="{FF2B5EF4-FFF2-40B4-BE49-F238E27FC236}">
                <a16:creationId xmlns:a16="http://schemas.microsoft.com/office/drawing/2014/main" id="{0AD3A9B4-89A7-4747-A070-FEB2EC573516}"/>
              </a:ext>
            </a:extLst>
          </p:cNvPr>
          <p:cNvSpPr/>
          <p:nvPr/>
        </p:nvSpPr>
        <p:spPr>
          <a:xfrm>
            <a:off x="429489" y="4582267"/>
            <a:ext cx="10529456" cy="1754326"/>
          </a:xfrm>
          <a:prstGeom prst="rect">
            <a:avLst/>
          </a:prstGeom>
        </p:spPr>
        <p:txBody>
          <a:bodyPr wrap="square">
            <a:spAutoFit/>
          </a:bodyPr>
          <a:lstStyle/>
          <a:p>
            <a:pPr algn="just"/>
            <a:r>
              <a:rPr lang="es-ES" b="1" dirty="0">
                <a:solidFill>
                  <a:srgbClr val="002060"/>
                </a:solidFill>
                <a:latin typeface="Book Antiqua" panose="02040602050305030304" pitchFamily="18" charset="0"/>
              </a:rPr>
              <a:t>El perﬁl de un emprendedor</a:t>
            </a:r>
          </a:p>
          <a:p>
            <a:pPr algn="just"/>
            <a:r>
              <a:rPr lang="es-ES" dirty="0">
                <a:solidFill>
                  <a:srgbClr val="000000"/>
                </a:solidFill>
                <a:latin typeface="Book Antiqua" panose="02040602050305030304" pitchFamily="18" charset="0"/>
              </a:rPr>
              <a:t>En el artículo cientíﬁco “El perﬁl del emprendedor y los estudios relacionados a los empren</a:t>
            </a:r>
            <a:r>
              <a:rPr lang="es-PE" dirty="0">
                <a:solidFill>
                  <a:srgbClr val="000000"/>
                </a:solidFill>
                <a:latin typeface="Book Antiqua" panose="02040602050305030304" pitchFamily="18" charset="0"/>
              </a:rPr>
              <a:t>dedores </a:t>
            </a:r>
            <a:r>
              <a:rPr lang="es-ES" dirty="0">
                <a:solidFill>
                  <a:srgbClr val="000000"/>
                </a:solidFill>
                <a:latin typeface="Book Antiqua" panose="02040602050305030304" pitchFamily="18" charset="0"/>
              </a:rPr>
              <a:t>iberoamericanos”, se menciona, según diversos especialistas, que el perﬁl del emprendedor suele anticiparse al futuro, tiene una alta capacidad para imaginar y diseñar algo no existente, cuenta con una visión innovadora y posee una sensibilidad de alto grado para los inconvenientes propios y ajenos. </a:t>
            </a:r>
            <a:endParaRPr lang="es-PE" dirty="0">
              <a:latin typeface="Book Antiqua" panose="02040602050305030304" pitchFamily="18" charset="0"/>
            </a:endParaRPr>
          </a:p>
        </p:txBody>
      </p:sp>
    </p:spTree>
    <p:extLst>
      <p:ext uri="{BB962C8B-B14F-4D97-AF65-F5344CB8AC3E}">
        <p14:creationId xmlns:p14="http://schemas.microsoft.com/office/powerpoint/2010/main" val="14294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D329122-185C-4551-A57E-652DE0BFB242}"/>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
        <p:nvSpPr>
          <p:cNvPr id="6" name="Marcador de contenido 2">
            <a:extLst>
              <a:ext uri="{FF2B5EF4-FFF2-40B4-BE49-F238E27FC236}">
                <a16:creationId xmlns:a16="http://schemas.microsoft.com/office/drawing/2014/main" id="{84D0C7FD-7D6C-4269-85C0-33254A0377B8}"/>
              </a:ext>
            </a:extLst>
          </p:cNvPr>
          <p:cNvSpPr>
            <a:spLocks noGrp="1"/>
          </p:cNvSpPr>
          <p:nvPr>
            <p:ph idx="1"/>
          </p:nvPr>
        </p:nvSpPr>
        <p:spPr>
          <a:xfrm>
            <a:off x="790575" y="969520"/>
            <a:ext cx="10515600" cy="1277793"/>
          </a:xfrm>
        </p:spPr>
        <p:txBody>
          <a:bodyPr>
            <a:normAutofit/>
          </a:bodyPr>
          <a:lstStyle/>
          <a:p>
            <a:pPr algn="just"/>
            <a:r>
              <a:rPr lang="es-ES" sz="1800" dirty="0">
                <a:latin typeface="Book Antiqua" panose="02040602050305030304" pitchFamily="18" charset="0"/>
              </a:rPr>
              <a:t>Un proyecto de emprendimiento es un plan o iniciativa diseñada para crear, desarrollar y </a:t>
            </a:r>
            <a:r>
              <a:rPr lang="es-PE" sz="1800" dirty="0">
                <a:latin typeface="Book Antiqua" panose="02040602050305030304" pitchFamily="18" charset="0"/>
              </a:rPr>
              <a:t>gestionar un nuevo negocio o empresa. Se centra en identificar oportunidades de </a:t>
            </a:r>
            <a:r>
              <a:rPr lang="es-ES" sz="1800" dirty="0">
                <a:latin typeface="Book Antiqua" panose="02040602050305030304" pitchFamily="18" charset="0"/>
              </a:rPr>
              <a:t>negocio, desarrollar una idea innovadora o solucionar un problema existente en el mercado, y luego implementar un plan estratégico para llevar esa idea a la realidad.</a:t>
            </a:r>
            <a:endParaRPr lang="es-PE" sz="1200" dirty="0">
              <a:latin typeface="Book Antiqua" panose="02040602050305030304" pitchFamily="18" charset="0"/>
            </a:endParaRPr>
          </a:p>
        </p:txBody>
      </p:sp>
      <p:graphicFrame>
        <p:nvGraphicFramePr>
          <p:cNvPr id="8" name="Diagrama 7">
            <a:extLst>
              <a:ext uri="{FF2B5EF4-FFF2-40B4-BE49-F238E27FC236}">
                <a16:creationId xmlns:a16="http://schemas.microsoft.com/office/drawing/2014/main" id="{A5228C31-E987-4E77-B520-1B4368699301}"/>
              </a:ext>
            </a:extLst>
          </p:cNvPr>
          <p:cNvGraphicFramePr/>
          <p:nvPr>
            <p:extLst>
              <p:ext uri="{D42A27DB-BD31-4B8C-83A1-F6EECF244321}">
                <p14:modId xmlns:p14="http://schemas.microsoft.com/office/powerpoint/2010/main" val="301678543"/>
              </p:ext>
            </p:extLst>
          </p:nvPr>
        </p:nvGraphicFramePr>
        <p:xfrm>
          <a:off x="1500188" y="2014538"/>
          <a:ext cx="9901237" cy="4708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91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F569349-96D4-48FB-B4F4-66CE71D07A58}"/>
              </a:ext>
            </a:extLst>
          </p:cNvPr>
          <p:cNvSpPr/>
          <p:nvPr/>
        </p:nvSpPr>
        <p:spPr>
          <a:xfrm>
            <a:off x="6219825" y="939158"/>
            <a:ext cx="6096000" cy="923330"/>
          </a:xfrm>
          <a:prstGeom prst="rect">
            <a:avLst/>
          </a:prstGeom>
        </p:spPr>
        <p:txBody>
          <a:bodyPr>
            <a:spAutoFit/>
          </a:bodyPr>
          <a:lstStyle/>
          <a:p>
            <a:endParaRPr lang="es-PE" dirty="0">
              <a:solidFill>
                <a:srgbClr val="000000"/>
              </a:solidFill>
              <a:latin typeface="Arial" panose="020B0604020202020204" pitchFamily="34" charset="0"/>
            </a:endParaRPr>
          </a:p>
          <a:p>
            <a:endParaRPr lang="es-PE" dirty="0">
              <a:solidFill>
                <a:srgbClr val="000000"/>
              </a:solidFill>
              <a:latin typeface="Arial" panose="020B0604020202020204" pitchFamily="34" charset="0"/>
            </a:endParaRPr>
          </a:p>
          <a:p>
            <a:endParaRPr lang="es-PE" dirty="0">
              <a:solidFill>
                <a:srgbClr val="000000"/>
              </a:solidFill>
              <a:latin typeface="Arial" panose="020B0604020202020204" pitchFamily="34" charset="0"/>
            </a:endParaRPr>
          </a:p>
        </p:txBody>
      </p:sp>
      <p:graphicFrame>
        <p:nvGraphicFramePr>
          <p:cNvPr id="12" name="Diagrama 11">
            <a:extLst>
              <a:ext uri="{FF2B5EF4-FFF2-40B4-BE49-F238E27FC236}">
                <a16:creationId xmlns:a16="http://schemas.microsoft.com/office/drawing/2014/main" id="{ABB2394A-A37B-4F8E-B5DE-98CA950E8389}"/>
              </a:ext>
            </a:extLst>
          </p:cNvPr>
          <p:cNvGraphicFramePr/>
          <p:nvPr>
            <p:extLst>
              <p:ext uri="{D42A27DB-BD31-4B8C-83A1-F6EECF244321}">
                <p14:modId xmlns:p14="http://schemas.microsoft.com/office/powerpoint/2010/main" val="888163586"/>
              </p:ext>
            </p:extLst>
          </p:nvPr>
        </p:nvGraphicFramePr>
        <p:xfrm>
          <a:off x="407990" y="1042253"/>
          <a:ext cx="3421060" cy="3073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a 12">
            <a:extLst>
              <a:ext uri="{FF2B5EF4-FFF2-40B4-BE49-F238E27FC236}">
                <a16:creationId xmlns:a16="http://schemas.microsoft.com/office/drawing/2014/main" id="{AECF7B3B-00B2-4396-9406-0EA3F50A5EF0}"/>
              </a:ext>
            </a:extLst>
          </p:cNvPr>
          <p:cNvGraphicFramePr/>
          <p:nvPr>
            <p:extLst>
              <p:ext uri="{D42A27DB-BD31-4B8C-83A1-F6EECF244321}">
                <p14:modId xmlns:p14="http://schemas.microsoft.com/office/powerpoint/2010/main" val="1195131658"/>
              </p:ext>
            </p:extLst>
          </p:nvPr>
        </p:nvGraphicFramePr>
        <p:xfrm>
          <a:off x="4260853" y="1042253"/>
          <a:ext cx="3421060" cy="38675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Diagrama 16">
            <a:extLst>
              <a:ext uri="{FF2B5EF4-FFF2-40B4-BE49-F238E27FC236}">
                <a16:creationId xmlns:a16="http://schemas.microsoft.com/office/drawing/2014/main" id="{E7A8BA45-ECDC-4CCC-B121-F4372CC86E72}"/>
              </a:ext>
            </a:extLst>
          </p:cNvPr>
          <p:cNvGraphicFramePr/>
          <p:nvPr>
            <p:extLst>
              <p:ext uri="{D42A27DB-BD31-4B8C-83A1-F6EECF244321}">
                <p14:modId xmlns:p14="http://schemas.microsoft.com/office/powerpoint/2010/main" val="2095124322"/>
              </p:ext>
            </p:extLst>
          </p:nvPr>
        </p:nvGraphicFramePr>
        <p:xfrm>
          <a:off x="8113716" y="1095586"/>
          <a:ext cx="3421060" cy="178593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0" name="Diagrama 19">
            <a:extLst>
              <a:ext uri="{FF2B5EF4-FFF2-40B4-BE49-F238E27FC236}">
                <a16:creationId xmlns:a16="http://schemas.microsoft.com/office/drawing/2014/main" id="{4C33070B-14C9-4CE1-9A47-43897366A6C4}"/>
              </a:ext>
            </a:extLst>
          </p:cNvPr>
          <p:cNvGraphicFramePr/>
          <p:nvPr>
            <p:extLst>
              <p:ext uri="{D42A27DB-BD31-4B8C-83A1-F6EECF244321}">
                <p14:modId xmlns:p14="http://schemas.microsoft.com/office/powerpoint/2010/main" val="3799279404"/>
              </p:ext>
            </p:extLst>
          </p:nvPr>
        </p:nvGraphicFramePr>
        <p:xfrm>
          <a:off x="407990" y="4533879"/>
          <a:ext cx="3421060" cy="18835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3" name="Diagrama 22">
            <a:extLst>
              <a:ext uri="{FF2B5EF4-FFF2-40B4-BE49-F238E27FC236}">
                <a16:creationId xmlns:a16="http://schemas.microsoft.com/office/drawing/2014/main" id="{650C2B80-D942-464D-A0B7-4C5D253D62EE}"/>
              </a:ext>
            </a:extLst>
          </p:cNvPr>
          <p:cNvGraphicFramePr/>
          <p:nvPr>
            <p:extLst>
              <p:ext uri="{D42A27DB-BD31-4B8C-83A1-F6EECF244321}">
                <p14:modId xmlns:p14="http://schemas.microsoft.com/office/powerpoint/2010/main" val="1788631345"/>
              </p:ext>
            </p:extLst>
          </p:nvPr>
        </p:nvGraphicFramePr>
        <p:xfrm>
          <a:off x="8224838" y="4533879"/>
          <a:ext cx="3559172" cy="148083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 name="Rectángulo 1">
            <a:extLst>
              <a:ext uri="{FF2B5EF4-FFF2-40B4-BE49-F238E27FC236}">
                <a16:creationId xmlns:a16="http://schemas.microsoft.com/office/drawing/2014/main" id="{691696E1-F198-43AD-3A23-B548CC791E43}"/>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2187928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288D16-EF4E-4E72-850D-A920ED02E493}"/>
              </a:ext>
            </a:extLst>
          </p:cNvPr>
          <p:cNvSpPr>
            <a:spLocks noGrp="1"/>
          </p:cNvSpPr>
          <p:nvPr>
            <p:ph type="title"/>
          </p:nvPr>
        </p:nvSpPr>
        <p:spPr>
          <a:xfrm>
            <a:off x="736600" y="542354"/>
            <a:ext cx="3312886" cy="650875"/>
          </a:xfrm>
        </p:spPr>
        <p:txBody>
          <a:bodyPr>
            <a:normAutofit/>
          </a:bodyPr>
          <a:lstStyle/>
          <a:p>
            <a:r>
              <a:rPr lang="es-ES" sz="2400" b="1" dirty="0">
                <a:latin typeface="Book Antiqua" panose="02040602050305030304" pitchFamily="18" charset="0"/>
              </a:rPr>
              <a:t>Trabajo en equipo</a:t>
            </a:r>
            <a:endParaRPr lang="es-PE" sz="2400" b="1" dirty="0">
              <a:latin typeface="Book Antiqua" panose="02040602050305030304" pitchFamily="18" charset="0"/>
            </a:endParaRPr>
          </a:p>
        </p:txBody>
      </p:sp>
      <p:sp>
        <p:nvSpPr>
          <p:cNvPr id="3" name="Marcador de contenido 2">
            <a:extLst>
              <a:ext uri="{FF2B5EF4-FFF2-40B4-BE49-F238E27FC236}">
                <a16:creationId xmlns:a16="http://schemas.microsoft.com/office/drawing/2014/main" id="{CAD08795-F368-4D9B-BE06-674D4F73945D}"/>
              </a:ext>
            </a:extLst>
          </p:cNvPr>
          <p:cNvSpPr>
            <a:spLocks noGrp="1"/>
          </p:cNvSpPr>
          <p:nvPr>
            <p:ph idx="1"/>
          </p:nvPr>
        </p:nvSpPr>
        <p:spPr>
          <a:xfrm>
            <a:off x="838200" y="1245798"/>
            <a:ext cx="10515600" cy="1582593"/>
          </a:xfrm>
        </p:spPr>
        <p:txBody>
          <a:bodyPr>
            <a:normAutofit/>
          </a:bodyPr>
          <a:lstStyle/>
          <a:p>
            <a:pPr marL="0" indent="0" algn="just">
              <a:buNone/>
            </a:pPr>
            <a:r>
              <a:rPr lang="es-ES" sz="1800" dirty="0">
                <a:latin typeface="Book Antiqua" panose="02040602050305030304" pitchFamily="18" charset="0"/>
              </a:rPr>
              <a:t>¿Qué es un equipo?</a:t>
            </a:r>
          </a:p>
          <a:p>
            <a:pPr algn="just"/>
            <a:r>
              <a:rPr lang="es-ES" sz="1800" dirty="0">
                <a:latin typeface="Book Antiqua" panose="02040602050305030304" pitchFamily="18" charset="0"/>
              </a:rPr>
              <a:t>Es un conjunto ilimitado de personas con talentos y habilidades complementarias directamente relacionadas entre si que trabajan para conseguir objetivos determinados y comunes.</a:t>
            </a:r>
          </a:p>
          <a:p>
            <a:pPr algn="just"/>
            <a:r>
              <a:rPr lang="es-ES" sz="1800" dirty="0">
                <a:latin typeface="Book Antiqua" panose="02040602050305030304" pitchFamily="18" charset="0"/>
              </a:rPr>
              <a:t>Tienen un alto grado de compromiso, responsabilidad y un enfoque acordado por lo cual se consideran mutuamente responsables.</a:t>
            </a:r>
            <a:endParaRPr lang="es-PE" sz="1800" dirty="0">
              <a:latin typeface="Book Antiqua" panose="02040602050305030304" pitchFamily="18" charset="0"/>
            </a:endParaRPr>
          </a:p>
        </p:txBody>
      </p:sp>
      <p:graphicFrame>
        <p:nvGraphicFramePr>
          <p:cNvPr id="5" name="Tabla 5">
            <a:extLst>
              <a:ext uri="{FF2B5EF4-FFF2-40B4-BE49-F238E27FC236}">
                <a16:creationId xmlns:a16="http://schemas.microsoft.com/office/drawing/2014/main" id="{F17C705F-3156-4B33-8CAC-94D2C9E4F941}"/>
              </a:ext>
            </a:extLst>
          </p:cNvPr>
          <p:cNvGraphicFramePr>
            <a:graphicFrameLocks noGrp="1"/>
          </p:cNvGraphicFramePr>
          <p:nvPr>
            <p:extLst>
              <p:ext uri="{D42A27DB-BD31-4B8C-83A1-F6EECF244321}">
                <p14:modId xmlns:p14="http://schemas.microsoft.com/office/powerpoint/2010/main" val="4036699443"/>
              </p:ext>
            </p:extLst>
          </p:nvPr>
        </p:nvGraphicFramePr>
        <p:xfrm>
          <a:off x="1517071" y="2960442"/>
          <a:ext cx="8527474" cy="2651760"/>
        </p:xfrm>
        <a:graphic>
          <a:graphicData uri="http://schemas.openxmlformats.org/drawingml/2006/table">
            <a:tbl>
              <a:tblPr firstRow="1" bandRow="1">
                <a:tableStyleId>{5C22544A-7EE6-4342-B048-85BDC9FD1C3A}</a:tableStyleId>
              </a:tblPr>
              <a:tblGrid>
                <a:gridCol w="4263737">
                  <a:extLst>
                    <a:ext uri="{9D8B030D-6E8A-4147-A177-3AD203B41FA5}">
                      <a16:colId xmlns:a16="http://schemas.microsoft.com/office/drawing/2014/main" val="1452599620"/>
                    </a:ext>
                  </a:extLst>
                </a:gridCol>
                <a:gridCol w="4263737">
                  <a:extLst>
                    <a:ext uri="{9D8B030D-6E8A-4147-A177-3AD203B41FA5}">
                      <a16:colId xmlns:a16="http://schemas.microsoft.com/office/drawing/2014/main" val="4113351318"/>
                    </a:ext>
                  </a:extLst>
                </a:gridCol>
              </a:tblGrid>
              <a:tr h="353994">
                <a:tc>
                  <a:txBody>
                    <a:bodyPr/>
                    <a:lstStyle/>
                    <a:p>
                      <a:pPr algn="ctr"/>
                      <a:r>
                        <a:rPr lang="es-ES" b="1" dirty="0">
                          <a:latin typeface="Book Antiqua" panose="02040602050305030304" pitchFamily="18" charset="0"/>
                        </a:rPr>
                        <a:t>GRUPO</a:t>
                      </a:r>
                      <a:endParaRPr lang="es-PE" b="1" dirty="0">
                        <a:latin typeface="Book Antiqua" panose="02040602050305030304" pitchFamily="18" charset="0"/>
                      </a:endParaRPr>
                    </a:p>
                  </a:txBody>
                  <a:tcPr/>
                </a:tc>
                <a:tc>
                  <a:txBody>
                    <a:bodyPr/>
                    <a:lstStyle/>
                    <a:p>
                      <a:pPr algn="ctr"/>
                      <a:r>
                        <a:rPr lang="es-ES" b="1" dirty="0">
                          <a:latin typeface="Book Antiqua" panose="02040602050305030304" pitchFamily="18" charset="0"/>
                        </a:rPr>
                        <a:t>EQUIPO</a:t>
                      </a:r>
                      <a:endParaRPr lang="es-PE" b="1" dirty="0">
                        <a:latin typeface="Book Antiqua" panose="02040602050305030304" pitchFamily="18" charset="0"/>
                      </a:endParaRPr>
                    </a:p>
                  </a:txBody>
                  <a:tcPr/>
                </a:tc>
                <a:extLst>
                  <a:ext uri="{0D108BD9-81ED-4DB2-BD59-A6C34878D82A}">
                    <a16:rowId xmlns:a16="http://schemas.microsoft.com/office/drawing/2014/main" val="2851437957"/>
                  </a:ext>
                </a:extLst>
              </a:tr>
              <a:tr h="2182158">
                <a:tc>
                  <a:txBody>
                    <a:bodyPr/>
                    <a:lstStyle/>
                    <a:p>
                      <a:pPr marL="285750" indent="-285750">
                        <a:buFont typeface="Arial" panose="020B0604020202020204" pitchFamily="34" charset="0"/>
                        <a:buChar char="•"/>
                      </a:pPr>
                      <a:r>
                        <a:rPr lang="es-PE" dirty="0">
                          <a:latin typeface="Book Antiqua" panose="02040602050305030304" pitchFamily="18" charset="0"/>
                        </a:rPr>
                        <a:t>Líder centrado en la tarea.</a:t>
                      </a:r>
                    </a:p>
                    <a:p>
                      <a:pPr marL="285750" indent="-285750">
                        <a:buFont typeface="Arial" panose="020B0604020202020204" pitchFamily="34" charset="0"/>
                        <a:buChar char="•"/>
                      </a:pPr>
                      <a:r>
                        <a:rPr lang="es-PE" dirty="0">
                          <a:latin typeface="Book Antiqua" panose="02040602050305030304" pitchFamily="18" charset="0"/>
                        </a:rPr>
                        <a:t>Responsabilidades individuales.</a:t>
                      </a:r>
                    </a:p>
                    <a:p>
                      <a:pPr marL="285750" indent="-285750">
                        <a:buFont typeface="Arial" panose="020B0604020202020204" pitchFamily="34" charset="0"/>
                        <a:buChar char="•"/>
                      </a:pPr>
                      <a:r>
                        <a:rPr lang="es-PE" dirty="0">
                          <a:latin typeface="Book Antiqua" panose="02040602050305030304" pitchFamily="18" charset="0"/>
                        </a:rPr>
                        <a:t>Producto es individual.</a:t>
                      </a:r>
                    </a:p>
                    <a:p>
                      <a:pPr marL="285750" indent="-285750">
                        <a:buFont typeface="Arial" panose="020B0604020202020204" pitchFamily="34" charset="0"/>
                        <a:buChar char="•"/>
                      </a:pPr>
                      <a:r>
                        <a:rPr lang="es-PE" dirty="0">
                          <a:latin typeface="Book Antiqua" panose="02040602050305030304" pitchFamily="18" charset="0"/>
                        </a:rPr>
                        <a:t>Desempeñan determinados roles.</a:t>
                      </a:r>
                    </a:p>
                    <a:p>
                      <a:pPr marL="285750" indent="-285750">
                        <a:buFont typeface="Arial" panose="020B0604020202020204" pitchFamily="34" charset="0"/>
                        <a:buChar char="•"/>
                      </a:pPr>
                      <a:r>
                        <a:rPr lang="es-PE" dirty="0">
                          <a:latin typeface="Book Antiqua" panose="02040602050305030304" pitchFamily="18" charset="0"/>
                        </a:rPr>
                        <a:t>Tienen un fin u objetivo común.</a:t>
                      </a:r>
                    </a:p>
                    <a:p>
                      <a:pPr marL="285750" indent="-285750">
                        <a:buFont typeface="Arial" panose="020B0604020202020204" pitchFamily="34" charset="0"/>
                        <a:buChar char="•"/>
                      </a:pPr>
                      <a:r>
                        <a:rPr lang="es-PE" dirty="0">
                          <a:latin typeface="Book Antiqua" panose="02040602050305030304" pitchFamily="18" charset="0"/>
                        </a:rPr>
                        <a:t>Se discute, se decide y se delega.</a:t>
                      </a:r>
                    </a:p>
                    <a:p>
                      <a:endParaRPr lang="es-PE" dirty="0">
                        <a:latin typeface="Book Antiqua" panose="02040602050305030304" pitchFamily="18" charset="0"/>
                      </a:endParaRPr>
                    </a:p>
                  </a:txBody>
                  <a:tcPr/>
                </a:tc>
                <a:tc>
                  <a:txBody>
                    <a:bodyPr/>
                    <a:lstStyle/>
                    <a:p>
                      <a:pPr marL="285750" indent="-285750" algn="just">
                        <a:buFont typeface="Arial" panose="020B0604020202020204" pitchFamily="34" charset="0"/>
                        <a:buChar char="•"/>
                      </a:pPr>
                      <a:r>
                        <a:rPr lang="es-PE" dirty="0">
                          <a:latin typeface="Book Antiqua" panose="02040602050305030304" pitchFamily="18" charset="0"/>
                        </a:rPr>
                        <a:t>Liderazgo compartido.</a:t>
                      </a:r>
                    </a:p>
                    <a:p>
                      <a:pPr marL="285750" indent="-285750" algn="just">
                        <a:buFont typeface="Arial" panose="020B0604020202020204" pitchFamily="34" charset="0"/>
                        <a:buChar char="•"/>
                      </a:pPr>
                      <a:r>
                        <a:rPr lang="es-PE" dirty="0">
                          <a:latin typeface="Book Antiqua" panose="02040602050305030304" pitchFamily="18" charset="0"/>
                        </a:rPr>
                        <a:t>Responsabilidades compartidas e individuales.</a:t>
                      </a:r>
                    </a:p>
                    <a:p>
                      <a:pPr marL="285750" indent="-285750" algn="just">
                        <a:buFont typeface="Arial" panose="020B0604020202020204" pitchFamily="34" charset="0"/>
                        <a:buChar char="•"/>
                      </a:pPr>
                      <a:r>
                        <a:rPr lang="es-PE" dirty="0">
                          <a:latin typeface="Book Antiqua" panose="02040602050305030304" pitchFamily="18" charset="0"/>
                        </a:rPr>
                        <a:t>Producto Colectivo.</a:t>
                      </a:r>
                    </a:p>
                    <a:p>
                      <a:pPr marL="285750" indent="-285750" algn="just">
                        <a:buFont typeface="Arial" panose="020B0604020202020204" pitchFamily="34" charset="0"/>
                        <a:buChar char="•"/>
                      </a:pPr>
                      <a:r>
                        <a:rPr lang="es-PE" dirty="0">
                          <a:latin typeface="Book Antiqua" panose="02040602050305030304" pitchFamily="18" charset="0"/>
                        </a:rPr>
                        <a:t>Habilidades complementarias.</a:t>
                      </a:r>
                    </a:p>
                    <a:p>
                      <a:pPr marL="285750" indent="-285750" algn="just">
                        <a:buFont typeface="Arial" panose="020B0604020202020204" pitchFamily="34" charset="0"/>
                        <a:buChar char="•"/>
                      </a:pPr>
                      <a:r>
                        <a:rPr lang="es-PE" dirty="0">
                          <a:latin typeface="Book Antiqua" panose="02040602050305030304" pitchFamily="18" charset="0"/>
                        </a:rPr>
                        <a:t>Compromiso con una misma meta.</a:t>
                      </a:r>
                    </a:p>
                    <a:p>
                      <a:pPr marL="285750" indent="-285750" algn="just">
                        <a:buFont typeface="Arial" panose="020B0604020202020204" pitchFamily="34" charset="0"/>
                        <a:buChar char="•"/>
                      </a:pPr>
                      <a:r>
                        <a:rPr lang="es-PE" dirty="0">
                          <a:latin typeface="Book Antiqua" panose="02040602050305030304" pitchFamily="18" charset="0"/>
                        </a:rPr>
                        <a:t>Se discute, se decide y se trabaja</a:t>
                      </a:r>
                    </a:p>
                    <a:p>
                      <a:pPr marL="285750" indent="-285750" algn="just">
                        <a:buFont typeface="Arial" panose="020B0604020202020204" pitchFamily="34" charset="0"/>
                        <a:buChar char="•"/>
                      </a:pPr>
                      <a:r>
                        <a:rPr lang="es-PE" dirty="0">
                          <a:latin typeface="Book Antiqua" panose="02040602050305030304" pitchFamily="18" charset="0"/>
                        </a:rPr>
                        <a:t>conjuntamente.</a:t>
                      </a:r>
                    </a:p>
                  </a:txBody>
                  <a:tcPr/>
                </a:tc>
                <a:extLst>
                  <a:ext uri="{0D108BD9-81ED-4DB2-BD59-A6C34878D82A}">
                    <a16:rowId xmlns:a16="http://schemas.microsoft.com/office/drawing/2014/main" val="3247939564"/>
                  </a:ext>
                </a:extLst>
              </a:tr>
            </a:tbl>
          </a:graphicData>
        </a:graphic>
      </p:graphicFrame>
      <p:sp>
        <p:nvSpPr>
          <p:cNvPr id="4" name="Rectángulo 3">
            <a:extLst>
              <a:ext uri="{FF2B5EF4-FFF2-40B4-BE49-F238E27FC236}">
                <a16:creationId xmlns:a16="http://schemas.microsoft.com/office/drawing/2014/main" id="{C7926509-2BD9-EA3D-7947-C07FC06D0432}"/>
              </a:ext>
            </a:extLst>
          </p:cNvPr>
          <p:cNvSpPr/>
          <p:nvPr/>
        </p:nvSpPr>
        <p:spPr>
          <a:xfrm>
            <a:off x="0" y="135327"/>
            <a:ext cx="12192000" cy="461665"/>
          </a:xfrm>
          <a:prstGeom prst="rect">
            <a:avLst/>
          </a:prstGeom>
          <a:solidFill>
            <a:srgbClr val="93F118"/>
          </a:solidFill>
        </p:spPr>
        <p:txBody>
          <a:bodyPr wrap="square">
            <a:spAutoFit/>
          </a:bodyPr>
          <a:lstStyle/>
          <a:p>
            <a:pPr algn="ctr"/>
            <a:r>
              <a:rPr lang="es-ES" sz="2400" b="1" dirty="0"/>
              <a:t>PROPONE</a:t>
            </a:r>
            <a:endParaRPr lang="es-PE" sz="2400" b="1" dirty="0"/>
          </a:p>
        </p:txBody>
      </p:sp>
    </p:spTree>
    <p:extLst>
      <p:ext uri="{BB962C8B-B14F-4D97-AF65-F5344CB8AC3E}">
        <p14:creationId xmlns:p14="http://schemas.microsoft.com/office/powerpoint/2010/main" val="37047849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2116</Words>
  <Application>Microsoft Office PowerPoint</Application>
  <PresentationFormat>Panorámica</PresentationFormat>
  <Paragraphs>418</Paragraphs>
  <Slides>30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Book Antiqua</vt:lpstr>
      <vt:lpstr>Calibri</vt:lpstr>
      <vt:lpstr>Calibri Light</vt:lpstr>
      <vt:lpstr>Lucida Sans Unicode</vt:lpstr>
      <vt:lpstr>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Trabajo en equipo</vt:lpstr>
      <vt:lpstr>CONFORMACIÓN DE EQUIPOS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CONCURSO NACIONAL CREA Y EMPRENDE</dc:title>
  <dc:creator>danielo gonzales</dc:creator>
  <cp:lastModifiedBy>DANIEL DE LA CRUZ GONZALES</cp:lastModifiedBy>
  <cp:revision>137</cp:revision>
  <dcterms:created xsi:type="dcterms:W3CDTF">2025-05-04T15:51:45Z</dcterms:created>
  <dcterms:modified xsi:type="dcterms:W3CDTF">2025-05-13T23:32:05Z</dcterms:modified>
</cp:coreProperties>
</file>