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312" r:id="rId2"/>
    <p:sldId id="257" r:id="rId3"/>
    <p:sldId id="286" r:id="rId4"/>
    <p:sldId id="298" r:id="rId5"/>
    <p:sldId id="281" r:id="rId6"/>
    <p:sldId id="306" r:id="rId7"/>
    <p:sldId id="311" r:id="rId8"/>
    <p:sldId id="297" r:id="rId9"/>
    <p:sldId id="258" r:id="rId10"/>
    <p:sldId id="294" r:id="rId11"/>
    <p:sldId id="260" r:id="rId12"/>
    <p:sldId id="291" r:id="rId13"/>
    <p:sldId id="309" r:id="rId14"/>
    <p:sldId id="310" r:id="rId15"/>
    <p:sldId id="308" r:id="rId16"/>
  </p:sldIdLst>
  <p:sldSz cx="12192000" cy="6858000"/>
  <p:notesSz cx="6858000" cy="9144000"/>
  <p:embeddedFontLst>
    <p:embeddedFont>
      <p:font typeface="Book Antiqua" panose="02040602050305030304" pitchFamily="18" charset="0"/>
      <p:regular r:id="rId18"/>
      <p:bold r:id="rId19"/>
      <p:italic r:id="rId20"/>
      <p:boldItalic r:id="rId21"/>
    </p:embeddedFont>
    <p:embeddedFont>
      <p:font typeface="Lucida Sans Unicode" panose="020B0602030504020204" pitchFamily="34" charset="0"/>
      <p:regular r:id="rId22"/>
    </p:embeddedFont>
    <p:embeddedFont>
      <p:font typeface="Play"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1"/>
    <a:srgbClr val="E8F5E9"/>
    <a:srgbClr val="2E7D32"/>
    <a:srgbClr val="333333"/>
    <a:srgbClr val="EDE7F6"/>
    <a:srgbClr val="B39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D7E89-19AA-4D59-8FFB-6268239DAC2D}"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PE"/>
        </a:p>
      </dgm:t>
    </dgm:pt>
    <dgm:pt modelId="{9D2B64E7-643C-4DCB-90EB-B124929F0885}">
      <dgm:prSet phldrT="[Texto]"/>
      <dgm:spPr/>
      <dgm:t>
        <a:bodyPr/>
        <a:lstStyle/>
        <a:p>
          <a:r>
            <a:rPr lang="es-ES" dirty="0"/>
            <a:t>Primera fase: Preparación</a:t>
          </a:r>
          <a:endParaRPr lang="es-PE" dirty="0"/>
        </a:p>
      </dgm:t>
    </dgm:pt>
    <dgm:pt modelId="{AA0E9247-A276-4C1D-87FC-99613FE0A384}" type="parTrans" cxnId="{B36B07A9-4370-4F34-8C2E-3FAB993BCF8A}">
      <dgm:prSet/>
      <dgm:spPr/>
      <dgm:t>
        <a:bodyPr/>
        <a:lstStyle/>
        <a:p>
          <a:endParaRPr lang="es-PE"/>
        </a:p>
      </dgm:t>
    </dgm:pt>
    <dgm:pt modelId="{FF511F4F-09C0-4CE2-89F4-F61C290E145E}" type="sibTrans" cxnId="{B36B07A9-4370-4F34-8C2E-3FAB993BCF8A}">
      <dgm:prSet/>
      <dgm:spPr/>
      <dgm:t>
        <a:bodyPr/>
        <a:lstStyle/>
        <a:p>
          <a:endParaRPr lang="es-PE"/>
        </a:p>
      </dgm:t>
    </dgm:pt>
    <dgm:pt modelId="{C9F70B6F-FEF0-4CE2-86C1-1F56777F9503}">
      <dgm:prSet phldrT="[Texto]"/>
      <dgm:spPr/>
      <dgm:t>
        <a:bodyPr/>
        <a:lstStyle/>
        <a:p>
          <a:r>
            <a:rPr lang="es-ES" altLang="en-US" dirty="0">
              <a:latin typeface="Book Antiqua" panose="02040602050305030304" pitchFamily="18" charset="0"/>
              <a:sym typeface="+mn-ea"/>
            </a:rPr>
            <a:t>Formulación de los objetivos o metas</a:t>
          </a:r>
          <a:endParaRPr lang="es-PE" dirty="0"/>
        </a:p>
      </dgm:t>
    </dgm:pt>
    <dgm:pt modelId="{17AB3F8B-ADB1-4307-B0C7-051A39A04A55}" type="parTrans" cxnId="{B8DB5AE6-04DB-4E27-B432-D0B4A8AC1420}">
      <dgm:prSet/>
      <dgm:spPr/>
      <dgm:t>
        <a:bodyPr/>
        <a:lstStyle/>
        <a:p>
          <a:endParaRPr lang="es-PE"/>
        </a:p>
      </dgm:t>
    </dgm:pt>
    <dgm:pt modelId="{4FDF1266-12BE-4645-9AAC-08F7887CBFA2}" type="sibTrans" cxnId="{B8DB5AE6-04DB-4E27-B432-D0B4A8AC1420}">
      <dgm:prSet/>
      <dgm:spPr/>
      <dgm:t>
        <a:bodyPr/>
        <a:lstStyle/>
        <a:p>
          <a:endParaRPr lang="es-PE"/>
        </a:p>
      </dgm:t>
    </dgm:pt>
    <dgm:pt modelId="{27F6B455-5BC5-492E-9C4F-3F0A5F3CE168}">
      <dgm:prSet phldrT="[Texto]"/>
      <dgm:spPr/>
      <dgm:t>
        <a:bodyPr/>
        <a:lstStyle/>
        <a:p>
          <a:r>
            <a:rPr lang="es-ES" altLang="en-US" dirty="0">
              <a:latin typeface="Book Antiqua" panose="02040602050305030304" pitchFamily="18" charset="0"/>
              <a:sym typeface="+mn-ea"/>
            </a:rPr>
            <a:t>Elaboración  del caso</a:t>
          </a:r>
          <a:endParaRPr lang="es-PE" dirty="0"/>
        </a:p>
      </dgm:t>
    </dgm:pt>
    <dgm:pt modelId="{332DBCA7-B3C9-48F9-83B2-E8B9FD80254E}" type="parTrans" cxnId="{43E00BA5-DB93-4F86-A4C3-0EED23F9D334}">
      <dgm:prSet/>
      <dgm:spPr/>
      <dgm:t>
        <a:bodyPr/>
        <a:lstStyle/>
        <a:p>
          <a:endParaRPr lang="es-PE"/>
        </a:p>
      </dgm:t>
    </dgm:pt>
    <dgm:pt modelId="{5570D4F2-A6D6-4D21-8408-3594C14605F0}" type="sibTrans" cxnId="{43E00BA5-DB93-4F86-A4C3-0EED23F9D334}">
      <dgm:prSet/>
      <dgm:spPr/>
      <dgm:t>
        <a:bodyPr/>
        <a:lstStyle/>
        <a:p>
          <a:endParaRPr lang="es-PE"/>
        </a:p>
      </dgm:t>
    </dgm:pt>
    <dgm:pt modelId="{D0FD6D7E-39E8-44AC-8B25-26E0E667EE2A}">
      <dgm:prSet phldrT="[Texto]"/>
      <dgm:spPr/>
      <dgm:t>
        <a:bodyPr/>
        <a:lstStyle/>
        <a:p>
          <a:r>
            <a:rPr lang="es-ES" dirty="0"/>
            <a:t>Segunda fase: Desarrollo</a:t>
          </a:r>
          <a:endParaRPr lang="es-PE" dirty="0"/>
        </a:p>
      </dgm:t>
    </dgm:pt>
    <dgm:pt modelId="{567094E4-FB63-4B39-AED3-4145C3C96A8A}" type="parTrans" cxnId="{08157CCA-A781-422F-8225-7DCBA6C8D6E5}">
      <dgm:prSet/>
      <dgm:spPr/>
      <dgm:t>
        <a:bodyPr/>
        <a:lstStyle/>
        <a:p>
          <a:endParaRPr lang="es-PE"/>
        </a:p>
      </dgm:t>
    </dgm:pt>
    <dgm:pt modelId="{4018A7D8-175B-4037-9B00-ED83B6E49B51}" type="sibTrans" cxnId="{08157CCA-A781-422F-8225-7DCBA6C8D6E5}">
      <dgm:prSet/>
      <dgm:spPr/>
      <dgm:t>
        <a:bodyPr/>
        <a:lstStyle/>
        <a:p>
          <a:endParaRPr lang="es-PE"/>
        </a:p>
      </dgm:t>
    </dgm:pt>
    <dgm:pt modelId="{2FE11A1F-EC20-485B-BB1C-6B6ECCF0D2D0}">
      <dgm:prSet phldrT="[Texto]"/>
      <dgm:spPr/>
      <dgm:t>
        <a:bodyPr/>
        <a:lstStyle/>
        <a:p>
          <a:r>
            <a:rPr lang="es-ES" altLang="en-US" dirty="0">
              <a:latin typeface="Book Antiqua" panose="02040602050305030304" pitchFamily="18" charset="0"/>
              <a:sym typeface="+mn-ea"/>
            </a:rPr>
            <a:t>Exposición del caso a estudiar</a:t>
          </a:r>
          <a:endParaRPr lang="es-PE" dirty="0"/>
        </a:p>
      </dgm:t>
    </dgm:pt>
    <dgm:pt modelId="{5711B6B5-6CE8-4B69-8D88-7AD5468D226F}" type="parTrans" cxnId="{26DFA804-7C21-4049-8530-DBBBCDF48EFC}">
      <dgm:prSet/>
      <dgm:spPr/>
      <dgm:t>
        <a:bodyPr/>
        <a:lstStyle/>
        <a:p>
          <a:endParaRPr lang="es-PE"/>
        </a:p>
      </dgm:t>
    </dgm:pt>
    <dgm:pt modelId="{EA076BB7-AB3D-4030-9A52-AA804C8A66D5}" type="sibTrans" cxnId="{26DFA804-7C21-4049-8530-DBBBCDF48EFC}">
      <dgm:prSet/>
      <dgm:spPr/>
      <dgm:t>
        <a:bodyPr/>
        <a:lstStyle/>
        <a:p>
          <a:endParaRPr lang="es-PE"/>
        </a:p>
      </dgm:t>
    </dgm:pt>
    <dgm:pt modelId="{8C9DCF78-7962-4D12-977B-48FD99518098}">
      <dgm:prSet phldrT="[Texto]"/>
      <dgm:spPr/>
      <dgm:t>
        <a:bodyPr/>
        <a:lstStyle/>
        <a:p>
          <a:r>
            <a:rPr lang="es-ES" altLang="en-US" dirty="0">
              <a:latin typeface="Book Antiqua" panose="02040602050305030304" pitchFamily="18" charset="0"/>
              <a:sym typeface="+mn-ea"/>
            </a:rPr>
            <a:t>Estudio en equipo</a:t>
          </a:r>
          <a:endParaRPr lang="es-PE" dirty="0"/>
        </a:p>
      </dgm:t>
    </dgm:pt>
    <dgm:pt modelId="{D11D1B8E-E541-4D6F-810B-25E537166744}" type="parTrans" cxnId="{68F749D1-AFCF-4BC7-8984-B8AD2348FEB9}">
      <dgm:prSet/>
      <dgm:spPr/>
      <dgm:t>
        <a:bodyPr/>
        <a:lstStyle/>
        <a:p>
          <a:endParaRPr lang="es-PE"/>
        </a:p>
      </dgm:t>
    </dgm:pt>
    <dgm:pt modelId="{EA302291-D717-4569-97D7-98857DB37FE9}" type="sibTrans" cxnId="{68F749D1-AFCF-4BC7-8984-B8AD2348FEB9}">
      <dgm:prSet/>
      <dgm:spPr/>
      <dgm:t>
        <a:bodyPr/>
        <a:lstStyle/>
        <a:p>
          <a:endParaRPr lang="es-PE"/>
        </a:p>
      </dgm:t>
    </dgm:pt>
    <dgm:pt modelId="{27346AAC-472D-4028-958A-19BF53145BC9}">
      <dgm:prSet phldrT="[Texto]"/>
      <dgm:spPr/>
      <dgm:t>
        <a:bodyPr/>
        <a:lstStyle/>
        <a:p>
          <a:r>
            <a:rPr lang="es-ES" dirty="0"/>
            <a:t>Tercera fase: Evaluación</a:t>
          </a:r>
          <a:endParaRPr lang="es-PE" dirty="0"/>
        </a:p>
      </dgm:t>
    </dgm:pt>
    <dgm:pt modelId="{5CB2C133-57B5-4D81-85DC-C1A2BD9BE7FC}" type="parTrans" cxnId="{2F4B78E6-BFB3-4562-BD75-5DCF38777C24}">
      <dgm:prSet/>
      <dgm:spPr/>
      <dgm:t>
        <a:bodyPr/>
        <a:lstStyle/>
        <a:p>
          <a:endParaRPr lang="es-PE"/>
        </a:p>
      </dgm:t>
    </dgm:pt>
    <dgm:pt modelId="{91BA2262-F63B-437D-BB8D-E20ABF819E68}" type="sibTrans" cxnId="{2F4B78E6-BFB3-4562-BD75-5DCF38777C24}">
      <dgm:prSet/>
      <dgm:spPr/>
      <dgm:t>
        <a:bodyPr/>
        <a:lstStyle/>
        <a:p>
          <a:endParaRPr lang="es-PE"/>
        </a:p>
      </dgm:t>
    </dgm:pt>
    <dgm:pt modelId="{7BFD038C-4E54-4800-A770-EFCF1DB11EB1}">
      <dgm:prSet phldrT="[Texto]"/>
      <dgm:spPr/>
      <dgm:t>
        <a:bodyPr/>
        <a:lstStyle/>
        <a:p>
          <a:pPr>
            <a:buSzPts val="1800"/>
            <a:buChar char="•"/>
          </a:pPr>
          <a:r>
            <a:rPr lang="es-ES" altLang="en-US" b="0" dirty="0">
              <a:latin typeface="Book Antiqua" panose="02040602050305030304" pitchFamily="18" charset="0"/>
              <a:sym typeface="+mn-ea"/>
            </a:rPr>
            <a:t>Se expone al resto del grupo las conclusiones elaboradas</a:t>
          </a:r>
          <a:endParaRPr lang="es-PE" dirty="0"/>
        </a:p>
      </dgm:t>
    </dgm:pt>
    <dgm:pt modelId="{9D36DD0D-0FCD-4FBF-8D22-5F34D7548191}" type="parTrans" cxnId="{0569B730-9E68-44A9-AE23-B96A66831067}">
      <dgm:prSet/>
      <dgm:spPr/>
      <dgm:t>
        <a:bodyPr/>
        <a:lstStyle/>
        <a:p>
          <a:endParaRPr lang="es-PE"/>
        </a:p>
      </dgm:t>
    </dgm:pt>
    <dgm:pt modelId="{5C37DCC8-9B4A-4C1C-994B-593074B1C5CF}" type="sibTrans" cxnId="{0569B730-9E68-44A9-AE23-B96A66831067}">
      <dgm:prSet/>
      <dgm:spPr/>
      <dgm:t>
        <a:bodyPr/>
        <a:lstStyle/>
        <a:p>
          <a:endParaRPr lang="es-PE"/>
        </a:p>
      </dgm:t>
    </dgm:pt>
    <dgm:pt modelId="{4F9CEBBE-3732-47AD-974F-CBCDF07C446E}">
      <dgm:prSet phldrT="[Texto]"/>
      <dgm:spPr/>
      <dgm:t>
        <a:bodyPr/>
        <a:lstStyle/>
        <a:p>
          <a:r>
            <a:rPr lang="es-ES" dirty="0">
              <a:latin typeface="Book Antiqua" panose="02040602050305030304" pitchFamily="18" charset="0"/>
            </a:rPr>
            <a:t>Se fundamenta el análisis realizado</a:t>
          </a:r>
          <a:endParaRPr lang="es-PE" dirty="0">
            <a:latin typeface="Book Antiqua" panose="02040602050305030304" pitchFamily="18" charset="0"/>
          </a:endParaRPr>
        </a:p>
      </dgm:t>
    </dgm:pt>
    <dgm:pt modelId="{35150A15-D773-49B1-9A67-686C63986B1E}" type="parTrans" cxnId="{A1374D66-17F3-4239-A898-EDB7B68865A2}">
      <dgm:prSet/>
      <dgm:spPr/>
      <dgm:t>
        <a:bodyPr/>
        <a:lstStyle/>
        <a:p>
          <a:endParaRPr lang="es-PE"/>
        </a:p>
      </dgm:t>
    </dgm:pt>
    <dgm:pt modelId="{AB9768EC-A8D9-4C04-A33C-6645D4E8A53C}" type="sibTrans" cxnId="{A1374D66-17F3-4239-A898-EDB7B68865A2}">
      <dgm:prSet/>
      <dgm:spPr/>
      <dgm:t>
        <a:bodyPr/>
        <a:lstStyle/>
        <a:p>
          <a:endParaRPr lang="es-PE"/>
        </a:p>
      </dgm:t>
    </dgm:pt>
    <dgm:pt modelId="{6531129D-9B50-4CC8-8442-F9F6F38C1FF4}">
      <dgm:prSet phldrT="[Texto]"/>
      <dgm:spPr/>
      <dgm:t>
        <a:bodyPr/>
        <a:lstStyle/>
        <a:p>
          <a:r>
            <a:rPr lang="es-ES" altLang="en-US" dirty="0">
              <a:latin typeface="Book Antiqua" panose="02040602050305030304" pitchFamily="18" charset="0"/>
              <a:sym typeface="+mn-ea"/>
            </a:rPr>
            <a:t>Formación de los grupos de trabajo</a:t>
          </a:r>
          <a:endParaRPr lang="es-PE" dirty="0"/>
        </a:p>
      </dgm:t>
    </dgm:pt>
    <dgm:pt modelId="{921D39E0-E441-4DF7-A425-D32EBD55FA1A}" type="parTrans" cxnId="{2C6D154A-82C1-4CF8-9713-F073A5250133}">
      <dgm:prSet/>
      <dgm:spPr/>
      <dgm:t>
        <a:bodyPr/>
        <a:lstStyle/>
        <a:p>
          <a:endParaRPr lang="es-PE"/>
        </a:p>
      </dgm:t>
    </dgm:pt>
    <dgm:pt modelId="{569FFD53-9B31-4EAB-9850-2699F679121F}" type="sibTrans" cxnId="{2C6D154A-82C1-4CF8-9713-F073A5250133}">
      <dgm:prSet/>
      <dgm:spPr/>
      <dgm:t>
        <a:bodyPr/>
        <a:lstStyle/>
        <a:p>
          <a:endParaRPr lang="es-PE"/>
        </a:p>
      </dgm:t>
    </dgm:pt>
    <dgm:pt modelId="{C2656C87-4E74-474C-B45B-083F2E446DA9}">
      <dgm:prSet phldrT="[Texto]"/>
      <dgm:spPr/>
      <dgm:t>
        <a:bodyPr/>
        <a:lstStyle/>
        <a:p>
          <a:r>
            <a:rPr lang="es-ES" altLang="en-US" dirty="0">
              <a:latin typeface="Book Antiqua" panose="02040602050305030304" pitchFamily="18" charset="0"/>
              <a:sym typeface="+mn-ea"/>
            </a:rPr>
            <a:t>Elaboración de conclusiones</a:t>
          </a:r>
          <a:endParaRPr lang="es-PE" dirty="0"/>
        </a:p>
      </dgm:t>
    </dgm:pt>
    <dgm:pt modelId="{AFD3CD72-FAAF-4D15-8978-CBEDF3577B6B}" type="parTrans" cxnId="{20FBAE8A-55BF-4B37-A631-FF0E53E786D3}">
      <dgm:prSet/>
      <dgm:spPr/>
      <dgm:t>
        <a:bodyPr/>
        <a:lstStyle/>
        <a:p>
          <a:endParaRPr lang="es-PE"/>
        </a:p>
      </dgm:t>
    </dgm:pt>
    <dgm:pt modelId="{53C33ABA-FEE0-4E24-9E47-3A2F7AD7EAC8}" type="sibTrans" cxnId="{20FBAE8A-55BF-4B37-A631-FF0E53E786D3}">
      <dgm:prSet/>
      <dgm:spPr/>
      <dgm:t>
        <a:bodyPr/>
        <a:lstStyle/>
        <a:p>
          <a:endParaRPr lang="es-PE"/>
        </a:p>
      </dgm:t>
    </dgm:pt>
    <dgm:pt modelId="{8631D8EF-ED5C-4171-AB06-547EBE18A9FB}" type="pres">
      <dgm:prSet presAssocID="{B2CD7E89-19AA-4D59-8FFB-6268239DAC2D}" presName="Name0" presStyleCnt="0">
        <dgm:presLayoutVars>
          <dgm:chPref val="3"/>
          <dgm:dir/>
          <dgm:animLvl val="lvl"/>
          <dgm:resizeHandles/>
        </dgm:presLayoutVars>
      </dgm:prSet>
      <dgm:spPr/>
    </dgm:pt>
    <dgm:pt modelId="{AA921008-617D-4679-A43A-49CDF29D984D}" type="pres">
      <dgm:prSet presAssocID="{9D2B64E7-643C-4DCB-90EB-B124929F0885}" presName="horFlow" presStyleCnt="0"/>
      <dgm:spPr/>
    </dgm:pt>
    <dgm:pt modelId="{B516FE49-0A17-495C-9725-AFAC634A2694}" type="pres">
      <dgm:prSet presAssocID="{9D2B64E7-643C-4DCB-90EB-B124929F0885}" presName="bigChev" presStyleLbl="node1" presStyleIdx="0" presStyleCnt="3" custScaleY="113663" custLinFactNeighborX="-1499" custLinFactNeighborY="-23515"/>
      <dgm:spPr/>
    </dgm:pt>
    <dgm:pt modelId="{B6ED87F3-944D-4E95-8CD7-3A370C16397C}" type="pres">
      <dgm:prSet presAssocID="{17AB3F8B-ADB1-4307-B0C7-051A39A04A55}" presName="parTrans" presStyleCnt="0"/>
      <dgm:spPr/>
    </dgm:pt>
    <dgm:pt modelId="{6E64C088-C888-46D0-BA36-59BB8559C467}" type="pres">
      <dgm:prSet presAssocID="{C9F70B6F-FEF0-4CE2-86C1-1F56777F9503}" presName="node" presStyleLbl="alignAccFollowNode1" presStyleIdx="0" presStyleCnt="8" custScaleY="113663" custLinFactNeighborX="-6316" custLinFactNeighborY="-69636">
        <dgm:presLayoutVars>
          <dgm:bulletEnabled val="1"/>
        </dgm:presLayoutVars>
      </dgm:prSet>
      <dgm:spPr/>
    </dgm:pt>
    <dgm:pt modelId="{12FF191E-99F0-4DDD-A7A6-D64A24DA7B70}" type="pres">
      <dgm:prSet presAssocID="{4FDF1266-12BE-4645-9AAC-08F7887CBFA2}" presName="sibTrans" presStyleCnt="0"/>
      <dgm:spPr/>
    </dgm:pt>
    <dgm:pt modelId="{FECEB910-47F4-436C-89C5-371A2B758821}" type="pres">
      <dgm:prSet presAssocID="{27F6B455-5BC5-492E-9C4F-3F0A5F3CE168}" presName="node" presStyleLbl="alignAccFollowNode1" presStyleIdx="1" presStyleCnt="8" custScaleY="113663" custLinFactNeighborX="-6316" custLinFactNeighborY="-69636">
        <dgm:presLayoutVars>
          <dgm:bulletEnabled val="1"/>
        </dgm:presLayoutVars>
      </dgm:prSet>
      <dgm:spPr/>
    </dgm:pt>
    <dgm:pt modelId="{6EF87319-35B4-4866-91DB-D05ADC49B66E}" type="pres">
      <dgm:prSet presAssocID="{5570D4F2-A6D6-4D21-8408-3594C14605F0}" presName="sibTrans" presStyleCnt="0"/>
      <dgm:spPr/>
    </dgm:pt>
    <dgm:pt modelId="{713D006D-9CE6-4264-B481-F60D8A21DEB3}" type="pres">
      <dgm:prSet presAssocID="{6531129D-9B50-4CC8-8442-F9F6F38C1FF4}" presName="node" presStyleLbl="alignAccFollowNode1" presStyleIdx="2" presStyleCnt="8" custScaleY="113663" custLinFactNeighborX="-11080" custLinFactNeighborY="-69636">
        <dgm:presLayoutVars>
          <dgm:bulletEnabled val="1"/>
        </dgm:presLayoutVars>
      </dgm:prSet>
      <dgm:spPr/>
    </dgm:pt>
    <dgm:pt modelId="{417C04C6-03B3-4887-94D8-D3CC75321940}" type="pres">
      <dgm:prSet presAssocID="{9D2B64E7-643C-4DCB-90EB-B124929F0885}" presName="vSp" presStyleCnt="0"/>
      <dgm:spPr/>
    </dgm:pt>
    <dgm:pt modelId="{546DC375-8019-4868-B605-BC6D0DAC80FC}" type="pres">
      <dgm:prSet presAssocID="{D0FD6D7E-39E8-44AC-8B25-26E0E667EE2A}" presName="horFlow" presStyleCnt="0"/>
      <dgm:spPr/>
    </dgm:pt>
    <dgm:pt modelId="{9DA6100A-3379-4CD3-ACFF-D8978199E824}" type="pres">
      <dgm:prSet presAssocID="{D0FD6D7E-39E8-44AC-8B25-26E0E667EE2A}" presName="bigChev" presStyleLbl="node1" presStyleIdx="1" presStyleCnt="3" custScaleY="114312" custLinFactNeighborY="-45679"/>
      <dgm:spPr/>
    </dgm:pt>
    <dgm:pt modelId="{B60E5447-E8CA-4251-B66B-3F354F6A8A17}" type="pres">
      <dgm:prSet presAssocID="{5711B6B5-6CE8-4B69-8D88-7AD5468D226F}" presName="parTrans" presStyleCnt="0"/>
      <dgm:spPr/>
    </dgm:pt>
    <dgm:pt modelId="{476403FA-54B7-4494-8954-D945B2E1B6AE}" type="pres">
      <dgm:prSet presAssocID="{2FE11A1F-EC20-485B-BB1C-6B6ECCF0D2D0}" presName="node" presStyleLbl="alignAccFollowNode1" presStyleIdx="3" presStyleCnt="8" custScaleY="114312" custLinFactNeighborY="-55035">
        <dgm:presLayoutVars>
          <dgm:bulletEnabled val="1"/>
        </dgm:presLayoutVars>
      </dgm:prSet>
      <dgm:spPr/>
    </dgm:pt>
    <dgm:pt modelId="{45904CF2-5DB0-47B7-ACC0-DA4C240CDD4B}" type="pres">
      <dgm:prSet presAssocID="{EA076BB7-AB3D-4030-9A52-AA804C8A66D5}" presName="sibTrans" presStyleCnt="0"/>
      <dgm:spPr/>
    </dgm:pt>
    <dgm:pt modelId="{7EC5D21F-122C-469D-A541-1E005019A7BF}" type="pres">
      <dgm:prSet presAssocID="{8C9DCF78-7962-4D12-977B-48FD99518098}" presName="node" presStyleLbl="alignAccFollowNode1" presStyleIdx="4" presStyleCnt="8" custScaleY="114312" custLinFactNeighborY="-49740">
        <dgm:presLayoutVars>
          <dgm:bulletEnabled val="1"/>
        </dgm:presLayoutVars>
      </dgm:prSet>
      <dgm:spPr/>
    </dgm:pt>
    <dgm:pt modelId="{CD2E1DFE-DEF4-4FF1-AAEB-DD58C9BA2AE0}" type="pres">
      <dgm:prSet presAssocID="{EA302291-D717-4569-97D7-98857DB37FE9}" presName="sibTrans" presStyleCnt="0"/>
      <dgm:spPr/>
    </dgm:pt>
    <dgm:pt modelId="{0CE0A0C7-A0B5-40F5-91FE-74BA0CD7AF3F}" type="pres">
      <dgm:prSet presAssocID="{C2656C87-4E74-474C-B45B-083F2E446DA9}" presName="node" presStyleLbl="alignAccFollowNode1" presStyleIdx="5" presStyleCnt="8" custScaleY="114312" custLinFactNeighborY="-49740">
        <dgm:presLayoutVars>
          <dgm:bulletEnabled val="1"/>
        </dgm:presLayoutVars>
      </dgm:prSet>
      <dgm:spPr/>
    </dgm:pt>
    <dgm:pt modelId="{B92C3767-E609-4CFB-AB21-E5541CFA51AC}" type="pres">
      <dgm:prSet presAssocID="{D0FD6D7E-39E8-44AC-8B25-26E0E667EE2A}" presName="vSp" presStyleCnt="0"/>
      <dgm:spPr/>
    </dgm:pt>
    <dgm:pt modelId="{D7CC3772-3705-4319-ABC0-75D092F955D0}" type="pres">
      <dgm:prSet presAssocID="{27346AAC-472D-4028-958A-19BF53145BC9}" presName="horFlow" presStyleCnt="0"/>
      <dgm:spPr/>
    </dgm:pt>
    <dgm:pt modelId="{8684440F-C3EE-428A-9B99-421020336B05}" type="pres">
      <dgm:prSet presAssocID="{27346AAC-472D-4028-958A-19BF53145BC9}" presName="bigChev" presStyleLbl="node1" presStyleIdx="2" presStyleCnt="3" custScaleX="124651" custScaleY="107283" custLinFactNeighborX="25402" custLinFactNeighborY="-38797"/>
      <dgm:spPr/>
    </dgm:pt>
    <dgm:pt modelId="{140FC104-6065-4E99-BFF1-C02A5CDAB8A3}" type="pres">
      <dgm:prSet presAssocID="{9D36DD0D-0FCD-4FBF-8D22-5F34D7548191}" presName="parTrans" presStyleCnt="0"/>
      <dgm:spPr/>
    </dgm:pt>
    <dgm:pt modelId="{B8EB6BE0-D289-4A2A-978F-571FC8579689}" type="pres">
      <dgm:prSet presAssocID="{7BFD038C-4E54-4800-A770-EFCF1DB11EB1}" presName="node" presStyleLbl="alignAccFollowNode1" presStyleIdx="6" presStyleCnt="8" custScaleX="124650" custScaleY="118601" custLinFactNeighborX="20622" custLinFactNeighborY="-48635">
        <dgm:presLayoutVars>
          <dgm:bulletEnabled val="1"/>
        </dgm:presLayoutVars>
      </dgm:prSet>
      <dgm:spPr/>
    </dgm:pt>
    <dgm:pt modelId="{2036DEF2-431B-4D53-83F0-B8A40601BE23}" type="pres">
      <dgm:prSet presAssocID="{5C37DCC8-9B4A-4C1C-994B-593074B1C5CF}" presName="sibTrans" presStyleCnt="0"/>
      <dgm:spPr/>
    </dgm:pt>
    <dgm:pt modelId="{45FCF094-36C0-484F-889F-766BD932B18A}" type="pres">
      <dgm:prSet presAssocID="{4F9CEBBE-3732-47AD-974F-CBCDF07C446E}" presName="node" presStyleLbl="alignAccFollowNode1" presStyleIdx="7" presStyleCnt="8" custScaleX="124650" custScaleY="118601" custLinFactNeighborX="20622" custLinFactNeighborY="-48635">
        <dgm:presLayoutVars>
          <dgm:bulletEnabled val="1"/>
        </dgm:presLayoutVars>
      </dgm:prSet>
      <dgm:spPr/>
    </dgm:pt>
  </dgm:ptLst>
  <dgm:cxnLst>
    <dgm:cxn modelId="{26DFA804-7C21-4049-8530-DBBBCDF48EFC}" srcId="{D0FD6D7E-39E8-44AC-8B25-26E0E667EE2A}" destId="{2FE11A1F-EC20-485B-BB1C-6B6ECCF0D2D0}" srcOrd="0" destOrd="0" parTransId="{5711B6B5-6CE8-4B69-8D88-7AD5468D226F}" sibTransId="{EA076BB7-AB3D-4030-9A52-AA804C8A66D5}"/>
    <dgm:cxn modelId="{1A441A0B-FB42-4041-BBF6-E2A31015415A}" type="presOf" srcId="{27F6B455-5BC5-492E-9C4F-3F0A5F3CE168}" destId="{FECEB910-47F4-436C-89C5-371A2B758821}" srcOrd="0" destOrd="0" presId="urn:microsoft.com/office/officeart/2005/8/layout/lProcess3"/>
    <dgm:cxn modelId="{3FB19018-E388-476C-8582-05F287D8036A}" type="presOf" srcId="{4F9CEBBE-3732-47AD-974F-CBCDF07C446E}" destId="{45FCF094-36C0-484F-889F-766BD932B18A}" srcOrd="0" destOrd="0" presId="urn:microsoft.com/office/officeart/2005/8/layout/lProcess3"/>
    <dgm:cxn modelId="{0569B730-9E68-44A9-AE23-B96A66831067}" srcId="{27346AAC-472D-4028-958A-19BF53145BC9}" destId="{7BFD038C-4E54-4800-A770-EFCF1DB11EB1}" srcOrd="0" destOrd="0" parTransId="{9D36DD0D-0FCD-4FBF-8D22-5F34D7548191}" sibTransId="{5C37DCC8-9B4A-4C1C-994B-593074B1C5CF}"/>
    <dgm:cxn modelId="{8A51D73D-EAAB-4DD4-B088-5C561610E1B6}" type="presOf" srcId="{8C9DCF78-7962-4D12-977B-48FD99518098}" destId="{7EC5D21F-122C-469D-A541-1E005019A7BF}" srcOrd="0" destOrd="0" presId="urn:microsoft.com/office/officeart/2005/8/layout/lProcess3"/>
    <dgm:cxn modelId="{991D8E5C-8982-4329-91F5-208781199746}" type="presOf" srcId="{B2CD7E89-19AA-4D59-8FFB-6268239DAC2D}" destId="{8631D8EF-ED5C-4171-AB06-547EBE18A9FB}" srcOrd="0" destOrd="0" presId="urn:microsoft.com/office/officeart/2005/8/layout/lProcess3"/>
    <dgm:cxn modelId="{A5FEA364-8449-4870-A3D3-13A1A8D4F2BE}" type="presOf" srcId="{6531129D-9B50-4CC8-8442-F9F6F38C1FF4}" destId="{713D006D-9CE6-4264-B481-F60D8A21DEB3}" srcOrd="0" destOrd="0" presId="urn:microsoft.com/office/officeart/2005/8/layout/lProcess3"/>
    <dgm:cxn modelId="{A1374D66-17F3-4239-A898-EDB7B68865A2}" srcId="{27346AAC-472D-4028-958A-19BF53145BC9}" destId="{4F9CEBBE-3732-47AD-974F-CBCDF07C446E}" srcOrd="1" destOrd="0" parTransId="{35150A15-D773-49B1-9A67-686C63986B1E}" sibTransId="{AB9768EC-A8D9-4C04-A33C-6645D4E8A53C}"/>
    <dgm:cxn modelId="{2C6D154A-82C1-4CF8-9713-F073A5250133}" srcId="{9D2B64E7-643C-4DCB-90EB-B124929F0885}" destId="{6531129D-9B50-4CC8-8442-F9F6F38C1FF4}" srcOrd="2" destOrd="0" parTransId="{921D39E0-E441-4DF7-A425-D32EBD55FA1A}" sibTransId="{569FFD53-9B31-4EAB-9850-2699F679121F}"/>
    <dgm:cxn modelId="{7E178B4C-B0B3-4EB6-8FC4-695EA5ED664B}" type="presOf" srcId="{7BFD038C-4E54-4800-A770-EFCF1DB11EB1}" destId="{B8EB6BE0-D289-4A2A-978F-571FC8579689}" srcOrd="0" destOrd="0" presId="urn:microsoft.com/office/officeart/2005/8/layout/lProcess3"/>
    <dgm:cxn modelId="{20FBAE8A-55BF-4B37-A631-FF0E53E786D3}" srcId="{D0FD6D7E-39E8-44AC-8B25-26E0E667EE2A}" destId="{C2656C87-4E74-474C-B45B-083F2E446DA9}" srcOrd="2" destOrd="0" parTransId="{AFD3CD72-FAAF-4D15-8978-CBEDF3577B6B}" sibTransId="{53C33ABA-FEE0-4E24-9E47-3A2F7AD7EAC8}"/>
    <dgm:cxn modelId="{77FBF293-6F55-457E-B665-8249D2E412C3}" type="presOf" srcId="{D0FD6D7E-39E8-44AC-8B25-26E0E667EE2A}" destId="{9DA6100A-3379-4CD3-ACFF-D8978199E824}" srcOrd="0" destOrd="0" presId="urn:microsoft.com/office/officeart/2005/8/layout/lProcess3"/>
    <dgm:cxn modelId="{43E00BA5-DB93-4F86-A4C3-0EED23F9D334}" srcId="{9D2B64E7-643C-4DCB-90EB-B124929F0885}" destId="{27F6B455-5BC5-492E-9C4F-3F0A5F3CE168}" srcOrd="1" destOrd="0" parTransId="{332DBCA7-B3C9-48F9-83B2-E8B9FD80254E}" sibTransId="{5570D4F2-A6D6-4D21-8408-3594C14605F0}"/>
    <dgm:cxn modelId="{B36B07A9-4370-4F34-8C2E-3FAB993BCF8A}" srcId="{B2CD7E89-19AA-4D59-8FFB-6268239DAC2D}" destId="{9D2B64E7-643C-4DCB-90EB-B124929F0885}" srcOrd="0" destOrd="0" parTransId="{AA0E9247-A276-4C1D-87FC-99613FE0A384}" sibTransId="{FF511F4F-09C0-4CE2-89F4-F61C290E145E}"/>
    <dgm:cxn modelId="{08157CCA-A781-422F-8225-7DCBA6C8D6E5}" srcId="{B2CD7E89-19AA-4D59-8FFB-6268239DAC2D}" destId="{D0FD6D7E-39E8-44AC-8B25-26E0E667EE2A}" srcOrd="1" destOrd="0" parTransId="{567094E4-FB63-4B39-AED3-4145C3C96A8A}" sibTransId="{4018A7D8-175B-4037-9B00-ED83B6E49B51}"/>
    <dgm:cxn modelId="{68F749D1-AFCF-4BC7-8984-B8AD2348FEB9}" srcId="{D0FD6D7E-39E8-44AC-8B25-26E0E667EE2A}" destId="{8C9DCF78-7962-4D12-977B-48FD99518098}" srcOrd="1" destOrd="0" parTransId="{D11D1B8E-E541-4D6F-810B-25E537166744}" sibTransId="{EA302291-D717-4569-97D7-98857DB37FE9}"/>
    <dgm:cxn modelId="{A9265AD5-1780-4B67-B302-F9494CBF7A77}" type="presOf" srcId="{C2656C87-4E74-474C-B45B-083F2E446DA9}" destId="{0CE0A0C7-A0B5-40F5-91FE-74BA0CD7AF3F}" srcOrd="0" destOrd="0" presId="urn:microsoft.com/office/officeart/2005/8/layout/lProcess3"/>
    <dgm:cxn modelId="{168013DD-81C6-40B3-A117-EAC1C28552CA}" type="presOf" srcId="{2FE11A1F-EC20-485B-BB1C-6B6ECCF0D2D0}" destId="{476403FA-54B7-4494-8954-D945B2E1B6AE}" srcOrd="0" destOrd="0" presId="urn:microsoft.com/office/officeart/2005/8/layout/lProcess3"/>
    <dgm:cxn modelId="{432C6FDE-B9D1-4F57-88D4-C952C225724E}" type="presOf" srcId="{9D2B64E7-643C-4DCB-90EB-B124929F0885}" destId="{B516FE49-0A17-495C-9725-AFAC634A2694}" srcOrd="0" destOrd="0" presId="urn:microsoft.com/office/officeart/2005/8/layout/lProcess3"/>
    <dgm:cxn modelId="{0F3355DF-F489-41CC-97EE-FD7DBB120DF7}" type="presOf" srcId="{27346AAC-472D-4028-958A-19BF53145BC9}" destId="{8684440F-C3EE-428A-9B99-421020336B05}" srcOrd="0" destOrd="0" presId="urn:microsoft.com/office/officeart/2005/8/layout/lProcess3"/>
    <dgm:cxn modelId="{2F4B78E6-BFB3-4562-BD75-5DCF38777C24}" srcId="{B2CD7E89-19AA-4D59-8FFB-6268239DAC2D}" destId="{27346AAC-472D-4028-958A-19BF53145BC9}" srcOrd="2" destOrd="0" parTransId="{5CB2C133-57B5-4D81-85DC-C1A2BD9BE7FC}" sibTransId="{91BA2262-F63B-437D-BB8D-E20ABF819E68}"/>
    <dgm:cxn modelId="{B8DB5AE6-04DB-4E27-B432-D0B4A8AC1420}" srcId="{9D2B64E7-643C-4DCB-90EB-B124929F0885}" destId="{C9F70B6F-FEF0-4CE2-86C1-1F56777F9503}" srcOrd="0" destOrd="0" parTransId="{17AB3F8B-ADB1-4307-B0C7-051A39A04A55}" sibTransId="{4FDF1266-12BE-4645-9AAC-08F7887CBFA2}"/>
    <dgm:cxn modelId="{C194ACEB-CE8B-461E-971C-D4A22A3C438C}" type="presOf" srcId="{C9F70B6F-FEF0-4CE2-86C1-1F56777F9503}" destId="{6E64C088-C888-46D0-BA36-59BB8559C467}" srcOrd="0" destOrd="0" presId="urn:microsoft.com/office/officeart/2005/8/layout/lProcess3"/>
    <dgm:cxn modelId="{2D5432EE-3E56-4D3D-81C2-1FD63DC18DF0}" type="presParOf" srcId="{8631D8EF-ED5C-4171-AB06-547EBE18A9FB}" destId="{AA921008-617D-4679-A43A-49CDF29D984D}" srcOrd="0" destOrd="0" presId="urn:microsoft.com/office/officeart/2005/8/layout/lProcess3"/>
    <dgm:cxn modelId="{4774C37B-1487-40F2-B1FF-1BC711760339}" type="presParOf" srcId="{AA921008-617D-4679-A43A-49CDF29D984D}" destId="{B516FE49-0A17-495C-9725-AFAC634A2694}" srcOrd="0" destOrd="0" presId="urn:microsoft.com/office/officeart/2005/8/layout/lProcess3"/>
    <dgm:cxn modelId="{7D0748CB-A7FA-44A5-B6D6-328549A6CBA9}" type="presParOf" srcId="{AA921008-617D-4679-A43A-49CDF29D984D}" destId="{B6ED87F3-944D-4E95-8CD7-3A370C16397C}" srcOrd="1" destOrd="0" presId="urn:microsoft.com/office/officeart/2005/8/layout/lProcess3"/>
    <dgm:cxn modelId="{109E7A91-939F-45C6-923F-AC4128E7BAD1}" type="presParOf" srcId="{AA921008-617D-4679-A43A-49CDF29D984D}" destId="{6E64C088-C888-46D0-BA36-59BB8559C467}" srcOrd="2" destOrd="0" presId="urn:microsoft.com/office/officeart/2005/8/layout/lProcess3"/>
    <dgm:cxn modelId="{B4570F2F-6B4E-4DC4-8730-AF54ABAFB19F}" type="presParOf" srcId="{AA921008-617D-4679-A43A-49CDF29D984D}" destId="{12FF191E-99F0-4DDD-A7A6-D64A24DA7B70}" srcOrd="3" destOrd="0" presId="urn:microsoft.com/office/officeart/2005/8/layout/lProcess3"/>
    <dgm:cxn modelId="{8B49DE95-2069-41BA-81ED-383021994F1F}" type="presParOf" srcId="{AA921008-617D-4679-A43A-49CDF29D984D}" destId="{FECEB910-47F4-436C-89C5-371A2B758821}" srcOrd="4" destOrd="0" presId="urn:microsoft.com/office/officeart/2005/8/layout/lProcess3"/>
    <dgm:cxn modelId="{E357F961-A899-4CBD-B1A0-3FBCBFBE9FF8}" type="presParOf" srcId="{AA921008-617D-4679-A43A-49CDF29D984D}" destId="{6EF87319-35B4-4866-91DB-D05ADC49B66E}" srcOrd="5" destOrd="0" presId="urn:microsoft.com/office/officeart/2005/8/layout/lProcess3"/>
    <dgm:cxn modelId="{82563DFF-8266-4762-BB77-3C1950AEF132}" type="presParOf" srcId="{AA921008-617D-4679-A43A-49CDF29D984D}" destId="{713D006D-9CE6-4264-B481-F60D8A21DEB3}" srcOrd="6" destOrd="0" presId="urn:microsoft.com/office/officeart/2005/8/layout/lProcess3"/>
    <dgm:cxn modelId="{926B6C09-FC25-459D-8DB9-10609B6E89E6}" type="presParOf" srcId="{8631D8EF-ED5C-4171-AB06-547EBE18A9FB}" destId="{417C04C6-03B3-4887-94D8-D3CC75321940}" srcOrd="1" destOrd="0" presId="urn:microsoft.com/office/officeart/2005/8/layout/lProcess3"/>
    <dgm:cxn modelId="{84AB71F9-AE9D-4388-B5FD-84DF1653D5C6}" type="presParOf" srcId="{8631D8EF-ED5C-4171-AB06-547EBE18A9FB}" destId="{546DC375-8019-4868-B605-BC6D0DAC80FC}" srcOrd="2" destOrd="0" presId="urn:microsoft.com/office/officeart/2005/8/layout/lProcess3"/>
    <dgm:cxn modelId="{7EF20140-292F-47BB-A278-1B174717F301}" type="presParOf" srcId="{546DC375-8019-4868-B605-BC6D0DAC80FC}" destId="{9DA6100A-3379-4CD3-ACFF-D8978199E824}" srcOrd="0" destOrd="0" presId="urn:microsoft.com/office/officeart/2005/8/layout/lProcess3"/>
    <dgm:cxn modelId="{565A20D0-6726-44F5-BBCC-FA2570F24D33}" type="presParOf" srcId="{546DC375-8019-4868-B605-BC6D0DAC80FC}" destId="{B60E5447-E8CA-4251-B66B-3F354F6A8A17}" srcOrd="1" destOrd="0" presId="urn:microsoft.com/office/officeart/2005/8/layout/lProcess3"/>
    <dgm:cxn modelId="{62ABD068-62BE-4340-BEF9-199C73B3D5FE}" type="presParOf" srcId="{546DC375-8019-4868-B605-BC6D0DAC80FC}" destId="{476403FA-54B7-4494-8954-D945B2E1B6AE}" srcOrd="2" destOrd="0" presId="urn:microsoft.com/office/officeart/2005/8/layout/lProcess3"/>
    <dgm:cxn modelId="{31B6D2DF-80C9-4E02-A27C-C995B436A2E9}" type="presParOf" srcId="{546DC375-8019-4868-B605-BC6D0DAC80FC}" destId="{45904CF2-5DB0-47B7-ACC0-DA4C240CDD4B}" srcOrd="3" destOrd="0" presId="urn:microsoft.com/office/officeart/2005/8/layout/lProcess3"/>
    <dgm:cxn modelId="{B244D615-6794-4314-AF61-6F34164A9D0C}" type="presParOf" srcId="{546DC375-8019-4868-B605-BC6D0DAC80FC}" destId="{7EC5D21F-122C-469D-A541-1E005019A7BF}" srcOrd="4" destOrd="0" presId="urn:microsoft.com/office/officeart/2005/8/layout/lProcess3"/>
    <dgm:cxn modelId="{C8C36CF3-14DE-4A81-870D-8DCD12843999}" type="presParOf" srcId="{546DC375-8019-4868-B605-BC6D0DAC80FC}" destId="{CD2E1DFE-DEF4-4FF1-AAEB-DD58C9BA2AE0}" srcOrd="5" destOrd="0" presId="urn:microsoft.com/office/officeart/2005/8/layout/lProcess3"/>
    <dgm:cxn modelId="{BCF4D264-4F5B-4893-8E1B-CAE724D1F688}" type="presParOf" srcId="{546DC375-8019-4868-B605-BC6D0DAC80FC}" destId="{0CE0A0C7-A0B5-40F5-91FE-74BA0CD7AF3F}" srcOrd="6" destOrd="0" presId="urn:microsoft.com/office/officeart/2005/8/layout/lProcess3"/>
    <dgm:cxn modelId="{0971225E-1EC9-4682-98B0-FC862356DF68}" type="presParOf" srcId="{8631D8EF-ED5C-4171-AB06-547EBE18A9FB}" destId="{B92C3767-E609-4CFB-AB21-E5541CFA51AC}" srcOrd="3" destOrd="0" presId="urn:microsoft.com/office/officeart/2005/8/layout/lProcess3"/>
    <dgm:cxn modelId="{EA457833-DFEB-496C-97D0-BF0B7B09506C}" type="presParOf" srcId="{8631D8EF-ED5C-4171-AB06-547EBE18A9FB}" destId="{D7CC3772-3705-4319-ABC0-75D092F955D0}" srcOrd="4" destOrd="0" presId="urn:microsoft.com/office/officeart/2005/8/layout/lProcess3"/>
    <dgm:cxn modelId="{FFE79A12-30DF-4A26-B9DE-235F34C23CB0}" type="presParOf" srcId="{D7CC3772-3705-4319-ABC0-75D092F955D0}" destId="{8684440F-C3EE-428A-9B99-421020336B05}" srcOrd="0" destOrd="0" presId="urn:microsoft.com/office/officeart/2005/8/layout/lProcess3"/>
    <dgm:cxn modelId="{B3845B35-3DEB-48DD-BA79-E73B118D8516}" type="presParOf" srcId="{D7CC3772-3705-4319-ABC0-75D092F955D0}" destId="{140FC104-6065-4E99-BFF1-C02A5CDAB8A3}" srcOrd="1" destOrd="0" presId="urn:microsoft.com/office/officeart/2005/8/layout/lProcess3"/>
    <dgm:cxn modelId="{DF8DF7F8-DE8F-4183-8725-E4D6EA32A439}" type="presParOf" srcId="{D7CC3772-3705-4319-ABC0-75D092F955D0}" destId="{B8EB6BE0-D289-4A2A-978F-571FC8579689}" srcOrd="2" destOrd="0" presId="urn:microsoft.com/office/officeart/2005/8/layout/lProcess3"/>
    <dgm:cxn modelId="{4A74BE51-EC4A-4A46-A6AC-1C19FC3A87E0}" type="presParOf" srcId="{D7CC3772-3705-4319-ABC0-75D092F955D0}" destId="{2036DEF2-431B-4D53-83F0-B8A40601BE23}" srcOrd="3" destOrd="0" presId="urn:microsoft.com/office/officeart/2005/8/layout/lProcess3"/>
    <dgm:cxn modelId="{6422E571-31B8-4E04-8138-0E4D88537F8F}" type="presParOf" srcId="{D7CC3772-3705-4319-ABC0-75D092F955D0}" destId="{45FCF094-36C0-484F-889F-766BD932B18A}"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6FE49-0A17-495C-9725-AFAC634A2694}">
      <dsp:nvSpPr>
        <dsp:cNvPr id="0" name=""/>
        <dsp:cNvSpPr/>
      </dsp:nvSpPr>
      <dsp:spPr>
        <a:xfrm>
          <a:off x="1" y="58498"/>
          <a:ext cx="3000694" cy="136427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s-ES" sz="2300" kern="1200" dirty="0"/>
            <a:t>Primera fase: Preparación</a:t>
          </a:r>
          <a:endParaRPr lang="es-PE" sz="2300" kern="1200" dirty="0"/>
        </a:p>
      </dsp:txBody>
      <dsp:txXfrm>
        <a:off x="682137" y="58498"/>
        <a:ext cx="1636423" cy="1364271"/>
      </dsp:txXfrm>
    </dsp:sp>
    <dsp:sp modelId="{6E64C088-C888-46D0-BA36-59BB8559C467}">
      <dsp:nvSpPr>
        <dsp:cNvPr id="0" name=""/>
        <dsp:cNvSpPr/>
      </dsp:nvSpPr>
      <dsp:spPr>
        <a:xfrm>
          <a:off x="2594430" y="0"/>
          <a:ext cx="2490576" cy="1132345"/>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altLang="en-US" sz="1800" kern="1200" dirty="0">
              <a:latin typeface="Book Antiqua" panose="02040602050305030304" pitchFamily="18" charset="0"/>
              <a:sym typeface="+mn-ea"/>
            </a:rPr>
            <a:t>Formulación de los objetivos o metas</a:t>
          </a:r>
          <a:endParaRPr lang="es-PE" sz="1800" kern="1200" dirty="0"/>
        </a:p>
      </dsp:txBody>
      <dsp:txXfrm>
        <a:off x="3160603" y="0"/>
        <a:ext cx="1358231" cy="1132345"/>
      </dsp:txXfrm>
    </dsp:sp>
    <dsp:sp modelId="{FECEB910-47F4-436C-89C5-371A2B758821}">
      <dsp:nvSpPr>
        <dsp:cNvPr id="0" name=""/>
        <dsp:cNvSpPr/>
      </dsp:nvSpPr>
      <dsp:spPr>
        <a:xfrm>
          <a:off x="4736326" y="0"/>
          <a:ext cx="2490576" cy="1132345"/>
        </a:xfrm>
        <a:prstGeom prst="chevron">
          <a:avLst/>
        </a:prstGeom>
        <a:solidFill>
          <a:schemeClr val="accent4">
            <a:tint val="40000"/>
            <a:alpha val="90000"/>
            <a:hueOff val="879934"/>
            <a:satOff val="-4381"/>
            <a:lumOff val="-416"/>
            <a:alphaOff val="0"/>
          </a:schemeClr>
        </a:solidFill>
        <a:ln w="25400" cap="flat" cmpd="sng" algn="ctr">
          <a:solidFill>
            <a:schemeClr val="accent4">
              <a:tint val="40000"/>
              <a:alpha val="90000"/>
              <a:hueOff val="879934"/>
              <a:satOff val="-4381"/>
              <a:lumOff val="-4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altLang="en-US" sz="1800" kern="1200" dirty="0">
              <a:latin typeface="Book Antiqua" panose="02040602050305030304" pitchFamily="18" charset="0"/>
              <a:sym typeface="+mn-ea"/>
            </a:rPr>
            <a:t>Elaboración  del caso</a:t>
          </a:r>
          <a:endParaRPr lang="es-PE" sz="1800" kern="1200" dirty="0"/>
        </a:p>
      </dsp:txBody>
      <dsp:txXfrm>
        <a:off x="5302499" y="0"/>
        <a:ext cx="1358231" cy="1132345"/>
      </dsp:txXfrm>
    </dsp:sp>
    <dsp:sp modelId="{713D006D-9CE6-4264-B481-F60D8A21DEB3}">
      <dsp:nvSpPr>
        <dsp:cNvPr id="0" name=""/>
        <dsp:cNvSpPr/>
      </dsp:nvSpPr>
      <dsp:spPr>
        <a:xfrm>
          <a:off x="6861611" y="0"/>
          <a:ext cx="2490576" cy="1132345"/>
        </a:xfrm>
        <a:prstGeom prst="chevron">
          <a:avLst/>
        </a:prstGeom>
        <a:solidFill>
          <a:schemeClr val="accent4">
            <a:tint val="40000"/>
            <a:alpha val="90000"/>
            <a:hueOff val="1759867"/>
            <a:satOff val="-8763"/>
            <a:lumOff val="-831"/>
            <a:alphaOff val="0"/>
          </a:schemeClr>
        </a:solidFill>
        <a:ln w="25400" cap="flat" cmpd="sng" algn="ctr">
          <a:solidFill>
            <a:schemeClr val="accent4">
              <a:tint val="40000"/>
              <a:alpha val="90000"/>
              <a:hueOff val="1759867"/>
              <a:satOff val="-8763"/>
              <a:lumOff val="-8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altLang="en-US" sz="1800" kern="1200" dirty="0">
              <a:latin typeface="Book Antiqua" panose="02040602050305030304" pitchFamily="18" charset="0"/>
              <a:sym typeface="+mn-ea"/>
            </a:rPr>
            <a:t>Formación de los grupos de trabajo</a:t>
          </a:r>
          <a:endParaRPr lang="es-PE" sz="1800" kern="1200" dirty="0"/>
        </a:p>
      </dsp:txBody>
      <dsp:txXfrm>
        <a:off x="7427784" y="0"/>
        <a:ext cx="1358231" cy="1132345"/>
      </dsp:txXfrm>
    </dsp:sp>
    <dsp:sp modelId="{9DA6100A-3379-4CD3-ACFF-D8978199E824}">
      <dsp:nvSpPr>
        <dsp:cNvPr id="0" name=""/>
        <dsp:cNvSpPr/>
      </dsp:nvSpPr>
      <dsp:spPr>
        <a:xfrm>
          <a:off x="5849" y="1324780"/>
          <a:ext cx="3000694" cy="1372061"/>
        </a:xfrm>
        <a:prstGeom prst="chevron">
          <a:avLst/>
        </a:prstGeom>
        <a:solidFill>
          <a:schemeClr val="accent4">
            <a:hueOff val="3299968"/>
            <a:satOff val="-14601"/>
            <a:lumOff val="-2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s-ES" sz="2300" kern="1200" dirty="0"/>
            <a:t>Segunda fase: Desarrollo</a:t>
          </a:r>
          <a:endParaRPr lang="es-PE" sz="2300" kern="1200" dirty="0"/>
        </a:p>
      </dsp:txBody>
      <dsp:txXfrm>
        <a:off x="691880" y="1324780"/>
        <a:ext cx="1628633" cy="1372061"/>
      </dsp:txXfrm>
    </dsp:sp>
    <dsp:sp modelId="{476403FA-54B7-4494-8954-D945B2E1B6AE}">
      <dsp:nvSpPr>
        <dsp:cNvPr id="0" name=""/>
        <dsp:cNvSpPr/>
      </dsp:nvSpPr>
      <dsp:spPr>
        <a:xfrm>
          <a:off x="2616453" y="1441404"/>
          <a:ext cx="2490576" cy="1138811"/>
        </a:xfrm>
        <a:prstGeom prst="chevron">
          <a:avLst/>
        </a:prstGeom>
        <a:solidFill>
          <a:schemeClr val="accent4">
            <a:tint val="40000"/>
            <a:alpha val="90000"/>
            <a:hueOff val="2639801"/>
            <a:satOff val="-13144"/>
            <a:lumOff val="-1247"/>
            <a:alphaOff val="0"/>
          </a:schemeClr>
        </a:solidFill>
        <a:ln w="25400" cap="flat" cmpd="sng" algn="ctr">
          <a:solidFill>
            <a:schemeClr val="accent4">
              <a:tint val="40000"/>
              <a:alpha val="90000"/>
              <a:hueOff val="2639801"/>
              <a:satOff val="-13144"/>
              <a:lumOff val="-12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altLang="en-US" sz="1800" kern="1200" dirty="0">
              <a:latin typeface="Book Antiqua" panose="02040602050305030304" pitchFamily="18" charset="0"/>
              <a:sym typeface="+mn-ea"/>
            </a:rPr>
            <a:t>Exposición del caso a estudiar</a:t>
          </a:r>
          <a:endParaRPr lang="es-PE" sz="1800" kern="1200" dirty="0"/>
        </a:p>
      </dsp:txBody>
      <dsp:txXfrm>
        <a:off x="3185859" y="1441404"/>
        <a:ext cx="1351765" cy="1138811"/>
      </dsp:txXfrm>
    </dsp:sp>
    <dsp:sp modelId="{7EC5D21F-122C-469D-A541-1E005019A7BF}">
      <dsp:nvSpPr>
        <dsp:cNvPr id="0" name=""/>
        <dsp:cNvSpPr/>
      </dsp:nvSpPr>
      <dsp:spPr>
        <a:xfrm>
          <a:off x="4758349" y="1494155"/>
          <a:ext cx="2490576" cy="1138811"/>
        </a:xfrm>
        <a:prstGeom prst="chevron">
          <a:avLst/>
        </a:prstGeom>
        <a:solidFill>
          <a:schemeClr val="accent4">
            <a:tint val="40000"/>
            <a:alpha val="90000"/>
            <a:hueOff val="3519735"/>
            <a:satOff val="-17525"/>
            <a:lumOff val="-1663"/>
            <a:alphaOff val="0"/>
          </a:schemeClr>
        </a:solidFill>
        <a:ln w="25400" cap="flat" cmpd="sng" algn="ctr">
          <a:solidFill>
            <a:schemeClr val="accent4">
              <a:tint val="40000"/>
              <a:alpha val="90000"/>
              <a:hueOff val="3519735"/>
              <a:satOff val="-17525"/>
              <a:lumOff val="-16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altLang="en-US" sz="1800" kern="1200" dirty="0">
              <a:latin typeface="Book Antiqua" panose="02040602050305030304" pitchFamily="18" charset="0"/>
              <a:sym typeface="+mn-ea"/>
            </a:rPr>
            <a:t>Estudio en equipo</a:t>
          </a:r>
          <a:endParaRPr lang="es-PE" sz="1800" kern="1200" dirty="0"/>
        </a:p>
      </dsp:txBody>
      <dsp:txXfrm>
        <a:off x="5327755" y="1494155"/>
        <a:ext cx="1351765" cy="1138811"/>
      </dsp:txXfrm>
    </dsp:sp>
    <dsp:sp modelId="{0CE0A0C7-A0B5-40F5-91FE-74BA0CD7AF3F}">
      <dsp:nvSpPr>
        <dsp:cNvPr id="0" name=""/>
        <dsp:cNvSpPr/>
      </dsp:nvSpPr>
      <dsp:spPr>
        <a:xfrm>
          <a:off x="6900245" y="1494155"/>
          <a:ext cx="2490576" cy="1138811"/>
        </a:xfrm>
        <a:prstGeom prst="chevron">
          <a:avLst/>
        </a:prstGeom>
        <a:solidFill>
          <a:schemeClr val="accent4">
            <a:tint val="40000"/>
            <a:alpha val="90000"/>
            <a:hueOff val="4399668"/>
            <a:satOff val="-21906"/>
            <a:lumOff val="-2079"/>
            <a:alphaOff val="0"/>
          </a:schemeClr>
        </a:solidFill>
        <a:ln w="25400" cap="flat" cmpd="sng" algn="ctr">
          <a:solidFill>
            <a:schemeClr val="accent4">
              <a:tint val="40000"/>
              <a:alpha val="90000"/>
              <a:hueOff val="4399668"/>
              <a:satOff val="-21906"/>
              <a:lumOff val="-2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altLang="en-US" sz="1800" kern="1200" dirty="0">
              <a:latin typeface="Book Antiqua" panose="02040602050305030304" pitchFamily="18" charset="0"/>
              <a:sym typeface="+mn-ea"/>
            </a:rPr>
            <a:t>Elaboración de conclusiones</a:t>
          </a:r>
          <a:endParaRPr lang="es-PE" sz="1800" kern="1200" dirty="0"/>
        </a:p>
      </dsp:txBody>
      <dsp:txXfrm>
        <a:off x="7469651" y="1494155"/>
        <a:ext cx="1351765" cy="1138811"/>
      </dsp:txXfrm>
    </dsp:sp>
    <dsp:sp modelId="{8684440F-C3EE-428A-9B99-421020336B05}">
      <dsp:nvSpPr>
        <dsp:cNvPr id="0" name=""/>
        <dsp:cNvSpPr/>
      </dsp:nvSpPr>
      <dsp:spPr>
        <a:xfrm>
          <a:off x="104939" y="2947483"/>
          <a:ext cx="3740396" cy="1287694"/>
        </a:xfrm>
        <a:prstGeom prst="chevron">
          <a:avLst/>
        </a:prstGeom>
        <a:solidFill>
          <a:schemeClr val="accent4">
            <a:hueOff val="6599937"/>
            <a:satOff val="-29202"/>
            <a:lumOff val="-49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s-ES" sz="2300" kern="1200" dirty="0"/>
            <a:t>Tercera fase: Evaluación</a:t>
          </a:r>
          <a:endParaRPr lang="es-PE" sz="2300" kern="1200" dirty="0"/>
        </a:p>
      </dsp:txBody>
      <dsp:txXfrm>
        <a:off x="748786" y="2947483"/>
        <a:ext cx="2452702" cy="1287694"/>
      </dsp:txXfrm>
    </dsp:sp>
    <dsp:sp modelId="{B8EB6BE0-D289-4A2A-978F-571FC8579689}">
      <dsp:nvSpPr>
        <dsp:cNvPr id="0" name=""/>
        <dsp:cNvSpPr/>
      </dsp:nvSpPr>
      <dsp:spPr>
        <a:xfrm>
          <a:off x="3428059" y="2981716"/>
          <a:ext cx="3104503" cy="1181539"/>
        </a:xfrm>
        <a:prstGeom prst="chevron">
          <a:avLst/>
        </a:prstGeom>
        <a:solidFill>
          <a:schemeClr val="accent4">
            <a:tint val="40000"/>
            <a:alpha val="90000"/>
            <a:hueOff val="5279602"/>
            <a:satOff val="-26288"/>
            <a:lumOff val="-2494"/>
            <a:alphaOff val="0"/>
          </a:schemeClr>
        </a:solidFill>
        <a:ln w="25400" cap="flat" cmpd="sng" algn="ctr">
          <a:solidFill>
            <a:schemeClr val="accent4">
              <a:tint val="40000"/>
              <a:alpha val="90000"/>
              <a:hueOff val="5279602"/>
              <a:satOff val="-26288"/>
              <a:lumOff val="-24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SzPts val="1800"/>
            <a:buNone/>
          </a:pPr>
          <a:r>
            <a:rPr lang="es-ES" altLang="en-US" sz="1800" b="0" kern="1200" dirty="0">
              <a:latin typeface="Book Antiqua" panose="02040602050305030304" pitchFamily="18" charset="0"/>
              <a:sym typeface="+mn-ea"/>
            </a:rPr>
            <a:t>Se expone al resto del grupo las conclusiones elaboradas</a:t>
          </a:r>
          <a:endParaRPr lang="es-PE" sz="1800" kern="1200" dirty="0"/>
        </a:p>
      </dsp:txBody>
      <dsp:txXfrm>
        <a:off x="4018829" y="2981716"/>
        <a:ext cx="1922964" cy="1181539"/>
      </dsp:txXfrm>
    </dsp:sp>
    <dsp:sp modelId="{45FCF094-36C0-484F-889F-766BD932B18A}">
      <dsp:nvSpPr>
        <dsp:cNvPr id="0" name=""/>
        <dsp:cNvSpPr/>
      </dsp:nvSpPr>
      <dsp:spPr>
        <a:xfrm>
          <a:off x="6183882" y="2981716"/>
          <a:ext cx="3104503" cy="1181539"/>
        </a:xfrm>
        <a:prstGeom prst="chevron">
          <a:avLst/>
        </a:prstGeom>
        <a:solidFill>
          <a:schemeClr val="accent4">
            <a:tint val="40000"/>
            <a:alpha val="90000"/>
            <a:hueOff val="6159535"/>
            <a:satOff val="-30669"/>
            <a:lumOff val="-2910"/>
            <a:alphaOff val="0"/>
          </a:schemeClr>
        </a:solidFill>
        <a:ln w="25400" cap="flat" cmpd="sng" algn="ctr">
          <a:solidFill>
            <a:schemeClr val="accent4">
              <a:tint val="40000"/>
              <a:alpha val="90000"/>
              <a:hueOff val="6159535"/>
              <a:satOff val="-30669"/>
              <a:lumOff val="-29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Book Antiqua" panose="02040602050305030304" pitchFamily="18" charset="0"/>
            </a:rPr>
            <a:t>Se fundamenta el análisis realizado</a:t>
          </a:r>
          <a:endParaRPr lang="es-PE" sz="1800" kern="1200" dirty="0">
            <a:latin typeface="Book Antiqua" panose="02040602050305030304" pitchFamily="18" charset="0"/>
          </a:endParaRPr>
        </a:p>
      </dsp:txBody>
      <dsp:txXfrm>
        <a:off x="6774652" y="2981716"/>
        <a:ext cx="1922964" cy="11815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s-PE" sz="1200" b="0" i="0" u="none" strike="noStrike" cap="none">
                <a:solidFill>
                  <a:schemeClr val="dk1"/>
                </a:solidFill>
                <a:latin typeface="Arial" panose="020B0604020202020204"/>
                <a:ea typeface="Arial" panose="020B0604020202020204"/>
                <a:cs typeface="Arial" panose="020B0604020202020204"/>
                <a:sym typeface="Arial" panose="020B0604020202020204"/>
              </a:rPr>
              <a:t>‹Nº›</a:t>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panose="000005000000000000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2"/>
          <p:cNvSpPr>
            <a:spLocks noGrp="1"/>
          </p:cNvSpPr>
          <p:nvPr>
            <p:ph type="body"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a:p>
        </p:txBody>
      </p:sp>
      <p:sp>
        <p:nvSpPr>
          <p:cNvPr id="5" name="Marcador de pie de página 4"/>
          <p:cNvSpPr>
            <a:spLocks noGrp="1"/>
          </p:cNvSpPr>
          <p:nvPr>
            <p:ph type="ftr" sz="quarter" idx="11"/>
          </p:nvPr>
        </p:nvSpPr>
        <p:spPr/>
        <p:txBody>
          <a:bodyPr/>
          <a:lstStyle/>
          <a:p>
            <a:endParaRPr/>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panose="000005000000000000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panose="000005000000000000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panose="000005000000000000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panose="00000500000000000000"/>
              <a:buNone/>
              <a:defRPr sz="4400" b="0" i="0" u="none" strike="noStrike" cap="none">
                <a:solidFill>
                  <a:schemeClr val="dk1"/>
                </a:solidFill>
                <a:latin typeface="Play" panose="00000500000000000000"/>
                <a:ea typeface="Play" panose="00000500000000000000"/>
                <a:cs typeface="Play" panose="00000500000000000000"/>
                <a:sym typeface="Play" panose="00000500000000000000"/>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757575"/>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PE"/>
              <a:t>‹Nº›</a:t>
            </a:fld>
            <a:endParaRPr lang="es-P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s.slideshare.net/cavizu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5597137-F363-0EA5-59C4-971CCEF4CD72}"/>
              </a:ext>
            </a:extLst>
          </p:cNvPr>
          <p:cNvPicPr>
            <a:picLocks noChangeAspect="1"/>
          </p:cNvPicPr>
          <p:nvPr/>
        </p:nvPicPr>
        <p:blipFill>
          <a:blip r:embed="rId2"/>
          <a:stretch>
            <a:fillRect/>
          </a:stretch>
        </p:blipFill>
        <p:spPr>
          <a:xfrm>
            <a:off x="0" y="0"/>
            <a:ext cx="5078242" cy="6858000"/>
          </a:xfrm>
          <a:prstGeom prst="rect">
            <a:avLst/>
          </a:prstGeom>
        </p:spPr>
      </p:pic>
      <p:pic>
        <p:nvPicPr>
          <p:cNvPr id="5" name="Google Shape;90;p13" descr="C:\Documents and Settings\JRAMOS\Mis documentos\Mis imágenes\LOGO_MED.bmp">
            <a:extLst>
              <a:ext uri="{FF2B5EF4-FFF2-40B4-BE49-F238E27FC236}">
                <a16:creationId xmlns:a16="http://schemas.microsoft.com/office/drawing/2014/main" id="{4145BB61-0D0D-48A2-85CA-085756570F28}"/>
              </a:ext>
            </a:extLst>
          </p:cNvPr>
          <p:cNvPicPr preferRelativeResize="0"/>
          <p:nvPr/>
        </p:nvPicPr>
        <p:blipFill rotWithShape="1">
          <a:blip r:embed="rId3">
            <a:alphaModFix/>
          </a:blip>
          <a:srcRect/>
          <a:stretch/>
        </p:blipFill>
        <p:spPr>
          <a:xfrm>
            <a:off x="5940425" y="152185"/>
            <a:ext cx="794272" cy="1025451"/>
          </a:xfrm>
          <a:prstGeom prst="rect">
            <a:avLst/>
          </a:prstGeom>
          <a:noFill/>
          <a:ln>
            <a:noFill/>
          </a:ln>
        </p:spPr>
      </p:pic>
      <p:pic>
        <p:nvPicPr>
          <p:cNvPr id="6" name="Google Shape;91;p13" descr="Logo - GRA">
            <a:extLst>
              <a:ext uri="{FF2B5EF4-FFF2-40B4-BE49-F238E27FC236}">
                <a16:creationId xmlns:a16="http://schemas.microsoft.com/office/drawing/2014/main" id="{B20F017D-01A2-4F9B-9A78-9C13A017158D}"/>
              </a:ext>
            </a:extLst>
          </p:cNvPr>
          <p:cNvPicPr preferRelativeResize="0"/>
          <p:nvPr/>
        </p:nvPicPr>
        <p:blipFill rotWithShape="1">
          <a:blip r:embed="rId4">
            <a:alphaModFix/>
          </a:blip>
          <a:srcRect/>
          <a:stretch/>
        </p:blipFill>
        <p:spPr>
          <a:xfrm>
            <a:off x="11187981" y="152185"/>
            <a:ext cx="794272" cy="1007945"/>
          </a:xfrm>
          <a:prstGeom prst="rect">
            <a:avLst/>
          </a:prstGeom>
          <a:noFill/>
          <a:ln>
            <a:noFill/>
          </a:ln>
        </p:spPr>
      </p:pic>
      <p:sp>
        <p:nvSpPr>
          <p:cNvPr id="9" name="Google Shape;92;p13">
            <a:extLst>
              <a:ext uri="{FF2B5EF4-FFF2-40B4-BE49-F238E27FC236}">
                <a16:creationId xmlns:a16="http://schemas.microsoft.com/office/drawing/2014/main" id="{6CB55958-A5D5-4E25-ADF7-D1359D441979}"/>
              </a:ext>
            </a:extLst>
          </p:cNvPr>
          <p:cNvSpPr txBox="1"/>
          <p:nvPr/>
        </p:nvSpPr>
        <p:spPr>
          <a:xfrm>
            <a:off x="5078241" y="1305748"/>
            <a:ext cx="7113759" cy="523220"/>
          </a:xfrm>
          <a:prstGeom prst="rect">
            <a:avLst/>
          </a:prstGeom>
          <a:solidFill>
            <a:srgbClr val="2A7DA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PE" sz="2800" b="1" i="0" u="none" strike="noStrike" cap="none" dirty="0">
                <a:solidFill>
                  <a:schemeClr val="bg1"/>
                </a:solidFill>
                <a:latin typeface="Lucida Sans Unicode" panose="020B0602030504020204" pitchFamily="34" charset="0"/>
                <a:ea typeface="Arial"/>
                <a:cs typeface="Lucida Sans Unicode" panose="020B0602030504020204" pitchFamily="34" charset="0"/>
                <a:sym typeface="Arial"/>
              </a:rPr>
              <a:t>NIVEL SECUNDARIA</a:t>
            </a:r>
            <a:endParaRPr sz="1400" b="1" i="0" u="none" strike="noStrike" cap="none" dirty="0">
              <a:solidFill>
                <a:schemeClr val="bg1"/>
              </a:solidFill>
              <a:latin typeface="Lucida Sans Unicode" panose="020B0602030504020204" pitchFamily="34" charset="0"/>
              <a:ea typeface="Arial"/>
              <a:cs typeface="Lucida Sans Unicode" panose="020B0602030504020204" pitchFamily="34" charset="0"/>
              <a:sym typeface="Arial"/>
            </a:endParaRPr>
          </a:p>
        </p:txBody>
      </p:sp>
      <p:sp>
        <p:nvSpPr>
          <p:cNvPr id="3" name="Google Shape;94;p13">
            <a:extLst>
              <a:ext uri="{FF2B5EF4-FFF2-40B4-BE49-F238E27FC236}">
                <a16:creationId xmlns:a16="http://schemas.microsoft.com/office/drawing/2014/main" id="{F4CD3604-3341-5E8D-33CA-CEF99DF2A4A4}"/>
              </a:ext>
            </a:extLst>
          </p:cNvPr>
          <p:cNvSpPr txBox="1"/>
          <p:nvPr/>
        </p:nvSpPr>
        <p:spPr>
          <a:xfrm>
            <a:off x="5078241" y="5506393"/>
            <a:ext cx="7113759" cy="369291"/>
          </a:xfrm>
          <a:prstGeom prst="rect">
            <a:avLst/>
          </a:prstGeom>
          <a:solidFill>
            <a:srgbClr val="2A7DA3"/>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2800"/>
              <a:buNone/>
              <a:defRPr sz="2800" b="1">
                <a:solidFill>
                  <a:schemeClr val="bg1"/>
                </a:solidFill>
                <a:latin typeface="Lucida Sans Unicode" panose="020B0602030504020204" pitchFamily="34" charset="0"/>
                <a:cs typeface="Lucida Sans Unicode" panose="020B0602030504020204" pitchFamily="34" charset="0"/>
              </a:defRPr>
            </a:lvl1pPr>
          </a:lstStyle>
          <a:p>
            <a:pPr algn="ctr"/>
            <a:r>
              <a:rPr lang="es-MX" sz="1800" b="1" dirty="0">
                <a:latin typeface="Book Antiqua" panose="02040602050305030304" pitchFamily="18" charset="0"/>
                <a:cs typeface="Arial" panose="020B0604020202020204" pitchFamily="34" charset="0"/>
              </a:rPr>
              <a:t>ESTUDIO DE CASOS</a:t>
            </a:r>
            <a:endParaRPr lang="es-PE" sz="1800" dirty="0">
              <a:latin typeface="Book Antiqua" panose="02040602050305030304" pitchFamily="18" charset="0"/>
              <a:cs typeface="Arial" panose="020B0604020202020204" pitchFamily="34" charset="0"/>
            </a:endParaRPr>
          </a:p>
        </p:txBody>
      </p:sp>
      <p:sp>
        <p:nvSpPr>
          <p:cNvPr id="4" name="Rectángulo 3">
            <a:extLst>
              <a:ext uri="{FF2B5EF4-FFF2-40B4-BE49-F238E27FC236}">
                <a16:creationId xmlns:a16="http://schemas.microsoft.com/office/drawing/2014/main" id="{83C81FE5-5D49-47E8-CD5C-B68B58827ABD}"/>
              </a:ext>
            </a:extLst>
          </p:cNvPr>
          <p:cNvSpPr/>
          <p:nvPr/>
        </p:nvSpPr>
        <p:spPr>
          <a:xfrm>
            <a:off x="-2" y="-2184"/>
            <a:ext cx="5078243" cy="307736"/>
          </a:xfrm>
          <a:prstGeom prst="rect">
            <a:avLst/>
          </a:prstGeom>
          <a:solidFill>
            <a:srgbClr val="2A7DA3"/>
          </a:solidFill>
          <a:ln>
            <a:noFill/>
          </a:ln>
        </p:spPr>
        <p:txBody>
          <a:bodyPr spcFirstLastPara="1" wrap="square" lIns="91425" tIns="45700" rIns="91425" bIns="45700" anchor="t" anchorCtr="0">
            <a:spAutoFit/>
          </a:bodyPr>
          <a:lstStyle/>
          <a:p>
            <a:pPr algn="ctr">
              <a:buClr>
                <a:srgbClr val="000000"/>
              </a:buClr>
              <a:buSzPts val="2800"/>
            </a:pPr>
            <a:r>
              <a:rPr lang="es-PE" sz="1400" b="1" dirty="0">
                <a:solidFill>
                  <a:schemeClr val="bg1"/>
                </a:solidFill>
                <a:latin typeface="Lucida Sans Unicode" panose="020B0602030504020204" pitchFamily="34" charset="0"/>
                <a:cs typeface="Lucida Sans Unicode" panose="020B0602030504020204" pitchFamily="34" charset="0"/>
              </a:rPr>
              <a:t>PROGRAMA DE FORMACIÓN DOCENTE EN SERVICIO</a:t>
            </a:r>
          </a:p>
        </p:txBody>
      </p:sp>
      <p:sp>
        <p:nvSpPr>
          <p:cNvPr id="7" name="CuadroTexto 6">
            <a:extLst>
              <a:ext uri="{FF2B5EF4-FFF2-40B4-BE49-F238E27FC236}">
                <a16:creationId xmlns:a16="http://schemas.microsoft.com/office/drawing/2014/main" id="{BB636AD4-6ED9-8E2F-9230-5E2ED96729E8}"/>
              </a:ext>
            </a:extLst>
          </p:cNvPr>
          <p:cNvSpPr txBox="1"/>
          <p:nvPr/>
        </p:nvSpPr>
        <p:spPr>
          <a:xfrm>
            <a:off x="5687112" y="2665267"/>
            <a:ext cx="6096000" cy="2004826"/>
          </a:xfrm>
          <a:prstGeom prst="rect">
            <a:avLst/>
          </a:prstGeom>
          <a:noFill/>
          <a:ln>
            <a:noFill/>
          </a:ln>
        </p:spPr>
        <p:txBody>
          <a:bodyPr spcFirstLastPara="1" wrap="square" lIns="91425" tIns="45700" rIns="91425" bIns="45700" anchor="t" anchorCtr="0">
            <a:noAutofit/>
          </a:bodyPr>
          <a:lstStyle>
            <a:defPPr>
              <a:defRPr lang="es-419"/>
            </a:defPPr>
            <a:lvl1pPr marR="0" lvl="0" indent="0" algn="ctr">
              <a:lnSpc>
                <a:spcPct val="100000"/>
              </a:lnSpc>
              <a:spcBef>
                <a:spcPts val="0"/>
              </a:spcBef>
              <a:spcAft>
                <a:spcPts val="0"/>
              </a:spcAft>
              <a:buNone/>
              <a:defRPr sz="3600" b="1" i="0" u="none" strike="noStrike" cap="none">
                <a:solidFill>
                  <a:srgbClr val="002060"/>
                </a:solidFill>
                <a:latin typeface="Lucida Sans Unicode" panose="020B0602030504020204" pitchFamily="34" charset="0"/>
                <a:ea typeface="Arial"/>
                <a:cs typeface="Lucida Sans Unicode" panose="020B0602030504020204" pitchFamily="34" charset="0"/>
              </a:defRPr>
            </a:lvl1pPr>
          </a:lstStyle>
          <a:p>
            <a:r>
              <a:rPr lang="es-MX" sz="2800" dirty="0"/>
              <a:t>Módulo formativo N.º 3</a:t>
            </a:r>
          </a:p>
          <a:p>
            <a:r>
              <a:rPr lang="es-MX" sz="2800" dirty="0"/>
              <a:t>Metodologías activas para desarrollar el pensamiento de orden superior</a:t>
            </a:r>
            <a:endParaRPr lang="es-PE" sz="2800" dirty="0"/>
          </a:p>
        </p:txBody>
      </p:sp>
    </p:spTree>
    <p:extLst>
      <p:ext uri="{BB962C8B-B14F-4D97-AF65-F5344CB8AC3E}">
        <p14:creationId xmlns:p14="http://schemas.microsoft.com/office/powerpoint/2010/main" val="357194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56125" y="885825"/>
            <a:ext cx="1859280" cy="327660"/>
          </a:xfrm>
        </p:spPr>
        <p:style>
          <a:lnRef idx="0">
            <a:srgbClr val="FFFFFF"/>
          </a:lnRef>
          <a:fillRef idx="1">
            <a:schemeClr val="accent1"/>
          </a:fillRef>
          <a:effectRef idx="0">
            <a:srgbClr val="FFFFFF"/>
          </a:effectRef>
          <a:fontRef idx="minor">
            <a:schemeClr val="lt1"/>
          </a:fontRef>
        </p:style>
        <p:txBody>
          <a:bodyPr>
            <a:normAutofit fontScale="90000"/>
          </a:bodyPr>
          <a:lstStyle/>
          <a:p>
            <a:pPr algn="ctr"/>
            <a:r>
              <a:rPr lang="es-ES" altLang="en-US" sz="2400" b="1" dirty="0">
                <a:solidFill>
                  <a:schemeClr val="bg1"/>
                </a:solidFill>
                <a:latin typeface="Book Antiqua" panose="02040602050305030304" pitchFamily="18" charset="0"/>
                <a:sym typeface="+mn-ea"/>
              </a:rPr>
              <a:t>PROCESO</a:t>
            </a:r>
          </a:p>
        </p:txBody>
      </p:sp>
      <p:sp>
        <p:nvSpPr>
          <p:cNvPr id="2" name="Rectángulo 1">
            <a:extLst>
              <a:ext uri="{FF2B5EF4-FFF2-40B4-BE49-F238E27FC236}">
                <a16:creationId xmlns:a16="http://schemas.microsoft.com/office/drawing/2014/main" id="{F11557D3-5BAB-5604-7F71-08B05ABDBF26}"/>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a:solidFill>
                  <a:schemeClr val="bg1"/>
                </a:solidFill>
              </a:rPr>
              <a:t>ANALIZA</a:t>
            </a:r>
            <a:endParaRPr lang="es-PE" sz="2400" b="1" dirty="0">
              <a:solidFill>
                <a:schemeClr val="bg1"/>
              </a:solidFill>
            </a:endParaRPr>
          </a:p>
        </p:txBody>
      </p:sp>
      <p:graphicFrame>
        <p:nvGraphicFramePr>
          <p:cNvPr id="3" name="Diagrama 2">
            <a:extLst>
              <a:ext uri="{FF2B5EF4-FFF2-40B4-BE49-F238E27FC236}">
                <a16:creationId xmlns:a16="http://schemas.microsoft.com/office/drawing/2014/main" id="{80A0785D-5EE7-7DC2-E6D0-D234AB112E5D}"/>
              </a:ext>
            </a:extLst>
          </p:cNvPr>
          <p:cNvGraphicFramePr/>
          <p:nvPr>
            <p:extLst>
              <p:ext uri="{D42A27DB-BD31-4B8C-83A1-F6EECF244321}">
                <p14:modId xmlns:p14="http://schemas.microsoft.com/office/powerpoint/2010/main" val="1545312486"/>
              </p:ext>
            </p:extLst>
          </p:nvPr>
        </p:nvGraphicFramePr>
        <p:xfrm>
          <a:off x="1717069" y="1681080"/>
          <a:ext cx="9396671" cy="5041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Título 1"/>
          <p:cNvSpPr/>
          <p:nvPr/>
        </p:nvSpPr>
        <p:spPr>
          <a:xfrm>
            <a:off x="871537" y="1276038"/>
            <a:ext cx="10448925" cy="1816100"/>
          </a:xfrm>
          <a:prstGeom prst="rect">
            <a:avLst/>
          </a:prstGeom>
        </p:spPr>
        <p:style>
          <a:lnRef idx="2">
            <a:schemeClr val="accent1"/>
          </a:lnRef>
          <a:fillRef idx="0">
            <a:srgbClr val="FFFFFF"/>
          </a:fillRef>
          <a:effectRef idx="0">
            <a:srgbClr val="FFFFFF"/>
          </a:effectRef>
          <a:fontRef idx="minor">
            <a:schemeClr val="tx1"/>
          </a:fontRef>
        </p:style>
        <p:txBody>
          <a:bodyPr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panose="00000500000000000000"/>
              <a:buNone/>
              <a:defRPr sz="4400" b="0" i="0" u="none" strike="noStrike" cap="none">
                <a:solidFill>
                  <a:schemeClr val="dk1"/>
                </a:solidFill>
                <a:latin typeface="Play" panose="00000500000000000000"/>
                <a:ea typeface="Play" panose="00000500000000000000"/>
                <a:cs typeface="Play" panose="00000500000000000000"/>
                <a:sym typeface="Play" panose="00000500000000000000"/>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71450" indent="-171450" algn="just">
              <a:buFont typeface="Arial" panose="020B0604020202020204" pitchFamily="34" charset="0"/>
              <a:buChar char="•"/>
            </a:pPr>
            <a:r>
              <a:rPr lang="es-ES" altLang="en-US" sz="1600" dirty="0">
                <a:latin typeface="Book Antiqua" panose="02040602050305030304" pitchFamily="18" charset="0"/>
              </a:rPr>
              <a:t>Plantean una situación real.</a:t>
            </a:r>
          </a:p>
          <a:p>
            <a:pPr marL="171450" indent="-171450" algn="just">
              <a:buFont typeface="Arial" panose="020B0604020202020204" pitchFamily="34" charset="0"/>
              <a:buChar char="•"/>
            </a:pPr>
            <a:r>
              <a:rPr lang="es-ES" altLang="en-US" sz="1600" dirty="0">
                <a:latin typeface="Book Antiqua" panose="02040602050305030304" pitchFamily="18" charset="0"/>
              </a:rPr>
              <a:t>Debe provenir del contacto con la vida real y de experiencia concretas y personales de alguien.</a:t>
            </a:r>
          </a:p>
          <a:p>
            <a:pPr marL="171450" indent="-171450" algn="just">
              <a:buFont typeface="Arial" panose="020B0604020202020204" pitchFamily="34" charset="0"/>
              <a:buChar char="•"/>
            </a:pPr>
            <a:r>
              <a:rPr lang="es-ES" altLang="en-US" sz="1600" dirty="0">
                <a:latin typeface="Book Antiqua" panose="02040602050305030304" pitchFamily="18" charset="0"/>
              </a:rPr>
              <a:t>Debe ser clara y comprensible.</a:t>
            </a:r>
          </a:p>
          <a:p>
            <a:pPr marL="171450" indent="-171450" algn="just">
              <a:buFont typeface="Arial" panose="020B0604020202020204" pitchFamily="34" charset="0"/>
              <a:buChar char="•"/>
            </a:pPr>
            <a:r>
              <a:rPr lang="es-ES" altLang="en-US" sz="1600" dirty="0">
                <a:latin typeface="Book Antiqua" panose="02040602050305030304" pitchFamily="18" charset="0"/>
              </a:rPr>
              <a:t>No debe sugerir soluciones sino proporcionar datos concretos para seleccionar, reflexionar, analizar y discutir en grupos las posibles salidas.</a:t>
            </a:r>
          </a:p>
          <a:p>
            <a:pPr marL="171450" indent="-171450" algn="just">
              <a:buFont typeface="Arial" panose="020B0604020202020204" pitchFamily="34" charset="0"/>
              <a:buChar char="•"/>
            </a:pPr>
            <a:r>
              <a:rPr lang="es-ES" altLang="en-US" sz="1600" dirty="0">
                <a:latin typeface="Book Antiqua" panose="02040602050305030304" pitchFamily="18" charset="0"/>
              </a:rPr>
              <a:t>Fomenta la participación y apelar al pensamiento critico de los estudiantes.</a:t>
            </a:r>
          </a:p>
          <a:p>
            <a:pPr marL="171450" indent="-171450" algn="just">
              <a:buFont typeface="Arial" panose="020B0604020202020204" pitchFamily="34" charset="0"/>
              <a:buChar char="•"/>
            </a:pPr>
            <a:r>
              <a:rPr lang="es-ES" altLang="en-US" sz="1600" dirty="0">
                <a:latin typeface="Book Antiqua" panose="02040602050305030304" pitchFamily="18" charset="0"/>
              </a:rPr>
              <a:t>Tiene un tiempo limitado para discutir y para la toma de decisiones.</a:t>
            </a:r>
          </a:p>
        </p:txBody>
      </p:sp>
      <p:sp>
        <p:nvSpPr>
          <p:cNvPr id="6" name="Cuadro de texto 5"/>
          <p:cNvSpPr txBox="1"/>
          <p:nvPr/>
        </p:nvSpPr>
        <p:spPr>
          <a:xfrm>
            <a:off x="1295400" y="3408730"/>
            <a:ext cx="9296400" cy="461665"/>
          </a:xfrm>
          <a:prstGeom prst="rect">
            <a:avLst/>
          </a:prstGeom>
          <a:solidFill>
            <a:schemeClr val="accent1"/>
          </a:solidFill>
          <a:ln>
            <a:solidFill>
              <a:schemeClr val="accent1"/>
            </a:solid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a:lnSpc>
                <a:spcPct val="90000"/>
              </a:lnSpc>
              <a:buClr>
                <a:schemeClr val="dk1"/>
              </a:buClr>
              <a:buSzPts val="1800"/>
              <a:buFont typeface="Play" panose="00000500000000000000"/>
              <a:buNone/>
              <a:defRPr sz="2400">
                <a:solidFill>
                  <a:schemeClr val="bg1"/>
                </a:solidFill>
                <a:latin typeface="Book Antiqua" panose="02040602050305030304" pitchFamily="18" charset="0"/>
                <a:ea typeface="Play" panose="00000500000000000000"/>
                <a:cs typeface="Play" panose="00000500000000000000"/>
                <a:sym typeface="Play" panose="00000500000000000000"/>
              </a:defRPr>
            </a:lvl1pPr>
            <a:lvl2pPr>
              <a:buSzPts val="1400"/>
              <a:buNone/>
              <a:defRPr sz="1800">
                <a:solidFill>
                  <a:srgbClr val="000000"/>
                </a:solidFill>
                <a:latin typeface="Arial" panose="020B0604020202020204"/>
                <a:ea typeface="Arial" panose="020B0604020202020204"/>
                <a:cs typeface="Arial" panose="020B0604020202020204"/>
              </a:defRPr>
            </a:lvl2pPr>
            <a:lvl3pPr>
              <a:buSzPts val="1400"/>
              <a:buNone/>
              <a:defRPr sz="1800">
                <a:solidFill>
                  <a:srgbClr val="000000"/>
                </a:solidFill>
                <a:latin typeface="Arial" panose="020B0604020202020204"/>
                <a:ea typeface="Arial" panose="020B0604020202020204"/>
                <a:cs typeface="Arial" panose="020B0604020202020204"/>
              </a:defRPr>
            </a:lvl3pPr>
            <a:lvl4pPr>
              <a:buSzPts val="1400"/>
              <a:buNone/>
              <a:defRPr sz="1800">
                <a:solidFill>
                  <a:srgbClr val="000000"/>
                </a:solidFill>
                <a:latin typeface="Arial" panose="020B0604020202020204"/>
                <a:ea typeface="Arial" panose="020B0604020202020204"/>
                <a:cs typeface="Arial" panose="020B0604020202020204"/>
              </a:defRPr>
            </a:lvl4pPr>
            <a:lvl5pPr>
              <a:buSzPts val="1400"/>
              <a:buNone/>
              <a:defRPr sz="1800">
                <a:solidFill>
                  <a:srgbClr val="000000"/>
                </a:solidFill>
                <a:latin typeface="Arial" panose="020B0604020202020204"/>
                <a:ea typeface="Arial" panose="020B0604020202020204"/>
                <a:cs typeface="Arial" panose="020B0604020202020204"/>
              </a:defRPr>
            </a:lvl5pPr>
            <a:lvl6pPr>
              <a:buSzPts val="1400"/>
              <a:buNone/>
              <a:defRPr sz="1800">
                <a:solidFill>
                  <a:srgbClr val="000000"/>
                </a:solidFill>
                <a:latin typeface="Arial" panose="020B0604020202020204"/>
                <a:ea typeface="Arial" panose="020B0604020202020204"/>
                <a:cs typeface="Arial" panose="020B0604020202020204"/>
              </a:defRPr>
            </a:lvl6pPr>
            <a:lvl7pPr>
              <a:buSzPts val="1400"/>
              <a:buNone/>
              <a:defRPr sz="1800">
                <a:solidFill>
                  <a:srgbClr val="000000"/>
                </a:solidFill>
                <a:latin typeface="Arial" panose="020B0604020202020204"/>
                <a:ea typeface="Arial" panose="020B0604020202020204"/>
                <a:cs typeface="Arial" panose="020B0604020202020204"/>
              </a:defRPr>
            </a:lvl7pPr>
            <a:lvl8pPr>
              <a:buSzPts val="1400"/>
              <a:buNone/>
              <a:defRPr sz="1800">
                <a:solidFill>
                  <a:srgbClr val="000000"/>
                </a:solidFill>
                <a:latin typeface="Arial" panose="020B0604020202020204"/>
                <a:ea typeface="Arial" panose="020B0604020202020204"/>
                <a:cs typeface="Arial" panose="020B0604020202020204"/>
              </a:defRPr>
            </a:lvl8pPr>
            <a:lvl9pPr>
              <a:buSzPts val="1400"/>
              <a:buNone/>
              <a:defRPr sz="1800">
                <a:solidFill>
                  <a:srgbClr val="000000"/>
                </a:solidFill>
                <a:latin typeface="Arial" panose="020B0604020202020204"/>
                <a:ea typeface="Arial" panose="020B0604020202020204"/>
                <a:cs typeface="Arial" panose="020B0604020202020204"/>
              </a:defRPr>
            </a:lvl9pPr>
          </a:lstStyle>
          <a:p>
            <a:pPr algn="ctr"/>
            <a:r>
              <a:rPr lang="es-ES" altLang="en-US" dirty="0">
                <a:sym typeface="+mn-ea"/>
              </a:rPr>
              <a:t>Tipos de casos</a:t>
            </a:r>
          </a:p>
        </p:txBody>
      </p:sp>
      <p:sp>
        <p:nvSpPr>
          <p:cNvPr id="3" name="Rectángulo 2">
            <a:extLst>
              <a:ext uri="{FF2B5EF4-FFF2-40B4-BE49-F238E27FC236}">
                <a16:creationId xmlns:a16="http://schemas.microsoft.com/office/drawing/2014/main" id="{543F30E5-1879-0C70-C159-EF2A0D919D1F}"/>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a:solidFill>
                  <a:schemeClr val="bg1"/>
                </a:solidFill>
              </a:rPr>
              <a:t>ANALIZA</a:t>
            </a:r>
            <a:endParaRPr lang="es-PE" sz="2400" b="1" dirty="0">
              <a:solidFill>
                <a:schemeClr val="bg1"/>
              </a:solidFill>
            </a:endParaRPr>
          </a:p>
        </p:txBody>
      </p:sp>
      <p:grpSp>
        <p:nvGrpSpPr>
          <p:cNvPr id="15" name="Grupo 14">
            <a:extLst>
              <a:ext uri="{FF2B5EF4-FFF2-40B4-BE49-F238E27FC236}">
                <a16:creationId xmlns:a16="http://schemas.microsoft.com/office/drawing/2014/main" id="{861EEFFB-05E2-9CE8-6C02-0A54EBC551FD}"/>
              </a:ext>
            </a:extLst>
          </p:cNvPr>
          <p:cNvGrpSpPr/>
          <p:nvPr/>
        </p:nvGrpSpPr>
        <p:grpSpPr>
          <a:xfrm>
            <a:off x="4487703" y="3968849"/>
            <a:ext cx="2911789" cy="2491526"/>
            <a:chOff x="-7605074" y="5870337"/>
            <a:chExt cx="3505198" cy="2158643"/>
          </a:xfrm>
        </p:grpSpPr>
        <p:sp>
          <p:nvSpPr>
            <p:cNvPr id="16" name="Rectángulo 15">
              <a:extLst>
                <a:ext uri="{FF2B5EF4-FFF2-40B4-BE49-F238E27FC236}">
                  <a16:creationId xmlns:a16="http://schemas.microsoft.com/office/drawing/2014/main" id="{9ABFE946-B41A-ADEE-8BCF-E966CA93EA14}"/>
                </a:ext>
              </a:extLst>
            </p:cNvPr>
            <p:cNvSpPr/>
            <p:nvPr/>
          </p:nvSpPr>
          <p:spPr>
            <a:xfrm>
              <a:off x="-7605074" y="6455711"/>
              <a:ext cx="3505198" cy="1573269"/>
            </a:xfrm>
            <a:prstGeom prst="rect">
              <a:avLst/>
            </a:prstGeom>
            <a:ln w="28575">
              <a:solidFill>
                <a:schemeClr val="accent1"/>
              </a:solidFill>
            </a:ln>
          </p:spPr>
          <p:txBody>
            <a:bodyPr wrap="square">
              <a:spAutoFit/>
            </a:bodyPr>
            <a:lstStyle/>
            <a:p>
              <a:pPr marL="0" indent="0" algn="just">
                <a:buNone/>
              </a:pPr>
              <a:r>
                <a:rPr lang="es-ES" altLang="en-US" sz="1600" dirty="0"/>
                <a:t>Además de describirse la situación, también se identifican el problema y sus causas. se trata de determinar las posibles soluciones y analizar sus ventajas y desventajas.</a:t>
              </a:r>
            </a:p>
          </p:txBody>
        </p:sp>
        <p:sp>
          <p:nvSpPr>
            <p:cNvPr id="17" name="Rectángulo: esquinas superiores redondeadas 16">
              <a:extLst>
                <a:ext uri="{FF2B5EF4-FFF2-40B4-BE49-F238E27FC236}">
                  <a16:creationId xmlns:a16="http://schemas.microsoft.com/office/drawing/2014/main" id="{E1658629-C4A1-8EAD-DDEC-394F5A90256C}"/>
                </a:ext>
              </a:extLst>
            </p:cNvPr>
            <p:cNvSpPr/>
            <p:nvPr/>
          </p:nvSpPr>
          <p:spPr>
            <a:xfrm>
              <a:off x="-7605074" y="5870337"/>
              <a:ext cx="3505198" cy="498764"/>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TIPO 2</a:t>
              </a:r>
              <a:endParaRPr lang="es-PE" sz="1600" b="1" dirty="0"/>
            </a:p>
          </p:txBody>
        </p:sp>
      </p:grpSp>
      <p:grpSp>
        <p:nvGrpSpPr>
          <p:cNvPr id="18" name="Grupo 17">
            <a:extLst>
              <a:ext uri="{FF2B5EF4-FFF2-40B4-BE49-F238E27FC236}">
                <a16:creationId xmlns:a16="http://schemas.microsoft.com/office/drawing/2014/main" id="{BC2A482B-9635-59BA-80A6-BBCF301D86F1}"/>
              </a:ext>
            </a:extLst>
          </p:cNvPr>
          <p:cNvGrpSpPr/>
          <p:nvPr/>
        </p:nvGrpSpPr>
        <p:grpSpPr>
          <a:xfrm>
            <a:off x="422913" y="3967062"/>
            <a:ext cx="3325174" cy="2155034"/>
            <a:chOff x="-7605074" y="5870337"/>
            <a:chExt cx="3505198" cy="2155034"/>
          </a:xfrm>
        </p:grpSpPr>
        <p:sp>
          <p:nvSpPr>
            <p:cNvPr id="19" name="Rectángulo 18">
              <a:extLst>
                <a:ext uri="{FF2B5EF4-FFF2-40B4-BE49-F238E27FC236}">
                  <a16:creationId xmlns:a16="http://schemas.microsoft.com/office/drawing/2014/main" id="{6577EB98-9041-FDA2-BA43-431ECEFE7B77}"/>
                </a:ext>
              </a:extLst>
            </p:cNvPr>
            <p:cNvSpPr/>
            <p:nvPr/>
          </p:nvSpPr>
          <p:spPr>
            <a:xfrm>
              <a:off x="-7605074" y="6455711"/>
              <a:ext cx="3505198" cy="1569660"/>
            </a:xfrm>
            <a:prstGeom prst="rect">
              <a:avLst/>
            </a:prstGeom>
            <a:ln w="28575">
              <a:solidFill>
                <a:schemeClr val="accent1"/>
              </a:solidFill>
            </a:ln>
          </p:spPr>
          <p:txBody>
            <a:bodyPr wrap="square">
              <a:spAutoFit/>
            </a:bodyPr>
            <a:lstStyle/>
            <a:p>
              <a:pPr marL="0" indent="0" algn="just">
                <a:buNone/>
              </a:pPr>
              <a:r>
                <a:rPr lang="es-ES" altLang="en-US" sz="1600" dirty="0">
                  <a:sym typeface="+mn-ea"/>
                </a:rPr>
                <a:t>La descripción de la situación tiene los datos suficientes para que los investigadores realicen un diagnostico de la situación o una identificación del problema y de sus causas.</a:t>
              </a:r>
              <a:endParaRPr lang="es-ES" altLang="en-US" sz="1600" dirty="0"/>
            </a:p>
          </p:txBody>
        </p:sp>
        <p:sp>
          <p:nvSpPr>
            <p:cNvPr id="20" name="Rectángulo: esquinas superiores redondeadas 19">
              <a:extLst>
                <a:ext uri="{FF2B5EF4-FFF2-40B4-BE49-F238E27FC236}">
                  <a16:creationId xmlns:a16="http://schemas.microsoft.com/office/drawing/2014/main" id="{4900CC19-F499-4A44-24ED-F326D9CB4E12}"/>
                </a:ext>
              </a:extLst>
            </p:cNvPr>
            <p:cNvSpPr/>
            <p:nvPr/>
          </p:nvSpPr>
          <p:spPr>
            <a:xfrm>
              <a:off x="-7605074" y="5870337"/>
              <a:ext cx="3505198" cy="498764"/>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TIPO 1</a:t>
              </a:r>
              <a:endParaRPr lang="es-PE" sz="1600" b="1" dirty="0"/>
            </a:p>
          </p:txBody>
        </p:sp>
      </p:grpSp>
      <p:grpSp>
        <p:nvGrpSpPr>
          <p:cNvPr id="21" name="Grupo 20">
            <a:extLst>
              <a:ext uri="{FF2B5EF4-FFF2-40B4-BE49-F238E27FC236}">
                <a16:creationId xmlns:a16="http://schemas.microsoft.com/office/drawing/2014/main" id="{0DAF8698-9D9E-7F7D-89E8-757C607D0006}"/>
              </a:ext>
            </a:extLst>
          </p:cNvPr>
          <p:cNvGrpSpPr/>
          <p:nvPr/>
        </p:nvGrpSpPr>
        <p:grpSpPr>
          <a:xfrm>
            <a:off x="7880036" y="3967062"/>
            <a:ext cx="3325174" cy="2155034"/>
            <a:chOff x="-7605074" y="5851749"/>
            <a:chExt cx="3505198" cy="1517791"/>
          </a:xfrm>
        </p:grpSpPr>
        <p:sp>
          <p:nvSpPr>
            <p:cNvPr id="22" name="Rectángulo 21">
              <a:extLst>
                <a:ext uri="{FF2B5EF4-FFF2-40B4-BE49-F238E27FC236}">
                  <a16:creationId xmlns:a16="http://schemas.microsoft.com/office/drawing/2014/main" id="{BB7D7125-D876-46CA-8DC8-BE4CB9979FF0}"/>
                </a:ext>
              </a:extLst>
            </p:cNvPr>
            <p:cNvSpPr/>
            <p:nvPr/>
          </p:nvSpPr>
          <p:spPr>
            <a:xfrm>
              <a:off x="-7605074" y="6391389"/>
              <a:ext cx="3505198" cy="978151"/>
            </a:xfrm>
            <a:prstGeom prst="rect">
              <a:avLst/>
            </a:prstGeom>
            <a:ln w="28575">
              <a:solidFill>
                <a:schemeClr val="accent1"/>
              </a:solidFill>
            </a:ln>
          </p:spPr>
          <p:txBody>
            <a:bodyPr wrap="square">
              <a:spAutoFit/>
            </a:bodyPr>
            <a:lstStyle/>
            <a:p>
              <a:pPr marL="0" indent="0" algn="just">
                <a:buNone/>
              </a:pPr>
              <a:r>
                <a:rPr lang="es-ES" altLang="en-US" sz="1600" dirty="0"/>
                <a:t>En este caso se describe la situación, se presenta el problema de  forma clara, se dan soluciones y se justifica la selección de una de ellas.</a:t>
              </a:r>
            </a:p>
          </p:txBody>
        </p:sp>
        <p:sp>
          <p:nvSpPr>
            <p:cNvPr id="23" name="Rectángulo: esquinas superiores redondeadas 22">
              <a:extLst>
                <a:ext uri="{FF2B5EF4-FFF2-40B4-BE49-F238E27FC236}">
                  <a16:creationId xmlns:a16="http://schemas.microsoft.com/office/drawing/2014/main" id="{3E075135-A368-F7CF-9C34-B20C3720DAA2}"/>
                </a:ext>
              </a:extLst>
            </p:cNvPr>
            <p:cNvSpPr/>
            <p:nvPr/>
          </p:nvSpPr>
          <p:spPr>
            <a:xfrm>
              <a:off x="-7605074" y="5851749"/>
              <a:ext cx="3505198" cy="459488"/>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TIPO 3</a:t>
              </a:r>
              <a:endParaRPr lang="es-PE" sz="1600" b="1" dirty="0"/>
            </a:p>
          </p:txBody>
        </p:sp>
      </p:grpSp>
      <p:sp>
        <p:nvSpPr>
          <p:cNvPr id="24" name="Rectángulo: esquinas superiores redondeadas 23">
            <a:extLst>
              <a:ext uri="{FF2B5EF4-FFF2-40B4-BE49-F238E27FC236}">
                <a16:creationId xmlns:a16="http://schemas.microsoft.com/office/drawing/2014/main" id="{F4362520-9473-5A1A-C5ED-3303A6D3917A}"/>
              </a:ext>
            </a:extLst>
          </p:cNvPr>
          <p:cNvSpPr/>
          <p:nvPr/>
        </p:nvSpPr>
        <p:spPr>
          <a:xfrm>
            <a:off x="3239816" y="772273"/>
            <a:ext cx="5712366" cy="453782"/>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ltLang="en-US" sz="1800" b="1" dirty="0">
                <a:solidFill>
                  <a:schemeClr val="bg1"/>
                </a:solidFill>
                <a:latin typeface="Book Antiqua" panose="02040602050305030304" pitchFamily="18" charset="0"/>
              </a:rPr>
              <a:t>CARACTERÍSTICAS DEL ESTUDIO DE CASO</a:t>
            </a:r>
            <a:endParaRPr lang="es-PE" sz="1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 de texto 8"/>
          <p:cNvSpPr txBox="1"/>
          <p:nvPr/>
        </p:nvSpPr>
        <p:spPr>
          <a:xfrm>
            <a:off x="8509000" y="1047750"/>
            <a:ext cx="4064000" cy="306705"/>
          </a:xfrm>
          <a:prstGeom prst="rect">
            <a:avLst/>
          </a:prstGeom>
          <a:noFill/>
        </p:spPr>
        <p:txBody>
          <a:bodyPr wrap="square" rtlCol="0">
            <a:spAutoFit/>
          </a:bodyPr>
          <a:lstStyle/>
          <a:p>
            <a:endParaRPr lang="es-ES" altLang="en-US"/>
          </a:p>
        </p:txBody>
      </p:sp>
      <p:sp>
        <p:nvSpPr>
          <p:cNvPr id="4" name="Cuadro de texto 3"/>
          <p:cNvSpPr txBox="1"/>
          <p:nvPr/>
        </p:nvSpPr>
        <p:spPr>
          <a:xfrm>
            <a:off x="8280237" y="5483153"/>
            <a:ext cx="3499485" cy="229870"/>
          </a:xfrm>
          <a:prstGeom prst="rect">
            <a:avLst/>
          </a:prstGeom>
        </p:spPr>
        <p:txBody>
          <a:bodyPr>
            <a:noAutofit/>
          </a:bodyPr>
          <a:lstStyle/>
          <a:p>
            <a:pPr marL="0" indent="0">
              <a:spcBef>
                <a:spcPct val="0"/>
              </a:spcBef>
              <a:spcAft>
                <a:spcPts val="600"/>
              </a:spcAft>
            </a:pPr>
            <a:r>
              <a:rPr lang="en-US" altLang="zh-CN" sz="900" b="1" i="0" dirty="0">
                <a:solidFill>
                  <a:schemeClr val="tx1"/>
                </a:solidFill>
                <a:latin typeface="Book Antiqua" panose="02040602050305030304" pitchFamily="18" charset="0"/>
                <a:ea typeface="__Source_Sans_3_11ceb6"/>
              </a:rPr>
              <a:t>9oct2010recomendaciones18.4</a:t>
            </a:r>
            <a:r>
              <a:rPr lang="en-US" altLang="zh-CN" sz="900" b="1" i="0" dirty="0">
                <a:solidFill>
                  <a:schemeClr val="tx1"/>
                </a:solidFill>
                <a:latin typeface="Book Antiqua" panose="02040602050305030304" pitchFamily="18" charset="0"/>
                <a:ea typeface="__Source_Sans_3_11ceb6"/>
                <a:hlinkClick r:id="rId2" tooltip="Carolina Vizuet Durán"/>
              </a:rPr>
              <a:t>Carolina Vizuet Durán</a:t>
            </a:r>
          </a:p>
        </p:txBody>
      </p:sp>
      <p:sp>
        <p:nvSpPr>
          <p:cNvPr id="6" name="Rectángulo 5">
            <a:extLst>
              <a:ext uri="{FF2B5EF4-FFF2-40B4-BE49-F238E27FC236}">
                <a16:creationId xmlns:a16="http://schemas.microsoft.com/office/drawing/2014/main" id="{63EF6483-E76A-FD77-A790-4D1FA40D3CA4}"/>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a:solidFill>
                  <a:schemeClr val="bg1"/>
                </a:solidFill>
              </a:rPr>
              <a:t>ANALIZA</a:t>
            </a:r>
            <a:endParaRPr lang="es-PE" sz="2400" b="1" dirty="0">
              <a:solidFill>
                <a:schemeClr val="bg1"/>
              </a:solidFill>
            </a:endParaRPr>
          </a:p>
        </p:txBody>
      </p:sp>
      <p:grpSp>
        <p:nvGrpSpPr>
          <p:cNvPr id="8" name="Grupo 7">
            <a:extLst>
              <a:ext uri="{FF2B5EF4-FFF2-40B4-BE49-F238E27FC236}">
                <a16:creationId xmlns:a16="http://schemas.microsoft.com/office/drawing/2014/main" id="{297DE660-5250-7615-B754-A29A9D5DE1D5}"/>
              </a:ext>
            </a:extLst>
          </p:cNvPr>
          <p:cNvGrpSpPr/>
          <p:nvPr/>
        </p:nvGrpSpPr>
        <p:grpSpPr>
          <a:xfrm>
            <a:off x="745652" y="1047750"/>
            <a:ext cx="5350348" cy="4383645"/>
            <a:chOff x="-7605074" y="5870337"/>
            <a:chExt cx="3505198" cy="5109689"/>
          </a:xfrm>
        </p:grpSpPr>
        <p:sp>
          <p:nvSpPr>
            <p:cNvPr id="10" name="Rectángulo 9">
              <a:extLst>
                <a:ext uri="{FF2B5EF4-FFF2-40B4-BE49-F238E27FC236}">
                  <a16:creationId xmlns:a16="http://schemas.microsoft.com/office/drawing/2014/main" id="{E0EB9FC4-6022-83EA-4129-FEC4B87892E7}"/>
                </a:ext>
              </a:extLst>
            </p:cNvPr>
            <p:cNvSpPr/>
            <p:nvPr/>
          </p:nvSpPr>
          <p:spPr>
            <a:xfrm>
              <a:off x="-7605074" y="6455711"/>
              <a:ext cx="3505198" cy="4524315"/>
            </a:xfrm>
            <a:prstGeom prst="rect">
              <a:avLst/>
            </a:prstGeom>
            <a:ln w="28575">
              <a:solidFill>
                <a:schemeClr val="accent1"/>
              </a:solidFill>
            </a:ln>
          </p:spPr>
          <p:txBody>
            <a:bodyPr wrap="square">
              <a:spAutoFit/>
            </a:bodyPr>
            <a:lstStyle/>
            <a:p>
              <a:pPr marL="285750" indent="-285750" algn="just">
                <a:buFont typeface="Wingdings" panose="05000000000000000000" pitchFamily="2" charset="2"/>
                <a:buChar char="ü"/>
              </a:pPr>
              <a:r>
                <a:rPr lang="es-ES" altLang="en-US" sz="1800" dirty="0">
                  <a:sym typeface="+mn-ea"/>
                </a:rPr>
                <a:t>Establece un puente entre la teoría y la práctica.</a:t>
              </a:r>
            </a:p>
            <a:p>
              <a:pPr marL="285750" indent="-285750" algn="just">
                <a:buFont typeface="Wingdings" panose="05000000000000000000" pitchFamily="2" charset="2"/>
                <a:buChar char="ü"/>
              </a:pPr>
              <a:r>
                <a:rPr lang="es-ES" altLang="en-US" sz="1800" dirty="0">
                  <a:sym typeface="+mn-ea"/>
                </a:rPr>
                <a:t>Fomenta el desarrollo del juicio critico: causas históricas.</a:t>
              </a:r>
            </a:p>
            <a:p>
              <a:pPr marL="285750" indent="-285750" algn="just">
                <a:buFont typeface="Wingdings" panose="05000000000000000000" pitchFamily="2" charset="2"/>
                <a:buChar char="ü"/>
              </a:pPr>
              <a:r>
                <a:rPr lang="es-ES" altLang="en-US" sz="1800" dirty="0">
                  <a:sym typeface="+mn-ea"/>
                </a:rPr>
                <a:t>Facilita el entendimiento de los motivos que tuvieron las personas para actuar de una determinada manera.</a:t>
              </a:r>
            </a:p>
            <a:p>
              <a:pPr marL="285750" indent="-285750" algn="just">
                <a:buFont typeface="Wingdings" panose="05000000000000000000" pitchFamily="2" charset="2"/>
                <a:buChar char="ü"/>
              </a:pPr>
              <a:r>
                <a:rPr lang="es-ES" altLang="en-US" sz="1800" dirty="0">
                  <a:sym typeface="+mn-ea"/>
                </a:rPr>
                <a:t>Permite la comprensión de posiciones diferentes ante un conflicto o un problema.</a:t>
              </a:r>
            </a:p>
            <a:p>
              <a:pPr marL="285750" indent="-285750" algn="just">
                <a:buFont typeface="Wingdings" panose="05000000000000000000" pitchFamily="2" charset="2"/>
                <a:buChar char="ü"/>
              </a:pPr>
              <a:r>
                <a:rPr lang="es-ES" altLang="en-US" sz="1800" dirty="0">
                  <a:sym typeface="+mn-ea"/>
                </a:rPr>
                <a:t>Familiariza con representaciones simbólicas.</a:t>
              </a:r>
            </a:p>
            <a:p>
              <a:pPr marL="285750" indent="-285750" algn="just">
                <a:buFont typeface="Wingdings" panose="05000000000000000000" pitchFamily="2" charset="2"/>
                <a:buChar char="ü"/>
              </a:pPr>
              <a:r>
                <a:rPr lang="es-ES" altLang="en-US" sz="1800" dirty="0">
                  <a:sym typeface="+mn-ea"/>
                </a:rPr>
                <a:t>Ofrece muchas posibilidades para construir un modelo curricular flexible y adaptado. </a:t>
              </a:r>
            </a:p>
          </p:txBody>
        </p:sp>
        <p:sp>
          <p:nvSpPr>
            <p:cNvPr id="11" name="Rectángulo: esquinas superiores redondeadas 10">
              <a:extLst>
                <a:ext uri="{FF2B5EF4-FFF2-40B4-BE49-F238E27FC236}">
                  <a16:creationId xmlns:a16="http://schemas.microsoft.com/office/drawing/2014/main" id="{6F1B9D75-3230-3AD5-2972-DD5BC4B79A76}"/>
                </a:ext>
              </a:extLst>
            </p:cNvPr>
            <p:cNvSpPr/>
            <p:nvPr/>
          </p:nvSpPr>
          <p:spPr>
            <a:xfrm>
              <a:off x="-7605074" y="5870337"/>
              <a:ext cx="3505198" cy="498764"/>
            </a:xfrm>
            <a:prstGeom prst="round2Same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solidFill>
                </a:rPr>
                <a:t>Ventajas</a:t>
              </a:r>
              <a:endParaRPr lang="es-PE" sz="1800" b="1" dirty="0">
                <a:solidFill>
                  <a:schemeClr val="tx1"/>
                </a:solidFill>
              </a:endParaRPr>
            </a:p>
          </p:txBody>
        </p:sp>
      </p:grpSp>
      <p:grpSp>
        <p:nvGrpSpPr>
          <p:cNvPr id="17" name="Grupo 16">
            <a:extLst>
              <a:ext uri="{FF2B5EF4-FFF2-40B4-BE49-F238E27FC236}">
                <a16:creationId xmlns:a16="http://schemas.microsoft.com/office/drawing/2014/main" id="{066D45C7-F261-05DD-C8EA-4C3C90C26E73}"/>
              </a:ext>
            </a:extLst>
          </p:cNvPr>
          <p:cNvGrpSpPr/>
          <p:nvPr/>
        </p:nvGrpSpPr>
        <p:grpSpPr>
          <a:xfrm>
            <a:off x="6981825" y="1047749"/>
            <a:ext cx="3854921" cy="4383645"/>
            <a:chOff x="-7605074" y="5870337"/>
            <a:chExt cx="3505198" cy="4001694"/>
          </a:xfrm>
        </p:grpSpPr>
        <p:sp>
          <p:nvSpPr>
            <p:cNvPr id="18" name="Rectángulo 17">
              <a:extLst>
                <a:ext uri="{FF2B5EF4-FFF2-40B4-BE49-F238E27FC236}">
                  <a16:creationId xmlns:a16="http://schemas.microsoft.com/office/drawing/2014/main" id="{8FF7C2CF-4FDF-ECFB-5C26-EDEDB2792D72}"/>
                </a:ext>
              </a:extLst>
            </p:cNvPr>
            <p:cNvSpPr/>
            <p:nvPr/>
          </p:nvSpPr>
          <p:spPr>
            <a:xfrm>
              <a:off x="-7605074" y="6455711"/>
              <a:ext cx="3505198" cy="3416320"/>
            </a:xfrm>
            <a:prstGeom prst="rect">
              <a:avLst/>
            </a:prstGeom>
            <a:ln w="28575">
              <a:solidFill>
                <a:schemeClr val="accent1"/>
              </a:solidFill>
            </a:ln>
          </p:spPr>
          <p:txBody>
            <a:bodyPr wrap="square">
              <a:spAutoFit/>
            </a:bodyPr>
            <a:lstStyle/>
            <a:p>
              <a:pPr marL="285750" indent="-285750" algn="just">
                <a:buFont typeface="Wingdings" panose="05000000000000000000" pitchFamily="2" charset="2"/>
                <a:buChar char="ü"/>
              </a:pPr>
              <a:r>
                <a:rPr lang="es-ES" altLang="en-US" sz="1800" dirty="0">
                  <a:sym typeface="+mn-ea"/>
                </a:rPr>
                <a:t>Es difícil que un microcosmos suministre el escenario general o explicación cultural.</a:t>
              </a:r>
            </a:p>
            <a:p>
              <a:pPr marL="285750" indent="-285750" algn="just">
                <a:buFont typeface="Wingdings" panose="05000000000000000000" pitchFamily="2" charset="2"/>
                <a:buChar char="ü"/>
              </a:pPr>
              <a:r>
                <a:rPr lang="es-ES" altLang="en-US" sz="1800" dirty="0">
                  <a:sym typeface="+mn-ea"/>
                </a:rPr>
                <a:t>Abordan aspectos parciales de la realidad social que deben ser completados con otras unidades.</a:t>
              </a:r>
            </a:p>
            <a:p>
              <a:pPr marL="285750" indent="-285750" algn="just">
                <a:buFont typeface="Wingdings" panose="05000000000000000000" pitchFamily="2" charset="2"/>
                <a:buChar char="ü"/>
              </a:pPr>
              <a:r>
                <a:rPr lang="es-ES" altLang="en-US" sz="1800" dirty="0">
                  <a:sym typeface="+mn-ea"/>
                </a:rPr>
                <a:t>En los juegos de simulación en ocasiones tiene mas potencia lo lúdico que lo instructivo.</a:t>
              </a:r>
            </a:p>
            <a:p>
              <a:pPr marL="285750" indent="-285750" algn="just">
                <a:buFont typeface="Wingdings" panose="05000000000000000000" pitchFamily="2" charset="2"/>
                <a:buChar char="ü"/>
              </a:pPr>
              <a:r>
                <a:rPr lang="es-ES" altLang="en-US" sz="1800" dirty="0">
                  <a:sym typeface="+mn-ea"/>
                </a:rPr>
                <a:t>Puede confundir si se refuerza lo anecdótico o lo excesivamente regular.</a:t>
              </a:r>
            </a:p>
          </p:txBody>
        </p:sp>
        <p:sp>
          <p:nvSpPr>
            <p:cNvPr id="19" name="Rectángulo: esquinas superiores redondeadas 18">
              <a:extLst>
                <a:ext uri="{FF2B5EF4-FFF2-40B4-BE49-F238E27FC236}">
                  <a16:creationId xmlns:a16="http://schemas.microsoft.com/office/drawing/2014/main" id="{62CD9618-0650-762B-F2E4-01F98C7FC1B2}"/>
                </a:ext>
              </a:extLst>
            </p:cNvPr>
            <p:cNvSpPr/>
            <p:nvPr/>
          </p:nvSpPr>
          <p:spPr>
            <a:xfrm>
              <a:off x="-7605074" y="5870337"/>
              <a:ext cx="3505198" cy="498764"/>
            </a:xfrm>
            <a:prstGeom prst="round2Same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solidFill>
                </a:rPr>
                <a:t>Desventajas</a:t>
              </a:r>
              <a:endParaRPr lang="es-PE" sz="1800" b="1" dirty="0">
                <a:solidFill>
                  <a:schemeClr val="tx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6637" y="784099"/>
            <a:ext cx="8496300" cy="381907"/>
          </a:xfrm>
          <a:solidFill>
            <a:schemeClr val="accent1"/>
          </a:solidFill>
        </p:spPr>
        <p:txBody>
          <a:bodyPr>
            <a:normAutofit fontScale="90000"/>
          </a:bodyPr>
          <a:lstStyle/>
          <a:p>
            <a:r>
              <a:rPr lang="es-ES" altLang="en-US" sz="2400" b="1" dirty="0">
                <a:solidFill>
                  <a:schemeClr val="bg1"/>
                </a:solidFill>
                <a:latin typeface="Book Antiqua" panose="02040602050305030304" pitchFamily="18" charset="0"/>
              </a:rPr>
              <a:t>CUADRO DE COMPARACIÓN MÉTODO DE CASOS Y ABP</a:t>
            </a:r>
          </a:p>
        </p:txBody>
      </p:sp>
      <p:sp>
        <p:nvSpPr>
          <p:cNvPr id="3" name="Rectángulo 2">
            <a:extLst>
              <a:ext uri="{FF2B5EF4-FFF2-40B4-BE49-F238E27FC236}">
                <a16:creationId xmlns:a16="http://schemas.microsoft.com/office/drawing/2014/main" id="{A45B2CEA-3FB1-EFBA-2F59-0E73E05242C8}"/>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a:solidFill>
                  <a:schemeClr val="bg1"/>
                </a:solidFill>
              </a:rPr>
              <a:t>ANALIZA</a:t>
            </a:r>
            <a:endParaRPr lang="es-PE" sz="2400" b="1" dirty="0">
              <a:solidFill>
                <a:schemeClr val="bg1"/>
              </a:solidFill>
            </a:endParaRPr>
          </a:p>
        </p:txBody>
      </p:sp>
      <p:graphicFrame>
        <p:nvGraphicFramePr>
          <p:cNvPr id="8" name="Tabla 7">
            <a:extLst>
              <a:ext uri="{FF2B5EF4-FFF2-40B4-BE49-F238E27FC236}">
                <a16:creationId xmlns:a16="http://schemas.microsoft.com/office/drawing/2014/main" id="{18387ADE-9861-F449-758B-AB8631892283}"/>
              </a:ext>
            </a:extLst>
          </p:cNvPr>
          <p:cNvGraphicFramePr>
            <a:graphicFrameLocks noGrp="1"/>
          </p:cNvGraphicFramePr>
          <p:nvPr>
            <p:extLst>
              <p:ext uri="{D42A27DB-BD31-4B8C-83A1-F6EECF244321}">
                <p14:modId xmlns:p14="http://schemas.microsoft.com/office/powerpoint/2010/main" val="1430705273"/>
              </p:ext>
            </p:extLst>
          </p:nvPr>
        </p:nvGraphicFramePr>
        <p:xfrm>
          <a:off x="1803401" y="1353113"/>
          <a:ext cx="9502773" cy="4582160"/>
        </p:xfrm>
        <a:graphic>
          <a:graphicData uri="http://schemas.openxmlformats.org/drawingml/2006/table">
            <a:tbl>
              <a:tblPr firstRow="1" bandRow="1">
                <a:tableStyleId>{00A15C55-8517-42AA-B614-E9B94910E393}</a:tableStyleId>
              </a:tblPr>
              <a:tblGrid>
                <a:gridCol w="2530474">
                  <a:extLst>
                    <a:ext uri="{9D8B030D-6E8A-4147-A177-3AD203B41FA5}">
                      <a16:colId xmlns:a16="http://schemas.microsoft.com/office/drawing/2014/main" val="2211270499"/>
                    </a:ext>
                  </a:extLst>
                </a:gridCol>
                <a:gridCol w="3804708">
                  <a:extLst>
                    <a:ext uri="{9D8B030D-6E8A-4147-A177-3AD203B41FA5}">
                      <a16:colId xmlns:a16="http://schemas.microsoft.com/office/drawing/2014/main" val="1416822957"/>
                    </a:ext>
                  </a:extLst>
                </a:gridCol>
                <a:gridCol w="3167591">
                  <a:extLst>
                    <a:ext uri="{9D8B030D-6E8A-4147-A177-3AD203B41FA5}">
                      <a16:colId xmlns:a16="http://schemas.microsoft.com/office/drawing/2014/main" val="1586871318"/>
                    </a:ext>
                  </a:extLst>
                </a:gridCol>
              </a:tblGrid>
              <a:tr h="370840">
                <a:tc>
                  <a:txBody>
                    <a:bodyPr/>
                    <a:lstStyle/>
                    <a:p>
                      <a:pPr algn="ctr"/>
                      <a:r>
                        <a:rPr lang="es-ES" dirty="0"/>
                        <a:t>ASPECTOS A COMPARAR</a:t>
                      </a:r>
                      <a:endParaRPr lang="es-PE" dirty="0"/>
                    </a:p>
                  </a:txBody>
                  <a:tcPr/>
                </a:tc>
                <a:tc>
                  <a:txBody>
                    <a:bodyPr/>
                    <a:lstStyle/>
                    <a:p>
                      <a:pPr algn="ctr"/>
                      <a:r>
                        <a:rPr lang="es-ES" dirty="0"/>
                        <a:t>MÉTODO DE CASOS</a:t>
                      </a:r>
                      <a:endParaRPr lang="es-PE" dirty="0"/>
                    </a:p>
                  </a:txBody>
                  <a:tcPr/>
                </a:tc>
                <a:tc>
                  <a:txBody>
                    <a:bodyPr/>
                    <a:lstStyle/>
                    <a:p>
                      <a:pPr algn="ctr"/>
                      <a:r>
                        <a:rPr lang="es-ES" dirty="0"/>
                        <a:t>APRENDIZAJE BASADO EN PROYECTOS</a:t>
                      </a:r>
                      <a:endParaRPr lang="es-PE" dirty="0"/>
                    </a:p>
                  </a:txBody>
                  <a:tcPr/>
                </a:tc>
                <a:extLst>
                  <a:ext uri="{0D108BD9-81ED-4DB2-BD59-A6C34878D82A}">
                    <a16:rowId xmlns:a16="http://schemas.microsoft.com/office/drawing/2014/main" val="3918806907"/>
                  </a:ext>
                </a:extLst>
              </a:tr>
              <a:tr h="370840">
                <a:tc>
                  <a:txBody>
                    <a:bodyPr/>
                    <a:lstStyle/>
                    <a:p>
                      <a:r>
                        <a:rPr lang="es-ES" dirty="0"/>
                        <a:t>Situación descrita</a:t>
                      </a:r>
                      <a:endParaRPr lang="es-PE" dirty="0"/>
                    </a:p>
                  </a:txBody>
                  <a:tcPr/>
                </a:tc>
                <a:tc>
                  <a:txBody>
                    <a:bodyPr/>
                    <a:lstStyle/>
                    <a:p>
                      <a:r>
                        <a:rPr lang="es-ES" dirty="0"/>
                        <a:t>Real</a:t>
                      </a:r>
                      <a:endParaRPr lang="es-PE" dirty="0"/>
                    </a:p>
                  </a:txBody>
                  <a:tcPr/>
                </a:tc>
                <a:tc>
                  <a:txBody>
                    <a:bodyPr/>
                    <a:lstStyle/>
                    <a:p>
                      <a:r>
                        <a:rPr lang="es-ES" dirty="0"/>
                        <a:t>Real o ficticia</a:t>
                      </a:r>
                      <a:endParaRPr lang="es-PE" dirty="0"/>
                    </a:p>
                  </a:txBody>
                  <a:tcPr/>
                </a:tc>
                <a:extLst>
                  <a:ext uri="{0D108BD9-81ED-4DB2-BD59-A6C34878D82A}">
                    <a16:rowId xmlns:a16="http://schemas.microsoft.com/office/drawing/2014/main" val="1830886966"/>
                  </a:ext>
                </a:extLst>
              </a:tr>
              <a:tr h="370840">
                <a:tc>
                  <a:txBody>
                    <a:bodyPr/>
                    <a:lstStyle/>
                    <a:p>
                      <a:r>
                        <a:rPr lang="es-ES" dirty="0"/>
                        <a:t>Análisis de la misma</a:t>
                      </a:r>
                      <a:endParaRPr lang="es-PE" dirty="0"/>
                    </a:p>
                  </a:txBody>
                  <a:tcPr/>
                </a:tc>
                <a:tc>
                  <a:txBody>
                    <a:bodyPr/>
                    <a:lstStyle/>
                    <a:p>
                      <a:pPr algn="just"/>
                      <a:r>
                        <a:rPr lang="es-ES" dirty="0"/>
                        <a:t>Secuencia:</a:t>
                      </a:r>
                    </a:p>
                    <a:p>
                      <a:pPr algn="just"/>
                      <a:r>
                        <a:rPr lang="es-ES" dirty="0"/>
                        <a:t>Individual/pequeño grupo/ gran grupo</a:t>
                      </a:r>
                      <a:endParaRPr lang="es-PE" dirty="0"/>
                    </a:p>
                  </a:txBody>
                  <a:tcPr/>
                </a:tc>
                <a:tc>
                  <a:txBody>
                    <a:bodyPr/>
                    <a:lstStyle/>
                    <a:p>
                      <a:pPr algn="just"/>
                      <a:r>
                        <a:rPr lang="es-ES" dirty="0"/>
                        <a:t>En grupo desde el principio con una fase de trabajo individual.</a:t>
                      </a:r>
                      <a:endParaRPr lang="es-PE" dirty="0"/>
                    </a:p>
                  </a:txBody>
                  <a:tcPr/>
                </a:tc>
                <a:extLst>
                  <a:ext uri="{0D108BD9-81ED-4DB2-BD59-A6C34878D82A}">
                    <a16:rowId xmlns:a16="http://schemas.microsoft.com/office/drawing/2014/main" val="3499883954"/>
                  </a:ext>
                </a:extLst>
              </a:tr>
              <a:tr h="370840">
                <a:tc>
                  <a:txBody>
                    <a:bodyPr/>
                    <a:lstStyle/>
                    <a:p>
                      <a:r>
                        <a:rPr lang="es-ES" dirty="0"/>
                        <a:t>Características de la situación problema</a:t>
                      </a:r>
                      <a:endParaRPr lang="es-PE" dirty="0"/>
                    </a:p>
                  </a:txBody>
                  <a:tcPr/>
                </a:tc>
                <a:tc>
                  <a:txBody>
                    <a:bodyPr/>
                    <a:lstStyle/>
                    <a:p>
                      <a:pPr algn="just"/>
                      <a:r>
                        <a:rPr lang="es-ES" dirty="0"/>
                        <a:t>No existe solo una solución correcta.</a:t>
                      </a:r>
                      <a:endParaRPr lang="es-PE" dirty="0"/>
                    </a:p>
                  </a:txBody>
                  <a:tcPr/>
                </a:tc>
                <a:tc>
                  <a:txBody>
                    <a:bodyPr/>
                    <a:lstStyle/>
                    <a:p>
                      <a:pPr algn="just"/>
                      <a:r>
                        <a:rPr lang="es-ES" dirty="0"/>
                        <a:t>No existe solo una solución correcta.</a:t>
                      </a:r>
                      <a:endParaRPr lang="es-PE" dirty="0"/>
                    </a:p>
                  </a:txBody>
                  <a:tcPr/>
                </a:tc>
                <a:extLst>
                  <a:ext uri="{0D108BD9-81ED-4DB2-BD59-A6C34878D82A}">
                    <a16:rowId xmlns:a16="http://schemas.microsoft.com/office/drawing/2014/main" val="323064440"/>
                  </a:ext>
                </a:extLst>
              </a:tr>
              <a:tr h="370840">
                <a:tc>
                  <a:txBody>
                    <a:bodyPr/>
                    <a:lstStyle/>
                    <a:p>
                      <a:r>
                        <a:rPr lang="es-ES" dirty="0"/>
                        <a:t>Información</a:t>
                      </a:r>
                      <a:endParaRPr lang="es-PE" dirty="0"/>
                    </a:p>
                  </a:txBody>
                  <a:tcPr/>
                </a:tc>
                <a:tc>
                  <a:txBody>
                    <a:bodyPr/>
                    <a:lstStyle/>
                    <a:p>
                      <a:pPr algn="just"/>
                      <a:r>
                        <a:rPr lang="es-ES" dirty="0"/>
                        <a:t>Se presenta en la mayoría de los casos, toda la información necesaria.</a:t>
                      </a:r>
                      <a:endParaRPr lang="es-PE" dirty="0"/>
                    </a:p>
                  </a:txBody>
                  <a:tcPr/>
                </a:tc>
                <a:tc>
                  <a:txBody>
                    <a:bodyPr/>
                    <a:lstStyle/>
                    <a:p>
                      <a:pPr algn="just"/>
                      <a:r>
                        <a:rPr lang="es-ES" dirty="0"/>
                        <a:t>Generalmente los estudiantes tienen que ampliar la información.</a:t>
                      </a:r>
                      <a:endParaRPr lang="es-PE" dirty="0"/>
                    </a:p>
                  </a:txBody>
                  <a:tcPr/>
                </a:tc>
                <a:extLst>
                  <a:ext uri="{0D108BD9-81ED-4DB2-BD59-A6C34878D82A}">
                    <a16:rowId xmlns:a16="http://schemas.microsoft.com/office/drawing/2014/main" val="16382938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es-ES" dirty="0"/>
                        <a:t>Papel del profesor</a:t>
                      </a:r>
                      <a:endParaRPr lang="es-PE" dirty="0"/>
                    </a:p>
                    <a:p>
                      <a:endParaRPr lang="es-PE" dirty="0"/>
                    </a:p>
                  </a:txBody>
                  <a:tcPr/>
                </a:tc>
                <a:tc>
                  <a:txBody>
                    <a:bodyPr/>
                    <a:lstStyle/>
                    <a:p>
                      <a:pPr algn="just"/>
                      <a:r>
                        <a:rPr lang="es-ES" dirty="0"/>
                        <a:t>Guía del conocimiento previo y del conocimiento generado a través del debate y la discusión.</a:t>
                      </a:r>
                      <a:endParaRPr lang="es-PE" dirty="0"/>
                    </a:p>
                  </a:txBody>
                  <a:tcPr/>
                </a:tc>
                <a:tc>
                  <a:txBody>
                    <a:bodyPr/>
                    <a:lstStyle/>
                    <a:p>
                      <a:pPr algn="just"/>
                      <a:r>
                        <a:rPr lang="es-ES" dirty="0"/>
                        <a:t>Tutor de búsqueda de la información y orientador en el proceso de solución.</a:t>
                      </a:r>
                      <a:endParaRPr lang="es-PE" dirty="0"/>
                    </a:p>
                  </a:txBody>
                  <a:tcPr/>
                </a:tc>
                <a:extLst>
                  <a:ext uri="{0D108BD9-81ED-4DB2-BD59-A6C34878D82A}">
                    <a16:rowId xmlns:a16="http://schemas.microsoft.com/office/drawing/2014/main" val="261409"/>
                  </a:ext>
                </a:extLst>
              </a:tr>
              <a:tr h="370840">
                <a:tc>
                  <a:txBody>
                    <a:bodyPr/>
                    <a:lstStyle/>
                    <a:p>
                      <a:r>
                        <a:rPr lang="es-ES" dirty="0"/>
                        <a:t>Interacción con el estudiante</a:t>
                      </a:r>
                      <a:endParaRPr lang="es-PE" dirty="0"/>
                    </a:p>
                  </a:txBody>
                  <a:tcPr/>
                </a:tc>
                <a:tc>
                  <a:txBody>
                    <a:bodyPr/>
                    <a:lstStyle/>
                    <a:p>
                      <a:r>
                        <a:rPr lang="es-ES" dirty="0"/>
                        <a:t>Toda la clase trabaja separada. Primero individualmente y, a continuación, en grupos.</a:t>
                      </a:r>
                      <a:endParaRPr lang="es-PE" dirty="0"/>
                    </a:p>
                  </a:txBody>
                  <a:tcPr/>
                </a:tc>
                <a:tc>
                  <a:txBody>
                    <a:bodyPr/>
                    <a:lstStyle/>
                    <a:p>
                      <a:pPr algn="just"/>
                      <a:r>
                        <a:rPr lang="es-ES" dirty="0"/>
                        <a:t>Se acompaña a cada uno de los grupos por separado.</a:t>
                      </a:r>
                      <a:endParaRPr lang="es-PE" dirty="0"/>
                    </a:p>
                  </a:txBody>
                  <a:tcPr/>
                </a:tc>
                <a:extLst>
                  <a:ext uri="{0D108BD9-81ED-4DB2-BD59-A6C34878D82A}">
                    <a16:rowId xmlns:a16="http://schemas.microsoft.com/office/drawing/2014/main" val="2274982151"/>
                  </a:ext>
                </a:extLst>
              </a:tr>
              <a:tr h="370840">
                <a:tc>
                  <a:txBody>
                    <a:bodyPr/>
                    <a:lstStyle/>
                    <a:p>
                      <a:r>
                        <a:rPr lang="es-ES" dirty="0"/>
                        <a:t>Lugar de trabajo</a:t>
                      </a:r>
                      <a:endParaRPr lang="es-PE" dirty="0"/>
                    </a:p>
                  </a:txBody>
                  <a:tcPr/>
                </a:tc>
                <a:tc>
                  <a:txBody>
                    <a:bodyPr/>
                    <a:lstStyle/>
                    <a:p>
                      <a:pPr algn="just"/>
                      <a:r>
                        <a:rPr lang="es-ES" dirty="0"/>
                        <a:t>Normalmente en el aula y en horas lectivas.</a:t>
                      </a:r>
                      <a:endParaRPr lang="es-PE" dirty="0"/>
                    </a:p>
                  </a:txBody>
                  <a:tcPr/>
                </a:tc>
                <a:tc>
                  <a:txBody>
                    <a:bodyPr/>
                    <a:lstStyle/>
                    <a:p>
                      <a:r>
                        <a:rPr lang="es-ES" dirty="0"/>
                        <a:t>Normalmente fuera del aula.</a:t>
                      </a:r>
                      <a:endParaRPr lang="es-PE" dirty="0"/>
                    </a:p>
                  </a:txBody>
                  <a:tcPr/>
                </a:tc>
                <a:extLst>
                  <a:ext uri="{0D108BD9-81ED-4DB2-BD59-A6C34878D82A}">
                    <a16:rowId xmlns:a16="http://schemas.microsoft.com/office/drawing/2014/main" val="2746120430"/>
                  </a:ext>
                </a:extLst>
              </a:tr>
              <a:tr h="370840">
                <a:tc>
                  <a:txBody>
                    <a:bodyPr/>
                    <a:lstStyle/>
                    <a:p>
                      <a:r>
                        <a:rPr lang="es-ES" dirty="0"/>
                        <a:t>Sesiones</a:t>
                      </a:r>
                      <a:endParaRPr lang="es-PE" dirty="0"/>
                    </a:p>
                  </a:txBody>
                  <a:tcPr/>
                </a:tc>
                <a:tc>
                  <a:txBody>
                    <a:bodyPr/>
                    <a:lstStyle/>
                    <a:p>
                      <a:pPr algn="just"/>
                      <a:r>
                        <a:rPr lang="es-ES" dirty="0"/>
                        <a:t>Puede trabajarse en una sola sesión o en varias.</a:t>
                      </a:r>
                      <a:endParaRPr lang="es-PE" dirty="0"/>
                    </a:p>
                  </a:txBody>
                  <a:tcPr/>
                </a:tc>
                <a:tc>
                  <a:txBody>
                    <a:bodyPr/>
                    <a:lstStyle/>
                    <a:p>
                      <a:pPr algn="just"/>
                      <a:r>
                        <a:rPr lang="es-ES" dirty="0"/>
                        <a:t>Más de una sesión de clase y más de una tutoría.</a:t>
                      </a:r>
                      <a:endParaRPr lang="es-PE" dirty="0"/>
                    </a:p>
                  </a:txBody>
                  <a:tcPr/>
                </a:tc>
                <a:extLst>
                  <a:ext uri="{0D108BD9-81ED-4DB2-BD59-A6C34878D82A}">
                    <a16:rowId xmlns:a16="http://schemas.microsoft.com/office/drawing/2014/main" val="265732147"/>
                  </a:ext>
                </a:extLst>
              </a:tr>
            </a:tbl>
          </a:graphicData>
        </a:graphic>
      </p:graphicFrame>
      <p:sp>
        <p:nvSpPr>
          <p:cNvPr id="10" name="CuadroTexto 9">
            <a:extLst>
              <a:ext uri="{FF2B5EF4-FFF2-40B4-BE49-F238E27FC236}">
                <a16:creationId xmlns:a16="http://schemas.microsoft.com/office/drawing/2014/main" id="{1C121F6F-89B0-C29C-61CE-7759AA81604F}"/>
              </a:ext>
            </a:extLst>
          </p:cNvPr>
          <p:cNvSpPr txBox="1"/>
          <p:nvPr/>
        </p:nvSpPr>
        <p:spPr>
          <a:xfrm>
            <a:off x="5110163" y="6073901"/>
            <a:ext cx="6338887" cy="307777"/>
          </a:xfrm>
          <a:prstGeom prst="rect">
            <a:avLst/>
          </a:prstGeom>
          <a:noFill/>
        </p:spPr>
        <p:txBody>
          <a:bodyPr wrap="square">
            <a:spAutoFit/>
          </a:bodyPr>
          <a:lstStyle/>
          <a:p>
            <a:r>
              <a:rPr lang="es-ES" altLang="en-US" sz="1400" dirty="0">
                <a:solidFill>
                  <a:schemeClr val="tx1"/>
                </a:solidFill>
              </a:rPr>
              <a:t>Cuadro I. Comparación del </a:t>
            </a:r>
            <a:r>
              <a:rPr lang="es-ES" altLang="en-US" sz="1400" dirty="0" err="1">
                <a:solidFill>
                  <a:schemeClr val="tx1"/>
                </a:solidFill>
              </a:rPr>
              <a:t>MdC</a:t>
            </a:r>
            <a:r>
              <a:rPr lang="es-ES" altLang="en-US" sz="1400" dirty="0">
                <a:solidFill>
                  <a:schemeClr val="tx1"/>
                </a:solidFill>
              </a:rPr>
              <a:t> y el ABP (Adaptado de Benito y Cruz, 2005</a:t>
            </a:r>
            <a:endParaRPr lang="es-PE"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666750" y="1022316"/>
            <a:ext cx="3219450" cy="554514"/>
          </a:xfrm>
        </p:spPr>
        <p:txBody>
          <a:bodyPr>
            <a:normAutofit fontScale="92500" lnSpcReduction="10000"/>
          </a:bodyPr>
          <a:lstStyle/>
          <a:p>
            <a:r>
              <a:rPr lang="es-ES" altLang="en-US" b="1" dirty="0"/>
              <a:t>ESTRUCTURA</a:t>
            </a:r>
          </a:p>
        </p:txBody>
      </p:sp>
      <p:graphicFrame>
        <p:nvGraphicFramePr>
          <p:cNvPr id="6" name="Tabla 5"/>
          <p:cNvGraphicFramePr/>
          <p:nvPr>
            <p:custDataLst>
              <p:tags r:id="rId1"/>
            </p:custDataLst>
            <p:extLst>
              <p:ext uri="{D42A27DB-BD31-4B8C-83A1-F6EECF244321}">
                <p14:modId xmlns:p14="http://schemas.microsoft.com/office/powerpoint/2010/main" val="194332596"/>
              </p:ext>
            </p:extLst>
          </p:nvPr>
        </p:nvGraphicFramePr>
        <p:xfrm>
          <a:off x="949960" y="2002155"/>
          <a:ext cx="10292080" cy="3384550"/>
        </p:xfrm>
        <a:graphic>
          <a:graphicData uri="http://schemas.openxmlformats.org/drawingml/2006/table">
            <a:tbl>
              <a:tblPr firstRow="1" bandRow="1">
                <a:tableStyleId>{5C22544A-7EE6-4342-B048-85BDC9FD1C3A}</a:tableStyleId>
              </a:tblPr>
              <a:tblGrid>
                <a:gridCol w="2573020">
                  <a:extLst>
                    <a:ext uri="{9D8B030D-6E8A-4147-A177-3AD203B41FA5}">
                      <a16:colId xmlns:a16="http://schemas.microsoft.com/office/drawing/2014/main" val="20000"/>
                    </a:ext>
                  </a:extLst>
                </a:gridCol>
                <a:gridCol w="2573020">
                  <a:extLst>
                    <a:ext uri="{9D8B030D-6E8A-4147-A177-3AD203B41FA5}">
                      <a16:colId xmlns:a16="http://schemas.microsoft.com/office/drawing/2014/main" val="20001"/>
                    </a:ext>
                  </a:extLst>
                </a:gridCol>
                <a:gridCol w="2573020">
                  <a:extLst>
                    <a:ext uri="{9D8B030D-6E8A-4147-A177-3AD203B41FA5}">
                      <a16:colId xmlns:a16="http://schemas.microsoft.com/office/drawing/2014/main" val="20002"/>
                    </a:ext>
                  </a:extLst>
                </a:gridCol>
                <a:gridCol w="2573020">
                  <a:extLst>
                    <a:ext uri="{9D8B030D-6E8A-4147-A177-3AD203B41FA5}">
                      <a16:colId xmlns:a16="http://schemas.microsoft.com/office/drawing/2014/main" val="20003"/>
                    </a:ext>
                  </a:extLst>
                </a:gridCol>
              </a:tblGrid>
              <a:tr h="757555">
                <a:tc>
                  <a:txBody>
                    <a:bodyPr/>
                    <a:lstStyle/>
                    <a:p>
                      <a:pPr algn="ctr">
                        <a:buNone/>
                      </a:pPr>
                      <a:endParaRPr lang="es-ES" altLang="en-US" dirty="0">
                        <a:solidFill>
                          <a:schemeClr val="bg1"/>
                        </a:solidFill>
                      </a:endParaRPr>
                    </a:p>
                    <a:p>
                      <a:pPr algn="ctr">
                        <a:buNone/>
                      </a:pPr>
                      <a:r>
                        <a:rPr lang="es-ES" altLang="en-US" dirty="0">
                          <a:solidFill>
                            <a:schemeClr val="bg1"/>
                          </a:solidFill>
                        </a:rPr>
                        <a:t>ANTECEDENTES</a:t>
                      </a:r>
                    </a:p>
                  </a:txBody>
                  <a:tcPr>
                    <a:solidFill>
                      <a:srgbClr val="2E7D32"/>
                    </a:solidFill>
                  </a:tcPr>
                </a:tc>
                <a:tc>
                  <a:txBody>
                    <a:bodyPr/>
                    <a:lstStyle/>
                    <a:p>
                      <a:pPr algn="ctr">
                        <a:buNone/>
                      </a:pPr>
                      <a:endParaRPr lang="es-ES" altLang="en-US" dirty="0">
                        <a:solidFill>
                          <a:schemeClr val="bg1"/>
                        </a:solidFill>
                      </a:endParaRPr>
                    </a:p>
                    <a:p>
                      <a:pPr algn="ctr">
                        <a:buNone/>
                      </a:pPr>
                      <a:r>
                        <a:rPr lang="es-ES" altLang="en-US" dirty="0">
                          <a:solidFill>
                            <a:schemeClr val="bg1"/>
                          </a:solidFill>
                        </a:rPr>
                        <a:t>DESARROLLO</a:t>
                      </a:r>
                    </a:p>
                  </a:txBody>
                  <a:tcPr>
                    <a:solidFill>
                      <a:srgbClr val="2E7D32"/>
                    </a:solidFill>
                  </a:tcPr>
                </a:tc>
                <a:tc>
                  <a:txBody>
                    <a:bodyPr/>
                    <a:lstStyle/>
                    <a:p>
                      <a:pPr algn="ctr">
                        <a:buNone/>
                      </a:pPr>
                      <a:r>
                        <a:rPr lang="es-ES" altLang="en-US" dirty="0">
                          <a:solidFill>
                            <a:schemeClr val="bg1"/>
                          </a:solidFill>
                        </a:rPr>
                        <a:t>CONCLUSIONES Y RECOMENDACIONES</a:t>
                      </a:r>
                    </a:p>
                  </a:txBody>
                  <a:tcPr>
                    <a:solidFill>
                      <a:srgbClr val="2E7D32"/>
                    </a:solidFill>
                  </a:tcPr>
                </a:tc>
                <a:tc>
                  <a:txBody>
                    <a:bodyPr/>
                    <a:lstStyle/>
                    <a:p>
                      <a:pPr algn="ctr">
                        <a:buNone/>
                      </a:pPr>
                      <a:endParaRPr lang="es-ES" altLang="en-US" dirty="0">
                        <a:solidFill>
                          <a:schemeClr val="bg1"/>
                        </a:solidFill>
                      </a:endParaRPr>
                    </a:p>
                    <a:p>
                      <a:pPr algn="ctr">
                        <a:buNone/>
                      </a:pPr>
                      <a:r>
                        <a:rPr lang="es-ES" altLang="en-US" dirty="0">
                          <a:solidFill>
                            <a:schemeClr val="bg1"/>
                          </a:solidFill>
                        </a:rPr>
                        <a:t>REFERENCIAS Y ANEXOS</a:t>
                      </a:r>
                    </a:p>
                  </a:txBody>
                  <a:tcPr>
                    <a:solidFill>
                      <a:srgbClr val="2E7D32"/>
                    </a:solidFill>
                  </a:tcPr>
                </a:tc>
                <a:extLst>
                  <a:ext uri="{0D108BD9-81ED-4DB2-BD59-A6C34878D82A}">
                    <a16:rowId xmlns:a16="http://schemas.microsoft.com/office/drawing/2014/main" val="10000"/>
                  </a:ext>
                </a:extLst>
              </a:tr>
              <a:tr h="2626995">
                <a:tc>
                  <a:txBody>
                    <a:bodyPr/>
                    <a:lstStyle/>
                    <a:p>
                      <a:pPr marL="285750" indent="-285750">
                        <a:lnSpc>
                          <a:spcPct val="150000"/>
                        </a:lnSpc>
                        <a:buFont typeface="Arial" panose="020B0604020202020204" pitchFamily="34" charset="0"/>
                        <a:buChar char="•"/>
                      </a:pPr>
                      <a:r>
                        <a:rPr lang="es-ES" altLang="en-US" dirty="0">
                          <a:solidFill>
                            <a:srgbClr val="212121"/>
                          </a:solidFill>
                        </a:rPr>
                        <a:t>INTRODUCCIÓN</a:t>
                      </a:r>
                    </a:p>
                    <a:p>
                      <a:pPr marL="285750" indent="-285750">
                        <a:lnSpc>
                          <a:spcPct val="150000"/>
                        </a:lnSpc>
                        <a:buFont typeface="Arial" panose="020B0604020202020204" pitchFamily="34" charset="0"/>
                        <a:buChar char="•"/>
                      </a:pPr>
                      <a:r>
                        <a:rPr lang="es-ES" altLang="en-US" dirty="0">
                          <a:solidFill>
                            <a:srgbClr val="212121"/>
                          </a:solidFill>
                        </a:rPr>
                        <a:t>ANTECEDENTES</a:t>
                      </a:r>
                    </a:p>
                    <a:p>
                      <a:pPr marL="285750" indent="-285750">
                        <a:lnSpc>
                          <a:spcPct val="150000"/>
                        </a:lnSpc>
                        <a:buFont typeface="Arial" panose="020B0604020202020204" pitchFamily="34" charset="0"/>
                        <a:buChar char="•"/>
                      </a:pPr>
                      <a:r>
                        <a:rPr lang="es-ES" altLang="en-US" dirty="0">
                          <a:solidFill>
                            <a:srgbClr val="212121"/>
                          </a:solidFill>
                        </a:rPr>
                        <a:t>DEFINICIÓN DEL PROBLEMA</a:t>
                      </a:r>
                    </a:p>
                    <a:p>
                      <a:pPr marL="285750" indent="-285750">
                        <a:lnSpc>
                          <a:spcPct val="150000"/>
                        </a:lnSpc>
                        <a:buFont typeface="Arial" panose="020B0604020202020204" pitchFamily="34" charset="0"/>
                        <a:buChar char="•"/>
                      </a:pPr>
                      <a:r>
                        <a:rPr lang="es-ES" altLang="en-US" dirty="0">
                          <a:solidFill>
                            <a:srgbClr val="212121"/>
                          </a:solidFill>
                        </a:rPr>
                        <a:t>JUSTIFICACIÓN DE ESTUDIO</a:t>
                      </a:r>
                    </a:p>
                    <a:p>
                      <a:pPr marL="285750" indent="-285750">
                        <a:lnSpc>
                          <a:spcPct val="150000"/>
                        </a:lnSpc>
                        <a:buFont typeface="Arial" panose="020B0604020202020204" pitchFamily="34" charset="0"/>
                        <a:buChar char="•"/>
                      </a:pPr>
                      <a:r>
                        <a:rPr lang="es-ES" altLang="en-US" dirty="0">
                          <a:solidFill>
                            <a:srgbClr val="212121"/>
                          </a:solidFill>
                        </a:rPr>
                        <a:t>OBJETIVOS DE ESTUDIO</a:t>
                      </a:r>
                    </a:p>
                  </a:txBody>
                  <a:tcPr>
                    <a:solidFill>
                      <a:srgbClr val="E8F5E9"/>
                    </a:solidFill>
                  </a:tcPr>
                </a:tc>
                <a:tc>
                  <a:txBody>
                    <a:bodyPr/>
                    <a:lstStyle/>
                    <a:p>
                      <a:pPr marL="285750" marR="0" indent="-285750" algn="l" rtl="0">
                        <a:lnSpc>
                          <a:spcPct val="150000"/>
                        </a:lnSpc>
                        <a:spcBef>
                          <a:spcPts val="0"/>
                        </a:spcBef>
                        <a:spcAft>
                          <a:spcPts val="0"/>
                        </a:spcAft>
                        <a:buClr>
                          <a:srgbClr val="000000"/>
                        </a:buClr>
                        <a:buFont typeface="Arial" panose="020B0604020202020204" pitchFamily="34" charset="0"/>
                        <a:buChar char="•"/>
                      </a:pPr>
                      <a:r>
                        <a:rPr lang="es-ES" altLang="en-US" sz="1400" b="0" i="0" u="none" strike="noStrike" cap="none" dirty="0">
                          <a:solidFill>
                            <a:srgbClr val="212121"/>
                          </a:solidFill>
                          <a:latin typeface="+mn-lt"/>
                          <a:ea typeface="+mn-ea"/>
                          <a:cs typeface="+mn-cs"/>
                          <a:sym typeface="Arial" panose="020B0604020202020204"/>
                        </a:rPr>
                        <a:t>MARCO CONCEPTUAL</a:t>
                      </a:r>
                    </a:p>
                    <a:p>
                      <a:pPr marL="285750" marR="0" indent="-285750" algn="l" rtl="0">
                        <a:lnSpc>
                          <a:spcPct val="150000"/>
                        </a:lnSpc>
                        <a:spcBef>
                          <a:spcPts val="0"/>
                        </a:spcBef>
                        <a:spcAft>
                          <a:spcPts val="0"/>
                        </a:spcAft>
                        <a:buClr>
                          <a:srgbClr val="000000"/>
                        </a:buClr>
                        <a:buFont typeface="Arial" panose="020B0604020202020204" pitchFamily="34" charset="0"/>
                        <a:buChar char="•"/>
                      </a:pPr>
                      <a:r>
                        <a:rPr lang="es-ES" altLang="en-US" sz="1400" b="0" i="0" u="none" strike="noStrike" cap="none" dirty="0">
                          <a:solidFill>
                            <a:srgbClr val="212121"/>
                          </a:solidFill>
                          <a:latin typeface="+mn-lt"/>
                          <a:ea typeface="+mn-ea"/>
                          <a:cs typeface="+mn-cs"/>
                          <a:sym typeface="Arial" panose="020B0604020202020204"/>
                        </a:rPr>
                        <a:t>MARCO METODOLÓGICO</a:t>
                      </a:r>
                    </a:p>
                    <a:p>
                      <a:pPr marL="285750" marR="0" indent="-285750" algn="l" rtl="0">
                        <a:lnSpc>
                          <a:spcPct val="150000"/>
                        </a:lnSpc>
                        <a:spcBef>
                          <a:spcPts val="0"/>
                        </a:spcBef>
                        <a:spcAft>
                          <a:spcPts val="0"/>
                        </a:spcAft>
                        <a:buClr>
                          <a:srgbClr val="000000"/>
                        </a:buClr>
                        <a:buFont typeface="Arial" panose="020B0604020202020204" pitchFamily="34" charset="0"/>
                        <a:buChar char="•"/>
                      </a:pPr>
                      <a:r>
                        <a:rPr lang="es-ES" altLang="en-US" sz="1400" b="0" i="0" u="none" strike="noStrike" cap="none" dirty="0">
                          <a:solidFill>
                            <a:srgbClr val="212121"/>
                          </a:solidFill>
                          <a:latin typeface="+mn-lt"/>
                          <a:ea typeface="+mn-ea"/>
                          <a:cs typeface="+mn-cs"/>
                          <a:sym typeface="Arial" panose="020B0604020202020204"/>
                        </a:rPr>
                        <a:t>RESULTADOS</a:t>
                      </a:r>
                    </a:p>
                    <a:p>
                      <a:pPr marL="285750" marR="0" indent="-285750" algn="l" rtl="0">
                        <a:lnSpc>
                          <a:spcPct val="150000"/>
                        </a:lnSpc>
                        <a:spcBef>
                          <a:spcPts val="0"/>
                        </a:spcBef>
                        <a:spcAft>
                          <a:spcPts val="0"/>
                        </a:spcAft>
                        <a:buClr>
                          <a:srgbClr val="000000"/>
                        </a:buClr>
                        <a:buFont typeface="Arial" panose="020B0604020202020204" pitchFamily="34" charset="0"/>
                        <a:buChar char="•"/>
                      </a:pPr>
                      <a:r>
                        <a:rPr lang="es-ES" altLang="en-US" sz="1400" b="0" i="0" u="none" strike="noStrike" cap="none" dirty="0">
                          <a:solidFill>
                            <a:srgbClr val="212121"/>
                          </a:solidFill>
                          <a:latin typeface="+mn-lt"/>
                          <a:ea typeface="+mn-ea"/>
                          <a:cs typeface="+mn-cs"/>
                          <a:sym typeface="Arial" panose="020B0604020202020204"/>
                        </a:rPr>
                        <a:t>ANÁLISIS DE RESULTADOS</a:t>
                      </a:r>
                    </a:p>
                  </a:txBody>
                  <a:tcPr>
                    <a:solidFill>
                      <a:srgbClr val="E8F5E9"/>
                    </a:solidFill>
                  </a:tcPr>
                </a:tc>
                <a:tc>
                  <a:txBody>
                    <a:bodyPr/>
                    <a:lstStyle/>
                    <a:p>
                      <a:pPr marL="285750" marR="0" indent="-285750" algn="l" rtl="0">
                        <a:lnSpc>
                          <a:spcPct val="150000"/>
                        </a:lnSpc>
                        <a:spcBef>
                          <a:spcPts val="0"/>
                        </a:spcBef>
                        <a:spcAft>
                          <a:spcPts val="0"/>
                        </a:spcAft>
                        <a:buClr>
                          <a:srgbClr val="000000"/>
                        </a:buClr>
                        <a:buFont typeface="Arial" panose="020B0604020202020204" pitchFamily="34" charset="0"/>
                        <a:buChar char="•"/>
                      </a:pPr>
                      <a:r>
                        <a:rPr lang="es-ES" altLang="en-US" sz="1400" b="0" i="0" u="none" strike="noStrike" cap="none" dirty="0">
                          <a:solidFill>
                            <a:srgbClr val="212121"/>
                          </a:solidFill>
                          <a:latin typeface="+mn-lt"/>
                          <a:ea typeface="+mn-ea"/>
                          <a:cs typeface="+mn-cs"/>
                          <a:sym typeface="Arial" panose="020B0604020202020204"/>
                        </a:rPr>
                        <a:t>CONCLUSIONES</a:t>
                      </a:r>
                    </a:p>
                    <a:p>
                      <a:pPr marL="285750" marR="0" indent="-285750" algn="l" rtl="0">
                        <a:lnSpc>
                          <a:spcPct val="150000"/>
                        </a:lnSpc>
                        <a:spcBef>
                          <a:spcPts val="0"/>
                        </a:spcBef>
                        <a:spcAft>
                          <a:spcPts val="0"/>
                        </a:spcAft>
                        <a:buClr>
                          <a:srgbClr val="000000"/>
                        </a:buClr>
                        <a:buFont typeface="Arial" panose="020B0604020202020204" pitchFamily="34" charset="0"/>
                        <a:buChar char="•"/>
                      </a:pPr>
                      <a:r>
                        <a:rPr lang="es-ES" altLang="en-US" sz="1400" b="0" i="0" u="none" strike="noStrike" cap="none" dirty="0">
                          <a:solidFill>
                            <a:srgbClr val="212121"/>
                          </a:solidFill>
                          <a:latin typeface="+mn-lt"/>
                          <a:ea typeface="+mn-ea"/>
                          <a:cs typeface="+mn-cs"/>
                          <a:sym typeface="Arial" panose="020B0604020202020204"/>
                        </a:rPr>
                        <a:t>RECOMENDACIONES</a:t>
                      </a:r>
                    </a:p>
                  </a:txBody>
                  <a:tcPr>
                    <a:solidFill>
                      <a:srgbClr val="E8F5E9"/>
                    </a:solidFill>
                  </a:tcPr>
                </a:tc>
                <a:tc>
                  <a:txBody>
                    <a:bodyPr/>
                    <a:lstStyle/>
                    <a:p>
                      <a:pPr marL="285750" marR="0" indent="-285750" algn="l" rtl="0">
                        <a:lnSpc>
                          <a:spcPct val="150000"/>
                        </a:lnSpc>
                        <a:spcBef>
                          <a:spcPts val="0"/>
                        </a:spcBef>
                        <a:spcAft>
                          <a:spcPts val="0"/>
                        </a:spcAft>
                        <a:buClr>
                          <a:srgbClr val="000000"/>
                        </a:buClr>
                        <a:buFont typeface="Arial" panose="020B0604020202020204" pitchFamily="34" charset="0"/>
                        <a:buChar char="•"/>
                      </a:pPr>
                      <a:r>
                        <a:rPr lang="es-ES" altLang="en-US" sz="1400" b="0" i="0" u="none" strike="noStrike" cap="none" dirty="0">
                          <a:solidFill>
                            <a:srgbClr val="212121"/>
                          </a:solidFill>
                          <a:latin typeface="+mn-lt"/>
                          <a:ea typeface="+mn-ea"/>
                          <a:cs typeface="+mn-cs"/>
                          <a:sym typeface="Arial" panose="020B0604020202020204"/>
                        </a:rPr>
                        <a:t>REFERENCIAS</a:t>
                      </a:r>
                    </a:p>
                    <a:p>
                      <a:pPr marL="285750" marR="0" indent="-285750" algn="l" rtl="0">
                        <a:lnSpc>
                          <a:spcPct val="150000"/>
                        </a:lnSpc>
                        <a:spcBef>
                          <a:spcPts val="0"/>
                        </a:spcBef>
                        <a:spcAft>
                          <a:spcPts val="0"/>
                        </a:spcAft>
                        <a:buClr>
                          <a:srgbClr val="000000"/>
                        </a:buClr>
                        <a:buFont typeface="Arial" panose="020B0604020202020204" pitchFamily="34" charset="0"/>
                        <a:buChar char="•"/>
                      </a:pPr>
                      <a:r>
                        <a:rPr lang="es-ES" altLang="en-US" sz="1400" b="0" i="0" u="none" strike="noStrike" cap="none" dirty="0">
                          <a:solidFill>
                            <a:srgbClr val="212121"/>
                          </a:solidFill>
                          <a:latin typeface="+mn-lt"/>
                          <a:ea typeface="+mn-ea"/>
                          <a:cs typeface="+mn-cs"/>
                          <a:sym typeface="Arial" panose="020B0604020202020204"/>
                        </a:rPr>
                        <a:t>ANEXOS</a:t>
                      </a:r>
                    </a:p>
                  </a:txBody>
                  <a:tcPr>
                    <a:solidFill>
                      <a:srgbClr val="E8F5E9"/>
                    </a:solidFill>
                  </a:tcPr>
                </a:tc>
                <a:extLst>
                  <a:ext uri="{0D108BD9-81ED-4DB2-BD59-A6C34878D82A}">
                    <a16:rowId xmlns:a16="http://schemas.microsoft.com/office/drawing/2014/main" val="10001"/>
                  </a:ext>
                </a:extLst>
              </a:tr>
            </a:tbl>
          </a:graphicData>
        </a:graphic>
      </p:graphicFrame>
      <p:sp>
        <p:nvSpPr>
          <p:cNvPr id="4" name="Rectángulo 3">
            <a:extLst>
              <a:ext uri="{FF2B5EF4-FFF2-40B4-BE49-F238E27FC236}">
                <a16:creationId xmlns:a16="http://schemas.microsoft.com/office/drawing/2014/main" id="{F6658839-92D5-B4AB-72C1-BC602D337BE5}"/>
              </a:ext>
            </a:extLst>
          </p:cNvPr>
          <p:cNvSpPr/>
          <p:nvPr/>
        </p:nvSpPr>
        <p:spPr>
          <a:xfrm>
            <a:off x="0" y="135327"/>
            <a:ext cx="12192000" cy="461665"/>
          </a:xfrm>
          <a:prstGeom prst="rect">
            <a:avLst/>
          </a:prstGeom>
          <a:solidFill>
            <a:schemeClr val="accent3">
              <a:lumMod val="60000"/>
              <a:lumOff val="40000"/>
            </a:schemeClr>
          </a:solidFill>
        </p:spPr>
        <p:txBody>
          <a:bodyPr wrap="square">
            <a:spAutoFit/>
          </a:bodyPr>
          <a:lstStyle/>
          <a:p>
            <a:pPr algn="ctr"/>
            <a:r>
              <a:rPr lang="es-PE" sz="2400" b="1" dirty="0">
                <a:solidFill>
                  <a:schemeClr val="tx1"/>
                </a:solidFill>
              </a:rPr>
              <a:t>PROPONE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21149" y="2083389"/>
            <a:ext cx="5459994" cy="1704840"/>
          </a:xfrm>
          <a:solidFill>
            <a:schemeClr val="accent1"/>
          </a:solidFill>
        </p:spPr>
        <p:txBody>
          <a:bodyPr>
            <a:normAutofit/>
          </a:bodyPr>
          <a:lstStyle/>
          <a:p>
            <a:pPr algn="ctr"/>
            <a:r>
              <a:rPr lang="es-ES" altLang="en-US" sz="6000" dirty="0">
                <a:solidFill>
                  <a:schemeClr val="bg1"/>
                </a:solidFill>
                <a:latin typeface="Book Antiqua" panose="02040602050305030304" pitchFamily="18" charset="0"/>
              </a:rPr>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5253428" y="4320721"/>
            <a:ext cx="5924839" cy="563778"/>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5000"/>
              <a:buNone/>
            </a:pPr>
            <a:r>
              <a:rPr lang="es-PE" b="1">
                <a:solidFill>
                  <a:schemeClr val="lt2"/>
                </a:solidFill>
                <a:latin typeface="Arial" panose="020B0604020202020204"/>
                <a:ea typeface="Arial" panose="020B0604020202020204"/>
                <a:cs typeface="Arial" panose="020B0604020202020204"/>
                <a:sym typeface="Arial" panose="020B0604020202020204"/>
              </a:rPr>
              <a:t>Criterio de evaluación:</a:t>
            </a:r>
            <a:endParaRPr b="1">
              <a:solidFill>
                <a:schemeClr val="lt2"/>
              </a:solidFill>
              <a:latin typeface="Arial" panose="020B0604020202020204"/>
              <a:ea typeface="Arial" panose="020B0604020202020204"/>
              <a:cs typeface="Arial" panose="020B0604020202020204"/>
              <a:sym typeface="Arial" panose="020B0604020202020204"/>
            </a:endParaRPr>
          </a:p>
        </p:txBody>
      </p:sp>
      <p:sp>
        <p:nvSpPr>
          <p:cNvPr id="101" name="Google Shape;101;p14"/>
          <p:cNvSpPr txBox="1"/>
          <p:nvPr/>
        </p:nvSpPr>
        <p:spPr>
          <a:xfrm>
            <a:off x="5253395" y="1973500"/>
            <a:ext cx="6236399" cy="1275977"/>
          </a:xfrm>
          <a:prstGeom prst="rect">
            <a:avLst/>
          </a:prstGeom>
          <a:solidFill>
            <a:schemeClr val="lt1"/>
          </a:solidFill>
          <a:ln w="28575" cap="flat" cmpd="sng">
            <a:solidFill>
              <a:srgbClr val="0B769F"/>
            </a:solidFill>
            <a:prstDash val="dash"/>
            <a:round/>
            <a:headEnd type="none" w="sm" len="sm"/>
            <a:tailEnd type="none" w="sm" len="sm"/>
          </a:ln>
        </p:spPr>
        <p:txBody>
          <a:bodyPr spcFirstLastPara="1" wrap="square" lIns="121900" tIns="60950" rIns="121900" bIns="60950" anchor="t" anchorCtr="0">
            <a:noAutofit/>
          </a:bodyPr>
          <a:lstStyle/>
          <a:p>
            <a:pPr marL="0" marR="0" lvl="0" indent="0" algn="just" rtl="0">
              <a:lnSpc>
                <a:spcPct val="90000"/>
              </a:lnSpc>
              <a:spcBef>
                <a:spcPts val="0"/>
              </a:spcBef>
              <a:spcAft>
                <a:spcPts val="0"/>
              </a:spcAft>
              <a:buClr>
                <a:srgbClr val="000000"/>
              </a:buClr>
              <a:buSzPts val="2400"/>
              <a:buFont typeface="Arial" panose="020B0604020202020204"/>
              <a:buNone/>
            </a:pPr>
            <a:r>
              <a:rPr lang="es-ES" altLang="en-U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Narrow" panose="020B0606020202030204"/>
              </a:rPr>
              <a:t>C</a:t>
            </a:r>
            <a:r>
              <a:rPr lang="en-US" altLang="es-E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Narrow" panose="020B0606020202030204"/>
              </a:rPr>
              <a:t>omprender fen</a:t>
            </a:r>
            <a:r>
              <a:rPr lang="en-US" altLang="en-U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Narrow" panose="020B0606020202030204"/>
              </a:rPr>
              <a:t>ó</a:t>
            </a:r>
            <a:r>
              <a:rPr lang="en-US" altLang="es-E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Narrow" panose="020B0606020202030204"/>
              </a:rPr>
              <a:t>menos en su contexto real, utilizando diversas fuentes de evidencia para explicar un problema complejo de manera hol</a:t>
            </a:r>
            <a:r>
              <a:rPr lang="en-US" altLang="en-U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Narrow" panose="020B0606020202030204"/>
              </a:rPr>
              <a:t>í</a:t>
            </a:r>
            <a:r>
              <a:rPr lang="en-US" altLang="es-E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Narrow" panose="020B0606020202030204"/>
              </a:rPr>
              <a:t>stica y detallada</a:t>
            </a:r>
            <a:r>
              <a:rPr lang="es-ES" altLang="en-U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Narrow" panose="020B0606020202030204"/>
              </a:rPr>
              <a:t>.</a:t>
            </a:r>
          </a:p>
        </p:txBody>
      </p:sp>
      <p:sp>
        <p:nvSpPr>
          <p:cNvPr id="102" name="Google Shape;102;p14"/>
          <p:cNvSpPr txBox="1"/>
          <p:nvPr/>
        </p:nvSpPr>
        <p:spPr>
          <a:xfrm>
            <a:off x="5253429" y="821377"/>
            <a:ext cx="3051412" cy="1040595"/>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panose="020B0604020202020204"/>
              <a:buNone/>
            </a:pPr>
            <a:r>
              <a:rPr lang="es-PE" sz="4400" b="1" i="0" u="none" strike="noStrike" cap="none">
                <a:solidFill>
                  <a:schemeClr val="lt2"/>
                </a:solidFill>
                <a:latin typeface="Arial" panose="020B0604020202020204"/>
                <a:ea typeface="Arial" panose="020B0604020202020204"/>
                <a:cs typeface="Arial" panose="020B0604020202020204"/>
                <a:sym typeface="Arial" panose="020B0604020202020204"/>
              </a:rPr>
              <a:t>Propósito:</a:t>
            </a:r>
            <a:endParaRPr sz="4400" b="1" i="0" u="none" strike="noStrike" cap="none">
              <a:solidFill>
                <a:schemeClr val="lt2"/>
              </a:solidFill>
              <a:latin typeface="Arial" panose="020B0604020202020204"/>
              <a:ea typeface="Arial" panose="020B0604020202020204"/>
              <a:cs typeface="Arial" panose="020B0604020202020204"/>
              <a:sym typeface="Arial" panose="020B0604020202020204"/>
            </a:endParaRPr>
          </a:p>
        </p:txBody>
      </p:sp>
      <p:sp>
        <p:nvSpPr>
          <p:cNvPr id="103" name="Google Shape;103;p14"/>
          <p:cNvSpPr txBox="1"/>
          <p:nvPr/>
        </p:nvSpPr>
        <p:spPr>
          <a:xfrm>
            <a:off x="5253395" y="4996027"/>
            <a:ext cx="6322719" cy="1040596"/>
          </a:xfrm>
          <a:prstGeom prst="rect">
            <a:avLst/>
          </a:prstGeom>
          <a:solidFill>
            <a:schemeClr val="lt1"/>
          </a:solidFill>
          <a:ln w="28575" cap="flat" cmpd="sng">
            <a:solidFill>
              <a:srgbClr val="0B769F"/>
            </a:solidFill>
            <a:prstDash val="dash"/>
            <a:round/>
            <a:headEnd type="none" w="sm" len="sm"/>
            <a:tailEnd type="none" w="sm" len="sm"/>
          </a:ln>
        </p:spPr>
        <p:txBody>
          <a:bodyPr spcFirstLastPara="1" wrap="square" lIns="121900" tIns="60950" rIns="121900" bIns="60950" anchor="t" anchorCtr="0">
            <a:noAutofit/>
          </a:bodyPr>
          <a:lstStyle/>
          <a:p>
            <a:pPr marL="0" marR="0" lvl="0" indent="0" algn="just" rtl="0">
              <a:lnSpc>
                <a:spcPct val="90000"/>
              </a:lnSpc>
              <a:spcBef>
                <a:spcPts val="0"/>
              </a:spcBef>
              <a:spcAft>
                <a:spcPts val="0"/>
              </a:spcAft>
              <a:buClr>
                <a:srgbClr val="000000"/>
              </a:buClr>
              <a:buSzPts val="1100"/>
              <a:buFont typeface="Arial" panose="020B0604020202020204"/>
              <a:buNone/>
            </a:pPr>
            <a:r>
              <a:rPr lang="es-ES" altLang="en-U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panose="020B0604020202020204"/>
              </a:rPr>
              <a:t>V</a:t>
            </a:r>
            <a:r>
              <a:rPr lang="en-US" altLang="es-E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panose="020B0604020202020204"/>
              </a:rPr>
              <a:t>alorar la capacidad </a:t>
            </a:r>
            <a:r>
              <a:rPr lang="es-ES" altLang="en-U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panose="020B0604020202020204"/>
              </a:rPr>
              <a:t>de</a:t>
            </a:r>
            <a:r>
              <a:rPr lang="en-US" altLang="es-E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panose="020B0604020202020204"/>
              </a:rPr>
              <a:t> identificar los elementos clave de un caso, analizar la situación, proponer soluciones y reflexionar sobre las consecuencias</a:t>
            </a:r>
            <a:r>
              <a:rPr lang="es-ES" altLang="en-US" sz="2200" b="0" i="0" u="none" strike="noStrike" cap="none" dirty="0">
                <a:solidFill>
                  <a:schemeClr val="dk1"/>
                </a:solidFill>
                <a:latin typeface="Book Antiqua" panose="02040602050305030304" pitchFamily="18" charset="0"/>
                <a:ea typeface="Arial Narrow" panose="020B0606020202030204"/>
                <a:cs typeface="Arial Narrow" panose="020B0606020202030204"/>
                <a:sym typeface="Arial" panose="020B0604020202020204"/>
              </a:rPr>
              <a:t>.</a:t>
            </a:r>
          </a:p>
        </p:txBody>
      </p:sp>
      <p:sp>
        <p:nvSpPr>
          <p:cNvPr id="104" name="Google Shape;104;p14"/>
          <p:cNvSpPr/>
          <p:nvPr/>
        </p:nvSpPr>
        <p:spPr>
          <a:xfrm>
            <a:off x="4978400" y="565785"/>
            <a:ext cx="77470" cy="5358765"/>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5" name="Imagen 4">
            <a:extLst>
              <a:ext uri="{FF2B5EF4-FFF2-40B4-BE49-F238E27FC236}">
                <a16:creationId xmlns:a16="http://schemas.microsoft.com/office/drawing/2014/main" id="{CAC89AE8-BF63-0513-6E40-DF17A8F8220A}"/>
              </a:ext>
            </a:extLst>
          </p:cNvPr>
          <p:cNvPicPr>
            <a:picLocks noChangeAspect="1"/>
          </p:cNvPicPr>
          <p:nvPr/>
        </p:nvPicPr>
        <p:blipFill>
          <a:blip r:embed="rId3"/>
          <a:srcRect b="7567"/>
          <a:stretch/>
        </p:blipFill>
        <p:spPr>
          <a:xfrm>
            <a:off x="573726" y="1151067"/>
            <a:ext cx="3589969" cy="43593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716437" y="855504"/>
            <a:ext cx="5203596" cy="4979687"/>
          </a:xfrm>
        </p:spPr>
        <p:txBody>
          <a:bodyPr vert="horz" lIns="91440" tIns="45720" rIns="91440" bIns="45720" rtlCol="0" anchor="t">
            <a:noAutofit/>
          </a:bodyPr>
          <a:lstStyle/>
          <a:p>
            <a:pPr marL="0" indent="0" algn="just">
              <a:buNone/>
            </a:pPr>
            <a:r>
              <a:rPr lang="es-PE" sz="1800" b="1" kern="1200" noProof="0" dirty="0">
                <a:solidFill>
                  <a:schemeClr val="tx1"/>
                </a:solidFill>
                <a:latin typeface="Book Antiqua" panose="02040602050305030304" pitchFamily="18" charset="0"/>
                <a:ea typeface="+mn-ea"/>
                <a:cs typeface="+mn-cs"/>
                <a:sym typeface="+mn-ea"/>
              </a:rPr>
              <a:t>CASO </a:t>
            </a:r>
            <a:endParaRPr lang="es-PE" sz="1800" b="1" kern="1200" noProof="0" dirty="0">
              <a:solidFill>
                <a:schemeClr val="tx1"/>
              </a:solidFill>
              <a:latin typeface="Book Antiqua" panose="02040602050305030304" pitchFamily="18" charset="0"/>
              <a:ea typeface="+mn-ea"/>
              <a:cs typeface="+mn-cs"/>
            </a:endParaRPr>
          </a:p>
          <a:p>
            <a:pPr marL="114300" indent="-228600" algn="just">
              <a:buFont typeface="Arial" panose="020B0604020202020204" pitchFamily="34" charset="0"/>
              <a:buChar char="•"/>
            </a:pPr>
            <a:r>
              <a:rPr lang="es-PE" sz="1800" kern="1200" noProof="0" dirty="0">
                <a:solidFill>
                  <a:schemeClr val="tx1"/>
                </a:solidFill>
                <a:latin typeface="Book Antiqua" panose="02040602050305030304" pitchFamily="18" charset="0"/>
                <a:ea typeface="+mn-ea"/>
                <a:cs typeface="+mn-cs"/>
                <a:sym typeface="+mn-ea"/>
              </a:rPr>
              <a:t>La docente, María, presenta un caso de invasión española en América, pero en lugar de usar la metodología del estudio de casos, la transforma en una simple presentación de hechos. Los estudiantes no se involucran activamente en el análisis, la discusión o la construcción de soluciones, y el aprendizaje se limita a la memorización de fechas y nombres.</a:t>
            </a:r>
          </a:p>
          <a:p>
            <a:pPr marL="114300" indent="-228600" algn="just">
              <a:buFont typeface="Arial" panose="020B0604020202020204" pitchFamily="34" charset="0"/>
              <a:buChar char="•"/>
            </a:pPr>
            <a:r>
              <a:rPr lang="es-PE" sz="1800" b="1" kern="1200" noProof="0" dirty="0">
                <a:solidFill>
                  <a:schemeClr val="tx1"/>
                </a:solidFill>
                <a:latin typeface="Book Antiqua" panose="02040602050305030304" pitchFamily="18" charset="0"/>
                <a:ea typeface="+mn-ea"/>
                <a:cs typeface="+mn-cs"/>
                <a:sym typeface="+mn-ea"/>
              </a:rPr>
              <a:t>Reflexión</a:t>
            </a:r>
            <a:endParaRPr lang="es-PE" sz="1800" b="1" kern="1200" noProof="0" dirty="0">
              <a:solidFill>
                <a:schemeClr val="tx1"/>
              </a:solidFill>
              <a:latin typeface="Book Antiqua" panose="02040602050305030304" pitchFamily="18" charset="0"/>
              <a:ea typeface="+mn-ea"/>
              <a:cs typeface="+mn-cs"/>
            </a:endParaRPr>
          </a:p>
          <a:p>
            <a:pPr marL="228600" algn="just">
              <a:buFont typeface="+mj-lt"/>
              <a:buAutoNum type="arabicPeriod"/>
            </a:pPr>
            <a:r>
              <a:rPr lang="es-PE" sz="1800" kern="1200" noProof="0" dirty="0">
                <a:solidFill>
                  <a:schemeClr val="tx1"/>
                </a:solidFill>
                <a:latin typeface="Book Antiqua" panose="02040602050305030304" pitchFamily="18" charset="0"/>
                <a:ea typeface="+mn-ea"/>
                <a:cs typeface="+mn-cs"/>
                <a:sym typeface="+mn-ea"/>
              </a:rPr>
              <a:t>¿Cómo analizas la reacción de las partes?</a:t>
            </a:r>
            <a:endParaRPr lang="es-PE" sz="1800" kern="1200" noProof="0" dirty="0">
              <a:solidFill>
                <a:schemeClr val="tx1"/>
              </a:solidFill>
              <a:latin typeface="Book Antiqua" panose="02040602050305030304" pitchFamily="18" charset="0"/>
              <a:ea typeface="+mn-ea"/>
              <a:cs typeface="+mn-cs"/>
            </a:endParaRPr>
          </a:p>
          <a:p>
            <a:pPr marL="228600" algn="just">
              <a:buFont typeface="+mj-lt"/>
              <a:buAutoNum type="arabicPeriod"/>
            </a:pPr>
            <a:r>
              <a:rPr lang="es-PE" sz="1800" kern="1200" noProof="0" dirty="0">
                <a:solidFill>
                  <a:schemeClr val="tx1"/>
                </a:solidFill>
                <a:latin typeface="Book Antiqua" panose="02040602050305030304" pitchFamily="18" charset="0"/>
                <a:ea typeface="+mn-ea"/>
                <a:cs typeface="+mn-cs"/>
                <a:sym typeface="+mn-ea"/>
              </a:rPr>
              <a:t>¿El procedimiento aplicado te parece apropiado?</a:t>
            </a:r>
            <a:endParaRPr lang="es-PE" sz="1800" kern="1200" noProof="0" dirty="0">
              <a:solidFill>
                <a:schemeClr val="tx1"/>
              </a:solidFill>
              <a:latin typeface="Book Antiqua" panose="02040602050305030304" pitchFamily="18" charset="0"/>
              <a:ea typeface="+mn-ea"/>
              <a:cs typeface="+mn-cs"/>
            </a:endParaRPr>
          </a:p>
          <a:p>
            <a:pPr marL="228600" algn="just">
              <a:buFont typeface="+mj-lt"/>
              <a:buAutoNum type="arabicPeriod"/>
            </a:pPr>
            <a:r>
              <a:rPr lang="es-PE" sz="1800" kern="1200" noProof="0" dirty="0">
                <a:solidFill>
                  <a:schemeClr val="tx1"/>
                </a:solidFill>
                <a:latin typeface="Book Antiqua" panose="02040602050305030304" pitchFamily="18" charset="0"/>
                <a:ea typeface="+mn-ea"/>
                <a:cs typeface="+mn-cs"/>
                <a:sym typeface="+mn-ea"/>
              </a:rPr>
              <a:t>¿Como crees que se sienten estos estudiantes?</a:t>
            </a:r>
            <a:endParaRPr lang="es-PE" sz="1800" kern="1200" noProof="0" dirty="0">
              <a:solidFill>
                <a:schemeClr val="tx1"/>
              </a:solidFill>
              <a:latin typeface="Book Antiqua" panose="02040602050305030304" pitchFamily="18" charset="0"/>
              <a:ea typeface="+mn-ea"/>
              <a:cs typeface="+mn-cs"/>
            </a:endParaRPr>
          </a:p>
          <a:p>
            <a:pPr indent="-228600" algn="just">
              <a:buFont typeface="Arial" panose="020B0604020202020204" pitchFamily="34" charset="0"/>
              <a:buChar char="•"/>
            </a:pPr>
            <a:endParaRPr lang="es-PE" sz="1800" kern="1200" noProof="0" dirty="0">
              <a:solidFill>
                <a:schemeClr val="tx1"/>
              </a:solidFill>
              <a:latin typeface="Book Antiqua" panose="02040602050305030304" pitchFamily="18" charset="0"/>
              <a:ea typeface="+mn-ea"/>
              <a:cs typeface="+mn-cs"/>
            </a:endParaRPr>
          </a:p>
        </p:txBody>
      </p:sp>
      <p:grpSp>
        <p:nvGrpSpPr>
          <p:cNvPr id="18" name="Group 17">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9" name="Rectangle 18">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a:extLst>
              <a:ext uri="{FF2B5EF4-FFF2-40B4-BE49-F238E27FC236}">
                <a16:creationId xmlns:a16="http://schemas.microsoft.com/office/drawing/2014/main" id="{60D6E14A-2E3F-2A47-0E4D-F55457EDA883}"/>
              </a:ext>
            </a:extLst>
          </p:cNvPr>
          <p:cNvSpPr/>
          <p:nvPr/>
        </p:nvSpPr>
        <p:spPr>
          <a:xfrm>
            <a:off x="0" y="135327"/>
            <a:ext cx="12192000" cy="461665"/>
          </a:xfrm>
          <a:prstGeom prst="rect">
            <a:avLst/>
          </a:prstGeom>
          <a:solidFill>
            <a:srgbClr val="FFC000"/>
          </a:solidFill>
        </p:spPr>
        <p:txBody>
          <a:bodyPr wrap="square">
            <a:spAutoFit/>
          </a:bodyPr>
          <a:lstStyle/>
          <a:p>
            <a:pPr algn="ctr"/>
            <a:r>
              <a:rPr lang="es-PE" sz="2400" b="1"/>
              <a:t>IDENTIFICA</a:t>
            </a:r>
            <a:endParaRPr lang="es-PE" sz="2400" b="1" dirty="0"/>
          </a:p>
        </p:txBody>
      </p:sp>
      <p:pic>
        <p:nvPicPr>
          <p:cNvPr id="1026" name="Picture 2" descr="Ejercicios para entrenar la memoria con el revolucionario método Ikeda">
            <a:extLst>
              <a:ext uri="{FF2B5EF4-FFF2-40B4-BE49-F238E27FC236}">
                <a16:creationId xmlns:a16="http://schemas.microsoft.com/office/drawing/2014/main" id="{BDA453AD-8916-E78A-1E54-F731C07F0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771" y="1390650"/>
            <a:ext cx="5621867" cy="407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766445" y="2367566"/>
            <a:ext cx="5460365" cy="2122868"/>
          </a:xfrm>
          <a:ln>
            <a:solidFill>
              <a:schemeClr val="accent1"/>
            </a:solidFill>
          </a:ln>
        </p:spPr>
        <p:txBody>
          <a:bodyPr>
            <a:normAutofit/>
          </a:bodyPr>
          <a:lstStyle/>
          <a:p>
            <a:pPr>
              <a:buFont typeface="Wingdings" panose="05000000000000000000" pitchFamily="2" charset="2"/>
              <a:buChar char="ü"/>
            </a:pPr>
            <a:r>
              <a:rPr lang="es-ES" altLang="en-US" sz="2400" b="1" dirty="0">
                <a:latin typeface="Book Antiqua" panose="02040602050305030304" pitchFamily="18" charset="0"/>
              </a:rPr>
              <a:t>¿QUÉ ES?</a:t>
            </a:r>
          </a:p>
          <a:p>
            <a:pPr>
              <a:buFont typeface="Wingdings" panose="05000000000000000000" pitchFamily="2" charset="2"/>
              <a:buChar char="ü"/>
            </a:pPr>
            <a:r>
              <a:rPr lang="es-ES" altLang="en-US" sz="2400" b="1" dirty="0">
                <a:latin typeface="Book Antiqua" panose="02040602050305030304" pitchFamily="18" charset="0"/>
              </a:rPr>
              <a:t>¿PARA QUÉ SE USA?</a:t>
            </a:r>
          </a:p>
          <a:p>
            <a:pPr>
              <a:buFont typeface="Wingdings" panose="05000000000000000000" pitchFamily="2" charset="2"/>
              <a:buChar char="ü"/>
            </a:pPr>
            <a:r>
              <a:rPr lang="es-ES" altLang="en-US" sz="2400" b="1" dirty="0">
                <a:latin typeface="Book Antiqua" panose="02040602050305030304" pitchFamily="18" charset="0"/>
              </a:rPr>
              <a:t>¿CÓMO SE ELABORA?</a:t>
            </a:r>
          </a:p>
          <a:p>
            <a:pPr>
              <a:buFont typeface="Wingdings" panose="05000000000000000000" pitchFamily="2" charset="2"/>
              <a:buChar char="ü"/>
            </a:pPr>
            <a:r>
              <a:rPr lang="es-ES" altLang="en-US" sz="2400" b="1" dirty="0">
                <a:latin typeface="Book Antiqua" panose="02040602050305030304" pitchFamily="18" charset="0"/>
              </a:rPr>
              <a:t>¿CÓMO SE EVALÚA?</a:t>
            </a:r>
          </a:p>
        </p:txBody>
      </p:sp>
      <p:pic>
        <p:nvPicPr>
          <p:cNvPr id="4" name="Imagen 3"/>
          <p:cNvPicPr>
            <a:picLocks noChangeAspect="1"/>
          </p:cNvPicPr>
          <p:nvPr/>
        </p:nvPicPr>
        <p:blipFill>
          <a:blip r:embed="rId2"/>
          <a:srcRect l="40786" t="22454" r="42839" b="28472"/>
          <a:stretch>
            <a:fillRect/>
          </a:stretch>
        </p:blipFill>
        <p:spPr>
          <a:xfrm>
            <a:off x="11020661" y="558452"/>
            <a:ext cx="1157605" cy="1661795"/>
          </a:xfrm>
          <a:prstGeom prst="rect">
            <a:avLst/>
          </a:prstGeom>
        </p:spPr>
      </p:pic>
      <p:sp>
        <p:nvSpPr>
          <p:cNvPr id="6" name="Cuadro de texto 5"/>
          <p:cNvSpPr txBox="1"/>
          <p:nvPr/>
        </p:nvSpPr>
        <p:spPr>
          <a:xfrm>
            <a:off x="7733665" y="6176962"/>
            <a:ext cx="4064000" cy="306705"/>
          </a:xfrm>
          <a:prstGeom prst="rect">
            <a:avLst/>
          </a:prstGeom>
          <a:noFill/>
        </p:spPr>
        <p:txBody>
          <a:bodyPr wrap="square" rtlCol="0">
            <a:spAutoFit/>
          </a:bodyPr>
          <a:lstStyle/>
          <a:p>
            <a:r>
              <a:rPr lang="es-PE" noProof="0" dirty="0"/>
              <a:t>Estudio de casos (Herramienta pedagógica)</a:t>
            </a:r>
          </a:p>
        </p:txBody>
      </p:sp>
      <p:pic>
        <p:nvPicPr>
          <p:cNvPr id="7" name="Imagen 6"/>
          <p:cNvPicPr/>
          <p:nvPr/>
        </p:nvPicPr>
        <p:blipFill>
          <a:blip r:embed="rId3"/>
          <a:stretch>
            <a:fillRect/>
          </a:stretch>
        </p:blipFill>
        <p:spPr>
          <a:xfrm>
            <a:off x="6576060" y="1696055"/>
            <a:ext cx="5332095" cy="4480907"/>
          </a:xfrm>
          <a:prstGeom prst="rect">
            <a:avLst/>
          </a:prstGeom>
        </p:spPr>
      </p:pic>
      <p:sp>
        <p:nvSpPr>
          <p:cNvPr id="11" name="Rectángulo 10">
            <a:extLst>
              <a:ext uri="{FF2B5EF4-FFF2-40B4-BE49-F238E27FC236}">
                <a16:creationId xmlns:a16="http://schemas.microsoft.com/office/drawing/2014/main" id="{A9F63B76-0FD1-6E69-A4FE-6D316F1CE1BC}"/>
              </a:ext>
            </a:extLst>
          </p:cNvPr>
          <p:cNvSpPr/>
          <p:nvPr/>
        </p:nvSpPr>
        <p:spPr>
          <a:xfrm>
            <a:off x="0" y="135327"/>
            <a:ext cx="12192000" cy="461665"/>
          </a:xfrm>
          <a:prstGeom prst="rect">
            <a:avLst/>
          </a:prstGeom>
          <a:solidFill>
            <a:srgbClr val="FFC000"/>
          </a:solidFill>
        </p:spPr>
        <p:txBody>
          <a:bodyPr wrap="square">
            <a:spAutoFit/>
          </a:bodyPr>
          <a:lstStyle/>
          <a:p>
            <a:pPr algn="ctr"/>
            <a:r>
              <a:rPr lang="es-PE" sz="2400" b="1" dirty="0"/>
              <a:t>IDENTIFICA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1" name="Grupo 10">
            <a:extLst>
              <a:ext uri="{FF2B5EF4-FFF2-40B4-BE49-F238E27FC236}">
                <a16:creationId xmlns:a16="http://schemas.microsoft.com/office/drawing/2014/main" id="{AFB8B77A-FD4B-874A-659A-A11B257927B4}"/>
              </a:ext>
            </a:extLst>
          </p:cNvPr>
          <p:cNvGrpSpPr/>
          <p:nvPr/>
        </p:nvGrpSpPr>
        <p:grpSpPr>
          <a:xfrm>
            <a:off x="1126881" y="740942"/>
            <a:ext cx="9851674" cy="1448331"/>
            <a:chOff x="1126881" y="740942"/>
            <a:chExt cx="9851674" cy="1448331"/>
          </a:xfrm>
        </p:grpSpPr>
        <p:sp>
          <p:nvSpPr>
            <p:cNvPr id="151" name="Google Shape;151;p17"/>
            <p:cNvSpPr/>
            <p:nvPr/>
          </p:nvSpPr>
          <p:spPr>
            <a:xfrm>
              <a:off x="1282044" y="741158"/>
              <a:ext cx="3688400" cy="1168217"/>
            </a:xfrm>
            <a:prstGeom prst="roundRect">
              <a:avLst>
                <a:gd name="adj" fmla="val 10000"/>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152" name="Google Shape;152;p17"/>
            <p:cNvSpPr/>
            <p:nvPr/>
          </p:nvSpPr>
          <p:spPr>
            <a:xfrm>
              <a:off x="1412207" y="1021056"/>
              <a:ext cx="3688400" cy="1168217"/>
            </a:xfrm>
            <a:prstGeom prst="roundRect">
              <a:avLst>
                <a:gd name="adj" fmla="val 10000"/>
              </a:avLst>
            </a:prstGeom>
            <a:solidFill>
              <a:schemeClr val="lt1">
                <a:alpha val="89019"/>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153" name="Google Shape;153;p17"/>
            <p:cNvSpPr txBox="1"/>
            <p:nvPr/>
          </p:nvSpPr>
          <p:spPr>
            <a:xfrm>
              <a:off x="1126881" y="876890"/>
              <a:ext cx="3551201" cy="1099785"/>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dk1"/>
                </a:buClr>
                <a:buSzPts val="2600"/>
                <a:buFont typeface="Arial" panose="020B0604020202020204"/>
                <a:buNone/>
              </a:pPr>
              <a:r>
                <a:rPr lang="es-PE" sz="2200" b="1" i="0" u="none" strike="noStrike" cap="none" noProof="0" dirty="0">
                  <a:solidFill>
                    <a:schemeClr val="dk1"/>
                  </a:solidFill>
                  <a:latin typeface="Book Antiqua" panose="02040602050305030304" pitchFamily="18" charset="0"/>
                  <a:sym typeface="Arial" panose="020B0604020202020204"/>
                </a:rPr>
                <a:t>¿QUÉ ES ?</a:t>
              </a:r>
            </a:p>
          </p:txBody>
        </p:sp>
        <p:sp>
          <p:nvSpPr>
            <p:cNvPr id="154" name="Google Shape;154;p17"/>
            <p:cNvSpPr/>
            <p:nvPr/>
          </p:nvSpPr>
          <p:spPr>
            <a:xfrm>
              <a:off x="7091393" y="740942"/>
              <a:ext cx="3688400" cy="1168217"/>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155" name="Google Shape;155;p17"/>
            <p:cNvSpPr/>
            <p:nvPr/>
          </p:nvSpPr>
          <p:spPr>
            <a:xfrm>
              <a:off x="7290155" y="958476"/>
              <a:ext cx="3688400" cy="1168217"/>
            </a:xfrm>
            <a:prstGeom prst="roundRect">
              <a:avLst>
                <a:gd name="adj" fmla="val 10000"/>
              </a:avLst>
            </a:prstGeom>
            <a:solidFill>
              <a:schemeClr val="lt1">
                <a:alpha val="89019"/>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156" name="Google Shape;156;p17"/>
            <p:cNvSpPr txBox="1"/>
            <p:nvPr/>
          </p:nvSpPr>
          <p:spPr>
            <a:xfrm>
              <a:off x="7358754" y="979219"/>
              <a:ext cx="3551201" cy="1099785"/>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dk1"/>
                </a:buClr>
                <a:buSzPts val="2600"/>
                <a:buFont typeface="Arial" panose="020B0604020202020204"/>
                <a:buNone/>
              </a:pPr>
              <a:r>
                <a:rPr lang="es-PE" sz="2200" b="1" noProof="0" dirty="0">
                  <a:latin typeface="Book Antiqua" panose="02040602050305030304" pitchFamily="18" charset="0"/>
                  <a:sym typeface="+mn-ea"/>
                </a:rPr>
                <a:t>¿PARA QUÉ SE USA?</a:t>
              </a:r>
              <a:endParaRPr lang="es-PE" sz="2200" b="1" noProof="0" dirty="0">
                <a:latin typeface="Book Antiqua" panose="02040602050305030304" pitchFamily="18" charset="0"/>
              </a:endParaRPr>
            </a:p>
            <a:p>
              <a:pPr marL="0" marR="0" lvl="0" indent="0" algn="ctr" rtl="0">
                <a:lnSpc>
                  <a:spcPct val="90000"/>
                </a:lnSpc>
                <a:spcBef>
                  <a:spcPts val="0"/>
                </a:spcBef>
                <a:spcAft>
                  <a:spcPts val="0"/>
                </a:spcAft>
                <a:buClr>
                  <a:schemeClr val="dk1"/>
                </a:buClr>
                <a:buSzPts val="2600"/>
                <a:buFont typeface="Arial" panose="020B0604020202020204"/>
                <a:buNone/>
              </a:pPr>
              <a:endParaRPr lang="es-PE" sz="2200" b="1" i="0" u="none" strike="noStrike" cap="none" noProof="0" dirty="0">
                <a:solidFill>
                  <a:schemeClr val="dk1"/>
                </a:solidFill>
                <a:latin typeface="Book Antiqua" panose="02040602050305030304" pitchFamily="18" charset="0"/>
                <a:sym typeface="Arial" panose="020B0604020202020204"/>
              </a:endParaRPr>
            </a:p>
          </p:txBody>
        </p:sp>
      </p:grpSp>
      <p:sp>
        <p:nvSpPr>
          <p:cNvPr id="4" name="Cuadro de texto 3"/>
          <p:cNvSpPr txBox="1"/>
          <p:nvPr/>
        </p:nvSpPr>
        <p:spPr>
          <a:xfrm>
            <a:off x="6720654" y="2372413"/>
            <a:ext cx="4827399" cy="3886835"/>
          </a:xfrm>
          <a:prstGeom prst="rect">
            <a:avLst/>
          </a:prstGeom>
          <a:ln w="28575">
            <a:solidFill>
              <a:schemeClr val="accent1"/>
            </a:solidFill>
          </a:ln>
        </p:spPr>
        <p:txBody>
          <a:bodyPr wrap="square">
            <a:noAutofit/>
          </a:bodyPr>
          <a:lstStyle/>
          <a:p>
            <a:pPr marL="213360" indent="-17780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Promover la resolución de situaciones de la vida real con la orientación del docente.</a:t>
            </a:r>
          </a:p>
          <a:p>
            <a:pPr marL="213360" indent="-17780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Aplicar a situaciones reales principios aprendidos en el aula.</a:t>
            </a:r>
          </a:p>
          <a:p>
            <a:pPr marL="213360" indent="-17780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Evaluar cómo el estudiante se desempeña ante una situación específica.</a:t>
            </a:r>
          </a:p>
          <a:p>
            <a:pPr marL="213360" indent="-17780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Propiciar la búsqueda, comparación y análisis de alternativas.</a:t>
            </a:r>
          </a:p>
          <a:p>
            <a:pPr marL="213360" indent="-17780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Demostrar el uso de destrezas de pensamiento.</a:t>
            </a:r>
          </a:p>
          <a:p>
            <a:pPr marL="213360" indent="-17780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Evaluar competencias específicas de un área curricular y de competencias transversales</a:t>
            </a:r>
          </a:p>
        </p:txBody>
      </p:sp>
      <p:sp>
        <p:nvSpPr>
          <p:cNvPr id="7" name="Rectángulo 6">
            <a:extLst>
              <a:ext uri="{FF2B5EF4-FFF2-40B4-BE49-F238E27FC236}">
                <a16:creationId xmlns:a16="http://schemas.microsoft.com/office/drawing/2014/main" id="{0FE1E9BD-02E4-E4ED-03D4-642C0C54ABB3}"/>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
        <p:nvSpPr>
          <p:cNvPr id="9" name="Rectángulo 8">
            <a:extLst>
              <a:ext uri="{FF2B5EF4-FFF2-40B4-BE49-F238E27FC236}">
                <a16:creationId xmlns:a16="http://schemas.microsoft.com/office/drawing/2014/main" id="{018BCD30-14A5-0BA8-1861-7E2A25F53789}"/>
              </a:ext>
            </a:extLst>
          </p:cNvPr>
          <p:cNvSpPr/>
          <p:nvPr/>
        </p:nvSpPr>
        <p:spPr>
          <a:xfrm>
            <a:off x="800220" y="2469172"/>
            <a:ext cx="4204524" cy="3693319"/>
          </a:xfrm>
          <a:prstGeom prst="rect">
            <a:avLst/>
          </a:prstGeom>
          <a:ln w="28575">
            <a:solidFill>
              <a:schemeClr val="accent1"/>
            </a:solidFill>
          </a:ln>
        </p:spPr>
        <p:txBody>
          <a:bodyPr wrap="square">
            <a:spAutoFit/>
          </a:bodyPr>
          <a:lstStyle/>
          <a:p>
            <a:pPr marL="0" indent="0" algn="just"/>
            <a:r>
              <a:rPr lang="es-PE" sz="1800" b="0" i="0" noProof="0" dirty="0">
                <a:solidFill>
                  <a:srgbClr val="202122"/>
                </a:solidFill>
                <a:latin typeface="Book Antiqua" panose="02040602050305030304" pitchFamily="18" charset="0"/>
                <a:ea typeface="sans-serif"/>
                <a:cs typeface="Arial" panose="020B0604020202020204" pitchFamily="34" charset="0"/>
              </a:rPr>
              <a:t>Consiste en el análisis de una situación real, en un contexto similar al de los estudiantes, que les permita el análisis, la discusión y la toma de decisiones para resolver el problema planteado en el caso. Durante su realización es posible que el estudiante recoja, clasifique, organice y sintetice la información recabada respecto al mismo, la interprete y discuta con sus compañeros y luego determine las acciones que tendrá que llevar a cabo para su solución.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8" name="Grupo 7">
            <a:extLst>
              <a:ext uri="{FF2B5EF4-FFF2-40B4-BE49-F238E27FC236}">
                <a16:creationId xmlns:a16="http://schemas.microsoft.com/office/drawing/2014/main" id="{88CF42C4-176B-D0D0-AC3D-9186A4C5279C}"/>
              </a:ext>
            </a:extLst>
          </p:cNvPr>
          <p:cNvGrpSpPr/>
          <p:nvPr/>
        </p:nvGrpSpPr>
        <p:grpSpPr>
          <a:xfrm>
            <a:off x="271631" y="1844440"/>
            <a:ext cx="3410345" cy="1110297"/>
            <a:chOff x="271631" y="1844440"/>
            <a:chExt cx="3410345" cy="1110297"/>
          </a:xfrm>
        </p:grpSpPr>
        <p:sp>
          <p:nvSpPr>
            <p:cNvPr id="151" name="Google Shape;151;p17"/>
            <p:cNvSpPr/>
            <p:nvPr/>
          </p:nvSpPr>
          <p:spPr>
            <a:xfrm>
              <a:off x="271631" y="1948135"/>
              <a:ext cx="3320064" cy="1006602"/>
            </a:xfrm>
            <a:prstGeom prst="roundRect">
              <a:avLst>
                <a:gd name="adj" fmla="val 10000"/>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000" b="1" i="0" u="none" strike="noStrike" cap="none" noProof="0" dirty="0">
                <a:solidFill>
                  <a:srgbClr val="000000"/>
                </a:solidFill>
                <a:latin typeface="Book Antiqua" panose="02040602050305030304" pitchFamily="18" charset="0"/>
                <a:sym typeface="Arial" panose="020B0604020202020204"/>
              </a:endParaRPr>
            </a:p>
          </p:txBody>
        </p:sp>
        <p:sp>
          <p:nvSpPr>
            <p:cNvPr id="152" name="Google Shape;152;p17"/>
            <p:cNvSpPr/>
            <p:nvPr/>
          </p:nvSpPr>
          <p:spPr>
            <a:xfrm>
              <a:off x="361912" y="1844440"/>
              <a:ext cx="3320064" cy="830580"/>
            </a:xfrm>
            <a:prstGeom prst="roundRect">
              <a:avLst>
                <a:gd name="adj" fmla="val 10000"/>
              </a:avLst>
            </a:prstGeom>
            <a:solidFill>
              <a:schemeClr val="lt1">
                <a:alpha val="89019"/>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000" b="1" i="0" u="none" strike="noStrike" cap="none" noProof="0" dirty="0">
                <a:solidFill>
                  <a:srgbClr val="000000"/>
                </a:solidFill>
                <a:latin typeface="Book Antiqua" panose="02040602050305030304" pitchFamily="18" charset="0"/>
                <a:sym typeface="Arial" panose="020B0604020202020204"/>
              </a:endParaRPr>
            </a:p>
          </p:txBody>
        </p:sp>
        <p:sp>
          <p:nvSpPr>
            <p:cNvPr id="153" name="Google Shape;153;p17"/>
            <p:cNvSpPr txBox="1"/>
            <p:nvPr/>
          </p:nvSpPr>
          <p:spPr>
            <a:xfrm>
              <a:off x="470051" y="1947500"/>
              <a:ext cx="3103787" cy="83185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dk1"/>
                </a:buClr>
                <a:buSzPts val="2600"/>
                <a:buFont typeface="Arial" panose="020B0604020202020204"/>
                <a:buNone/>
              </a:pPr>
              <a:r>
                <a:rPr lang="es-PE" sz="2000" b="1" i="0" u="none" strike="noStrike" cap="none" noProof="0" dirty="0">
                  <a:solidFill>
                    <a:schemeClr val="dk1"/>
                  </a:solidFill>
                  <a:latin typeface="Book Antiqua" panose="02040602050305030304" pitchFamily="18" charset="0"/>
                  <a:sym typeface="Arial" panose="020B0604020202020204"/>
                </a:rPr>
                <a:t>¿CÓMO SE ELABORA ?</a:t>
              </a:r>
            </a:p>
          </p:txBody>
        </p:sp>
      </p:grpSp>
      <p:sp>
        <p:nvSpPr>
          <p:cNvPr id="2" name="Cuadro de texto 1"/>
          <p:cNvSpPr txBox="1"/>
          <p:nvPr/>
        </p:nvSpPr>
        <p:spPr>
          <a:xfrm>
            <a:off x="3880396" y="1312279"/>
            <a:ext cx="7949692" cy="5145081"/>
          </a:xfrm>
          <a:prstGeom prst="rect">
            <a:avLst/>
          </a:prstGeom>
        </p:spPr>
        <p:style>
          <a:lnRef idx="2">
            <a:schemeClr val="accent1"/>
          </a:lnRef>
          <a:fillRef idx="0">
            <a:srgbClr val="FFFFFF"/>
          </a:fillRef>
          <a:effectRef idx="0">
            <a:srgbClr val="FFFFFF"/>
          </a:effectRef>
          <a:fontRef idx="minor">
            <a:schemeClr val="tx1"/>
          </a:fontRef>
        </p:style>
        <p:txBody>
          <a:bodyPr wrap="square">
            <a:noAutofit/>
          </a:bodyPr>
          <a:lstStyle/>
          <a:p>
            <a:pPr marL="0" indent="194310">
              <a:spcBef>
                <a:spcPts val="500"/>
              </a:spcBef>
              <a:spcAft>
                <a:spcPts val="500"/>
              </a:spcAft>
            </a:pPr>
            <a:r>
              <a:rPr lang="es-PE" sz="1800" b="1" i="0" noProof="0" dirty="0">
                <a:solidFill>
                  <a:srgbClr val="202122"/>
                </a:solidFill>
                <a:latin typeface="Book Antiqua" panose="02040602050305030304" pitchFamily="18" charset="0"/>
                <a:ea typeface="sans-serif"/>
                <a:cs typeface="Arial" panose="020B0604020202020204" pitchFamily="34" charset="0"/>
              </a:rPr>
              <a:t>El docente:</a:t>
            </a:r>
          </a:p>
          <a:p>
            <a:pPr marL="426720" indent="-280670" algn="just">
              <a:spcBef>
                <a:spcPts val="300"/>
              </a:spcBef>
              <a:spcAft>
                <a:spcPts val="100"/>
              </a:spcAft>
              <a:buAutoNum type="arabicPeriod"/>
            </a:pPr>
            <a:r>
              <a:rPr lang="es-PE" sz="1800" b="0" i="0" noProof="0" dirty="0">
                <a:solidFill>
                  <a:srgbClr val="202122"/>
                </a:solidFill>
                <a:latin typeface="Book Antiqua" panose="02040602050305030304" pitchFamily="18" charset="0"/>
                <a:ea typeface="sans-serif"/>
                <a:cs typeface="Arial" panose="020B0604020202020204" pitchFamily="34" charset="0"/>
              </a:rPr>
              <a:t>Selecciona el caso o los casos que los estudiantes van a resolver con base en una situación real que esté sucediendo en el entorno escolar, familiar o comunitario o en la competencia que quiere evaluar.</a:t>
            </a:r>
          </a:p>
          <a:p>
            <a:pPr marL="426720" indent="-280670" algn="just">
              <a:spcBef>
                <a:spcPts val="300"/>
              </a:spcBef>
              <a:spcAft>
                <a:spcPts val="100"/>
              </a:spcAft>
              <a:buAutoNum type="arabicPeriod"/>
            </a:pPr>
            <a:r>
              <a:rPr lang="es-PE" sz="1800" b="0" i="0" noProof="0" dirty="0">
                <a:solidFill>
                  <a:srgbClr val="202122"/>
                </a:solidFill>
                <a:latin typeface="Book Antiqua" panose="02040602050305030304" pitchFamily="18" charset="0"/>
                <a:ea typeface="sans-serif"/>
                <a:cs typeface="Arial" panose="020B0604020202020204" pitchFamily="34" charset="0"/>
              </a:rPr>
              <a:t>Elabora la descripción del caso y las preguntas que orientarán a los estudiantes para resolverlo.</a:t>
            </a:r>
          </a:p>
          <a:p>
            <a:pPr marL="426720" indent="-280670" algn="just">
              <a:spcBef>
                <a:spcPts val="300"/>
              </a:spcBef>
              <a:spcAft>
                <a:spcPts val="100"/>
              </a:spcAft>
              <a:buAutoNum type="arabicPeriod"/>
            </a:pPr>
            <a:r>
              <a:rPr lang="es-PE" sz="1800" b="0" i="0" noProof="0" dirty="0">
                <a:solidFill>
                  <a:srgbClr val="202122"/>
                </a:solidFill>
                <a:latin typeface="Book Antiqua" panose="02040602050305030304" pitchFamily="18" charset="0"/>
                <a:ea typeface="sans-serif"/>
                <a:cs typeface="Arial" panose="020B0604020202020204" pitchFamily="34" charset="0"/>
              </a:rPr>
              <a:t>Plantea a los estudiantes el caso y les sugiere algún procedimiento a seguir para resolverlo. Puede ser el siguiente:</a:t>
            </a:r>
          </a:p>
          <a:p>
            <a:pPr marL="426720" lvl="1" indent="19431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Identificación, selección y planteamiento del problema que da lugar al estudio de caso.</a:t>
            </a:r>
          </a:p>
          <a:p>
            <a:pPr marL="426720" lvl="1" indent="19431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Exploración de qué alternativas pueden llevar a su solución.</a:t>
            </a:r>
          </a:p>
          <a:p>
            <a:pPr marL="426720" lvl="1" indent="19431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Comparación y análisis de las alternativas.</a:t>
            </a:r>
          </a:p>
          <a:p>
            <a:pPr marL="426720" lvl="1" indent="19431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Planteamiento de suposiciones cuando no hay evidencias suficientes y el docente lo permita.</a:t>
            </a:r>
          </a:p>
          <a:p>
            <a:pPr marL="426720" lvl="1" indent="19431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Toma de decisión y formulación de las recomendaciones.</a:t>
            </a:r>
          </a:p>
          <a:p>
            <a:pPr marL="426720" lvl="1" indent="194310"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Justificación de la opción seleccionada</a:t>
            </a:r>
          </a:p>
        </p:txBody>
      </p:sp>
      <p:sp>
        <p:nvSpPr>
          <p:cNvPr id="7" name="Rectángulo 6">
            <a:extLst>
              <a:ext uri="{FF2B5EF4-FFF2-40B4-BE49-F238E27FC236}">
                <a16:creationId xmlns:a16="http://schemas.microsoft.com/office/drawing/2014/main" id="{08846DBF-8CF9-358F-05CF-03C7F4ABE954}"/>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a:solidFill>
                  <a:schemeClr val="bg1"/>
                </a:solidFill>
              </a:rPr>
              <a:t>ANALIZA</a:t>
            </a:r>
            <a:endParaRPr lang="es-PE" sz="24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 de texto 4"/>
          <p:cNvSpPr txBox="1"/>
          <p:nvPr/>
        </p:nvSpPr>
        <p:spPr>
          <a:xfrm>
            <a:off x="542924" y="1966867"/>
            <a:ext cx="5429251" cy="4446633"/>
          </a:xfrm>
          <a:prstGeom prst="rect">
            <a:avLst/>
          </a:prstGeom>
        </p:spPr>
        <p:style>
          <a:lnRef idx="2">
            <a:schemeClr val="accent1"/>
          </a:lnRef>
          <a:fillRef idx="0">
            <a:srgbClr val="FFFFFF"/>
          </a:fillRef>
          <a:effectRef idx="0">
            <a:srgbClr val="FFFFFF"/>
          </a:effectRef>
          <a:fontRef idx="minor">
            <a:schemeClr val="tx1"/>
          </a:fontRef>
        </p:style>
        <p:txBody>
          <a:bodyPr>
            <a:noAutofit/>
          </a:bodyPr>
          <a:lstStyle/>
          <a:p>
            <a:pPr marL="0" indent="0">
              <a:spcBef>
                <a:spcPts val="500"/>
              </a:spcBef>
              <a:spcAft>
                <a:spcPts val="500"/>
              </a:spcAft>
            </a:pPr>
            <a:r>
              <a:rPr lang="es-PE" sz="1800" b="1" i="0" noProof="0" dirty="0">
                <a:solidFill>
                  <a:srgbClr val="202122"/>
                </a:solidFill>
                <a:latin typeface="Book Antiqua" panose="02040602050305030304" pitchFamily="18" charset="0"/>
                <a:ea typeface="sans-serif"/>
                <a:cs typeface="Arial" panose="020B0604020202020204" pitchFamily="34" charset="0"/>
              </a:rPr>
              <a:t>El estudiante:</a:t>
            </a:r>
          </a:p>
          <a:p>
            <a:pPr marL="426720" indent="-178435" algn="just">
              <a:spcBef>
                <a:spcPts val="300"/>
              </a:spcBef>
              <a:spcAft>
                <a:spcPts val="100"/>
              </a:spcAft>
              <a:buAutoNum type="arabicPeriod"/>
            </a:pPr>
            <a:r>
              <a:rPr lang="es-PE" sz="1800" b="0" i="0" noProof="0" dirty="0">
                <a:solidFill>
                  <a:srgbClr val="202122"/>
                </a:solidFill>
                <a:latin typeface="Book Antiqua" panose="02040602050305030304" pitchFamily="18" charset="0"/>
                <a:ea typeface="sans-serif"/>
                <a:cs typeface="Arial" panose="020B0604020202020204" pitchFamily="34" charset="0"/>
              </a:rPr>
              <a:t>Trabaja en equipo o individualmente de acuerdo con las instrucciones del docente.</a:t>
            </a:r>
          </a:p>
          <a:p>
            <a:pPr marL="426720" indent="-178435" algn="just">
              <a:spcBef>
                <a:spcPts val="300"/>
              </a:spcBef>
              <a:spcAft>
                <a:spcPts val="100"/>
              </a:spcAft>
              <a:buAutoNum type="arabicPeriod"/>
            </a:pPr>
            <a:r>
              <a:rPr lang="es-PE" sz="1800" b="0" i="0" noProof="0" dirty="0">
                <a:solidFill>
                  <a:srgbClr val="202122"/>
                </a:solidFill>
                <a:latin typeface="Book Antiqua" panose="02040602050305030304" pitchFamily="18" charset="0"/>
                <a:ea typeface="sans-serif"/>
                <a:cs typeface="Arial" panose="020B0604020202020204" pitchFamily="34" charset="0"/>
              </a:rPr>
              <a:t>Analiza el caso y propone una solución de acuerdo con el procedimiento acordado.</a:t>
            </a:r>
          </a:p>
          <a:p>
            <a:pPr marL="426720" indent="-178435" algn="just">
              <a:spcBef>
                <a:spcPts val="300"/>
              </a:spcBef>
              <a:spcAft>
                <a:spcPts val="100"/>
              </a:spcAft>
              <a:buAutoNum type="arabicPeriod"/>
            </a:pPr>
            <a:r>
              <a:rPr lang="es-PE" sz="1800" b="0" i="0" noProof="0" dirty="0">
                <a:solidFill>
                  <a:srgbClr val="202122"/>
                </a:solidFill>
                <a:latin typeface="Book Antiqua" panose="02040602050305030304" pitchFamily="18" charset="0"/>
                <a:ea typeface="sans-serif"/>
                <a:cs typeface="Arial" panose="020B0604020202020204" pitchFamily="34" charset="0"/>
              </a:rPr>
              <a:t>Para los grados del Ciclo II de primaria y del ciclo básico del nivel secundario puede pedirse un informe escrito que incluya los siguientes puntos:</a:t>
            </a:r>
          </a:p>
          <a:p>
            <a:pPr marL="426720" lvl="1" indent="-178435"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Antecedentes: descripción del contexto en que se desarrolla el caso y las situaciones que se plantean.</a:t>
            </a:r>
          </a:p>
          <a:p>
            <a:pPr marL="426720" lvl="1" indent="-178435"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Planteamiento del problema que genera el caso.</a:t>
            </a:r>
          </a:p>
          <a:p>
            <a:pPr marL="426720" lvl="1" indent="-178435" algn="just">
              <a:spcBef>
                <a:spcPts val="300"/>
              </a:spcBef>
              <a:spcAft>
                <a:spcPts val="100"/>
              </a:spcAft>
              <a:buFont typeface="Arial" panose="020B0604020202020204"/>
              <a:buChar char="◦"/>
            </a:pPr>
            <a:r>
              <a:rPr lang="es-PE" sz="1800" b="0" i="0" noProof="0" dirty="0">
                <a:solidFill>
                  <a:srgbClr val="202122"/>
                </a:solidFill>
                <a:latin typeface="Book Antiqua" panose="02040602050305030304" pitchFamily="18" charset="0"/>
                <a:ea typeface="sans-serif"/>
                <a:cs typeface="Arial" panose="020B0604020202020204" pitchFamily="34" charset="0"/>
              </a:rPr>
              <a:t>Solución del problema del caso planteado.</a:t>
            </a:r>
          </a:p>
        </p:txBody>
      </p:sp>
      <p:sp>
        <p:nvSpPr>
          <p:cNvPr id="4" name="Rectángulo 3">
            <a:extLst>
              <a:ext uri="{FF2B5EF4-FFF2-40B4-BE49-F238E27FC236}">
                <a16:creationId xmlns:a16="http://schemas.microsoft.com/office/drawing/2014/main" id="{077AA788-BA25-A001-8400-07B22AD568F5}"/>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a:solidFill>
                  <a:schemeClr val="bg1"/>
                </a:solidFill>
              </a:rPr>
              <a:t>ANALIZA</a:t>
            </a:r>
            <a:endParaRPr lang="es-PE" sz="2400" b="1" dirty="0">
              <a:solidFill>
                <a:schemeClr val="bg1"/>
              </a:solidFill>
            </a:endParaRPr>
          </a:p>
        </p:txBody>
      </p:sp>
      <p:grpSp>
        <p:nvGrpSpPr>
          <p:cNvPr id="6" name="Grupo 5">
            <a:extLst>
              <a:ext uri="{FF2B5EF4-FFF2-40B4-BE49-F238E27FC236}">
                <a16:creationId xmlns:a16="http://schemas.microsoft.com/office/drawing/2014/main" id="{F9144639-8A5B-B4E9-78CE-5AD980A03CBC}"/>
              </a:ext>
            </a:extLst>
          </p:cNvPr>
          <p:cNvGrpSpPr/>
          <p:nvPr/>
        </p:nvGrpSpPr>
        <p:grpSpPr>
          <a:xfrm>
            <a:off x="1383392" y="726168"/>
            <a:ext cx="3410345" cy="1110297"/>
            <a:chOff x="271631" y="1844440"/>
            <a:chExt cx="3410345" cy="1110297"/>
          </a:xfrm>
        </p:grpSpPr>
        <p:sp>
          <p:nvSpPr>
            <p:cNvPr id="7" name="Google Shape;151;p17">
              <a:extLst>
                <a:ext uri="{FF2B5EF4-FFF2-40B4-BE49-F238E27FC236}">
                  <a16:creationId xmlns:a16="http://schemas.microsoft.com/office/drawing/2014/main" id="{894ECA69-0705-E999-486A-DB9FAAC0C23A}"/>
                </a:ext>
              </a:extLst>
            </p:cNvPr>
            <p:cNvSpPr/>
            <p:nvPr/>
          </p:nvSpPr>
          <p:spPr>
            <a:xfrm>
              <a:off x="271631" y="1948135"/>
              <a:ext cx="3320064" cy="1006602"/>
            </a:xfrm>
            <a:prstGeom prst="roundRect">
              <a:avLst>
                <a:gd name="adj" fmla="val 10000"/>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000" b="1" i="0" u="none" strike="noStrike" cap="none" noProof="0" dirty="0">
                <a:solidFill>
                  <a:srgbClr val="000000"/>
                </a:solidFill>
                <a:latin typeface="Book Antiqua" panose="02040602050305030304" pitchFamily="18" charset="0"/>
                <a:sym typeface="Arial" panose="020B0604020202020204"/>
              </a:endParaRPr>
            </a:p>
          </p:txBody>
        </p:sp>
        <p:sp>
          <p:nvSpPr>
            <p:cNvPr id="8" name="Google Shape;152;p17">
              <a:extLst>
                <a:ext uri="{FF2B5EF4-FFF2-40B4-BE49-F238E27FC236}">
                  <a16:creationId xmlns:a16="http://schemas.microsoft.com/office/drawing/2014/main" id="{30494D5D-4925-C686-149F-FE34E33C2DBA}"/>
                </a:ext>
              </a:extLst>
            </p:cNvPr>
            <p:cNvSpPr/>
            <p:nvPr/>
          </p:nvSpPr>
          <p:spPr>
            <a:xfrm>
              <a:off x="361912" y="1844440"/>
              <a:ext cx="3320064" cy="830580"/>
            </a:xfrm>
            <a:prstGeom prst="roundRect">
              <a:avLst>
                <a:gd name="adj" fmla="val 10000"/>
              </a:avLst>
            </a:prstGeom>
            <a:solidFill>
              <a:schemeClr val="lt1">
                <a:alpha val="89019"/>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000" b="1" i="0" u="none" strike="noStrike" cap="none" noProof="0" dirty="0">
                <a:solidFill>
                  <a:srgbClr val="000000"/>
                </a:solidFill>
                <a:latin typeface="Book Antiqua" panose="02040602050305030304" pitchFamily="18" charset="0"/>
                <a:sym typeface="Arial" panose="020B0604020202020204"/>
              </a:endParaRPr>
            </a:p>
          </p:txBody>
        </p:sp>
        <p:sp>
          <p:nvSpPr>
            <p:cNvPr id="9" name="Google Shape;153;p17">
              <a:extLst>
                <a:ext uri="{FF2B5EF4-FFF2-40B4-BE49-F238E27FC236}">
                  <a16:creationId xmlns:a16="http://schemas.microsoft.com/office/drawing/2014/main" id="{7977F17E-CCB3-696F-79DF-6D04D84F2A40}"/>
                </a:ext>
              </a:extLst>
            </p:cNvPr>
            <p:cNvSpPr txBox="1"/>
            <p:nvPr/>
          </p:nvSpPr>
          <p:spPr>
            <a:xfrm>
              <a:off x="470051" y="1947500"/>
              <a:ext cx="3103787" cy="83185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dk1"/>
                </a:buClr>
                <a:buSzPts val="2600"/>
                <a:buFont typeface="Arial" panose="020B0604020202020204"/>
                <a:buNone/>
              </a:pPr>
              <a:r>
                <a:rPr lang="es-PE" sz="2000" b="1" i="0" u="none" strike="noStrike" cap="none" noProof="0" dirty="0">
                  <a:solidFill>
                    <a:schemeClr val="dk1"/>
                  </a:solidFill>
                  <a:latin typeface="Book Antiqua" panose="02040602050305030304" pitchFamily="18" charset="0"/>
                  <a:sym typeface="Arial" panose="020B0604020202020204"/>
                </a:rPr>
                <a:t>¿CÓMO SE ELABORA ?</a:t>
              </a:r>
            </a:p>
          </p:txBody>
        </p:sp>
      </p:grpSp>
      <p:sp>
        <p:nvSpPr>
          <p:cNvPr id="10" name="Marcador de posición de texto 2"/>
          <p:cNvSpPr>
            <a:spLocks noGrp="1"/>
          </p:cNvSpPr>
          <p:nvPr>
            <p:ph type="body" idx="1"/>
          </p:nvPr>
        </p:nvSpPr>
        <p:spPr>
          <a:xfrm>
            <a:off x="6680199" y="1966868"/>
            <a:ext cx="4404495" cy="4446632"/>
          </a:xfrm>
          <a:ln w="28575">
            <a:solidFill>
              <a:schemeClr val="accent1"/>
            </a:solidFill>
          </a:ln>
        </p:spPr>
        <p:txBody>
          <a:bodyPr>
            <a:normAutofit/>
          </a:bodyPr>
          <a:lstStyle/>
          <a:p>
            <a:pPr marL="426720" lvl="1" indent="-178435" algn="just">
              <a:lnSpc>
                <a:spcPct val="100000"/>
              </a:lnSpc>
              <a:spcBef>
                <a:spcPts val="300"/>
              </a:spcBef>
              <a:spcAft>
                <a:spcPts val="100"/>
              </a:spcAft>
              <a:buClr>
                <a:srgbClr val="000000"/>
              </a:buClr>
              <a:buFont typeface="Arial" panose="020B0604020202020204"/>
              <a:buChar char="◦"/>
            </a:pPr>
            <a:r>
              <a:rPr lang="es-PE" sz="1800" dirty="0">
                <a:solidFill>
                  <a:srgbClr val="202122"/>
                </a:solidFill>
                <a:latin typeface="Book Antiqua" panose="02040602050305030304" pitchFamily="18" charset="0"/>
                <a:cs typeface="Arial" panose="020B0604020202020204" pitchFamily="34" charset="0"/>
              </a:rPr>
              <a:t>Se evalúa eligiendo uno de los tres instrumentos incluidos en las técnicas de observación que se presentaron anteriormente, luego se transforma la valoración para asignar los puntos obtenidos por cada estudiante. No importa el instrumento que se escoja para evaluar el caso ni la nota que los estudiantes obtienen, lo importante serán las decisiones que usted tomará para que todos logren los criterios incluidos en el instrumento, es decir para que alcancen la competencia.</a:t>
            </a:r>
          </a:p>
        </p:txBody>
      </p:sp>
      <p:grpSp>
        <p:nvGrpSpPr>
          <p:cNvPr id="2" name="Grupo 1">
            <a:extLst>
              <a:ext uri="{FF2B5EF4-FFF2-40B4-BE49-F238E27FC236}">
                <a16:creationId xmlns:a16="http://schemas.microsoft.com/office/drawing/2014/main" id="{6AC2DC59-A902-3C45-0F12-A043329E1B04}"/>
              </a:ext>
            </a:extLst>
          </p:cNvPr>
          <p:cNvGrpSpPr/>
          <p:nvPr/>
        </p:nvGrpSpPr>
        <p:grpSpPr>
          <a:xfrm>
            <a:off x="7177273" y="688068"/>
            <a:ext cx="3410345" cy="1110297"/>
            <a:chOff x="7177273" y="688068"/>
            <a:chExt cx="3410345" cy="1110297"/>
          </a:xfrm>
        </p:grpSpPr>
        <p:sp>
          <p:nvSpPr>
            <p:cNvPr id="16" name="Google Shape;151;p17">
              <a:extLst>
                <a:ext uri="{FF2B5EF4-FFF2-40B4-BE49-F238E27FC236}">
                  <a16:creationId xmlns:a16="http://schemas.microsoft.com/office/drawing/2014/main" id="{2ECDDF5D-B94D-01C1-31C5-C7DC97D261C1}"/>
                </a:ext>
              </a:extLst>
            </p:cNvPr>
            <p:cNvSpPr/>
            <p:nvPr/>
          </p:nvSpPr>
          <p:spPr>
            <a:xfrm>
              <a:off x="7177273" y="791763"/>
              <a:ext cx="3320064" cy="1006602"/>
            </a:xfrm>
            <a:prstGeom prst="roundRect">
              <a:avLst>
                <a:gd name="adj" fmla="val 10000"/>
              </a:avLst>
            </a:prstGeom>
            <a:solidFill>
              <a:schemeClr val="accent2">
                <a:lumMod val="75000"/>
              </a:scheme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000" b="1" i="0" u="none" strike="noStrike" cap="none" noProof="0" dirty="0">
                <a:solidFill>
                  <a:srgbClr val="000000"/>
                </a:solidFill>
                <a:latin typeface="Book Antiqua" panose="02040602050305030304" pitchFamily="18" charset="0"/>
                <a:sym typeface="Arial" panose="020B0604020202020204"/>
              </a:endParaRPr>
            </a:p>
          </p:txBody>
        </p:sp>
        <p:sp>
          <p:nvSpPr>
            <p:cNvPr id="17" name="Google Shape;152;p17">
              <a:extLst>
                <a:ext uri="{FF2B5EF4-FFF2-40B4-BE49-F238E27FC236}">
                  <a16:creationId xmlns:a16="http://schemas.microsoft.com/office/drawing/2014/main" id="{DABDF0E4-FBD1-410C-E309-AE3932F5D965}"/>
                </a:ext>
              </a:extLst>
            </p:cNvPr>
            <p:cNvSpPr/>
            <p:nvPr/>
          </p:nvSpPr>
          <p:spPr>
            <a:xfrm>
              <a:off x="7267554" y="688068"/>
              <a:ext cx="3320064" cy="830580"/>
            </a:xfrm>
            <a:prstGeom prst="roundRect">
              <a:avLst>
                <a:gd name="adj" fmla="val 10000"/>
              </a:avLst>
            </a:prstGeom>
            <a:solidFill>
              <a:schemeClr val="lt1">
                <a:alpha val="89019"/>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000" b="1" i="0" u="none" strike="noStrike" cap="none" noProof="0" dirty="0">
                <a:solidFill>
                  <a:srgbClr val="000000"/>
                </a:solidFill>
                <a:latin typeface="Book Antiqua" panose="02040602050305030304" pitchFamily="18" charset="0"/>
                <a:sym typeface="Arial" panose="020B0604020202020204"/>
              </a:endParaRPr>
            </a:p>
          </p:txBody>
        </p:sp>
        <p:sp>
          <p:nvSpPr>
            <p:cNvPr id="18" name="Google Shape;153;p17">
              <a:extLst>
                <a:ext uri="{FF2B5EF4-FFF2-40B4-BE49-F238E27FC236}">
                  <a16:creationId xmlns:a16="http://schemas.microsoft.com/office/drawing/2014/main" id="{00528368-0F25-66F1-6A47-90992A754276}"/>
                </a:ext>
              </a:extLst>
            </p:cNvPr>
            <p:cNvSpPr txBox="1"/>
            <p:nvPr/>
          </p:nvSpPr>
          <p:spPr>
            <a:xfrm>
              <a:off x="7375693" y="791128"/>
              <a:ext cx="3103787" cy="83185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dk1"/>
                </a:buClr>
                <a:buSzPts val="2600"/>
                <a:buFont typeface="Arial" panose="020B0604020202020204"/>
                <a:buNone/>
              </a:pPr>
              <a:r>
                <a:rPr lang="es-PE" sz="2000" b="1" i="0" u="none" strike="noStrike" cap="none" noProof="0" dirty="0">
                  <a:solidFill>
                    <a:schemeClr val="dk1"/>
                  </a:solidFill>
                  <a:latin typeface="Book Antiqua" panose="02040602050305030304" pitchFamily="18" charset="0"/>
                  <a:sym typeface="Arial" panose="020B0604020202020204"/>
                </a:rPr>
                <a:t>¿CÓMO SE </a:t>
              </a:r>
              <a:r>
                <a:rPr lang="es-PE" sz="2000" b="1" dirty="0">
                  <a:solidFill>
                    <a:schemeClr val="dk1"/>
                  </a:solidFill>
                  <a:latin typeface="Book Antiqua" panose="02040602050305030304" pitchFamily="18" charset="0"/>
                </a:rPr>
                <a:t>EVALÚA</a:t>
              </a:r>
              <a:r>
                <a:rPr lang="es-PE" sz="2000" b="1" i="0" u="none" strike="noStrike" cap="none" noProof="0" dirty="0">
                  <a:solidFill>
                    <a:schemeClr val="dk1"/>
                  </a:solidFill>
                  <a:latin typeface="Book Antiqua" panose="02040602050305030304" pitchFamily="18" charset="0"/>
                  <a:sym typeface="Arial" panose="020B0604020202020204"/>
                </a:rPr>
                <a:t> ?</a:t>
              </a:r>
            </a:p>
          </p:txBody>
        </p:sp>
      </p:grpSp>
    </p:spTree>
    <p:extLst>
      <p:ext uri="{BB962C8B-B14F-4D97-AF65-F5344CB8AC3E}">
        <p14:creationId xmlns:p14="http://schemas.microsoft.com/office/powerpoint/2010/main" val="304827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3807" y="1001056"/>
            <a:ext cx="7265358" cy="461665"/>
          </a:xfrm>
          <a:solidFill>
            <a:schemeClr val="accent1"/>
          </a:solidFill>
        </p:spPr>
        <p:txBody>
          <a:bodyPr>
            <a:normAutofit/>
          </a:bodyPr>
          <a:lstStyle/>
          <a:p>
            <a:r>
              <a:rPr lang="es-ES" altLang="en-US" sz="2400" dirty="0">
                <a:solidFill>
                  <a:schemeClr val="bg1"/>
                </a:solidFill>
                <a:latin typeface="Book Antiqua" panose="02040602050305030304" pitchFamily="18" charset="0"/>
              </a:rPr>
              <a:t>¿CÓMO SE ORIGINÓ EL ESTUDIO DE CASOS?</a:t>
            </a:r>
          </a:p>
        </p:txBody>
      </p:sp>
      <p:sp>
        <p:nvSpPr>
          <p:cNvPr id="3" name="Marcador de posición de texto 2"/>
          <p:cNvSpPr>
            <a:spLocks noGrp="1"/>
          </p:cNvSpPr>
          <p:nvPr>
            <p:ph type="body" idx="1"/>
          </p:nvPr>
        </p:nvSpPr>
        <p:spPr>
          <a:xfrm>
            <a:off x="2928937" y="1758315"/>
            <a:ext cx="6334125" cy="4385310"/>
          </a:xfrm>
          <a:ln w="28575">
            <a:solidFill>
              <a:srgbClr val="002060"/>
            </a:solidFill>
            <a:prstDash val="sysDot"/>
          </a:ln>
        </p:spPr>
        <p:txBody>
          <a:bodyPr>
            <a:noAutofit/>
          </a:bodyPr>
          <a:lstStyle/>
          <a:p>
            <a:pPr algn="just">
              <a:lnSpc>
                <a:spcPct val="150000"/>
              </a:lnSpc>
            </a:pPr>
            <a:r>
              <a:rPr lang="es-PE" sz="1800" noProof="0" dirty="0">
                <a:latin typeface="Book Antiqua" panose="02040602050305030304" pitchFamily="18" charset="0"/>
              </a:rPr>
              <a:t>El método de estudio de caso no fue inventado por una sola persona, sino que tiene raíces en diversas disciplinas y se ha desarrollado a lo largo de la historia. En el ámbito sociológico, </a:t>
            </a:r>
            <a:r>
              <a:rPr lang="es-PE" sz="1800" b="1" noProof="0" dirty="0">
                <a:latin typeface="Book Antiqua" panose="02040602050305030304" pitchFamily="18" charset="0"/>
              </a:rPr>
              <a:t>Herbert Spencer</a:t>
            </a:r>
            <a:r>
              <a:rPr lang="es-PE" sz="1800" noProof="0" dirty="0">
                <a:latin typeface="Book Antiqua" panose="02040602050305030304" pitchFamily="18" charset="0"/>
              </a:rPr>
              <a:t> es considerado un pionero en su uso. </a:t>
            </a:r>
            <a:r>
              <a:rPr lang="es-PE" sz="1800" b="1" noProof="0" dirty="0">
                <a:latin typeface="Book Antiqua" panose="02040602050305030304" pitchFamily="18" charset="0"/>
              </a:rPr>
              <a:t>Frédéric Le Play</a:t>
            </a:r>
            <a:r>
              <a:rPr lang="es-PE" sz="1800" noProof="0" dirty="0">
                <a:latin typeface="Book Antiqua" panose="02040602050305030304" pitchFamily="18" charset="0"/>
              </a:rPr>
              <a:t> también jugó un papel importante en el desarrollo de este método en Francia durante el siglo XIX. En el ámbito de la enseñanza del derecho, </a:t>
            </a:r>
            <a:r>
              <a:rPr lang="es-PE" sz="1800" b="1" noProof="0" dirty="0">
                <a:latin typeface="Book Antiqua" panose="02040602050305030304" pitchFamily="18" charset="0"/>
              </a:rPr>
              <a:t>Christopher </a:t>
            </a:r>
            <a:r>
              <a:rPr lang="es-PE" sz="1800" b="1" noProof="0" dirty="0" err="1">
                <a:latin typeface="Book Antiqua" panose="02040602050305030304" pitchFamily="18" charset="0"/>
              </a:rPr>
              <a:t>Langdell</a:t>
            </a:r>
            <a:r>
              <a:rPr lang="es-PE" sz="1800" noProof="0" dirty="0">
                <a:latin typeface="Book Antiqua" panose="02040602050305030304" pitchFamily="18" charset="0"/>
              </a:rPr>
              <a:t> fue crucial para la formalización del método del caso como herramienta didáctica. </a:t>
            </a:r>
          </a:p>
        </p:txBody>
      </p:sp>
      <p:pic>
        <p:nvPicPr>
          <p:cNvPr id="4" name="Imagen 3"/>
          <p:cNvPicPr/>
          <p:nvPr/>
        </p:nvPicPr>
        <p:blipFill>
          <a:blip r:embed="rId2"/>
          <a:stretch>
            <a:fillRect/>
          </a:stretch>
        </p:blipFill>
        <p:spPr>
          <a:xfrm>
            <a:off x="955992" y="1907540"/>
            <a:ext cx="1878965" cy="1784350"/>
          </a:xfrm>
          <a:prstGeom prst="ellipse">
            <a:avLst/>
          </a:prstGeom>
          <a:ln>
            <a:noFill/>
          </a:ln>
          <a:effectLst>
            <a:softEdge rad="112500"/>
          </a:effectLst>
        </p:spPr>
      </p:pic>
      <p:pic>
        <p:nvPicPr>
          <p:cNvPr id="5" name="Imagen 4"/>
          <p:cNvPicPr/>
          <p:nvPr/>
        </p:nvPicPr>
        <p:blipFill>
          <a:blip r:embed="rId3"/>
          <a:stretch>
            <a:fillRect/>
          </a:stretch>
        </p:blipFill>
        <p:spPr>
          <a:xfrm>
            <a:off x="9541823" y="2360295"/>
            <a:ext cx="2194548" cy="2183425"/>
          </a:xfrm>
          <a:prstGeom prst="ellipse">
            <a:avLst/>
          </a:prstGeom>
          <a:ln>
            <a:noFill/>
          </a:ln>
          <a:effectLst>
            <a:softEdge rad="112500"/>
          </a:effectLst>
        </p:spPr>
      </p:pic>
      <p:pic>
        <p:nvPicPr>
          <p:cNvPr id="6" name="Imagen 5"/>
          <p:cNvPicPr/>
          <p:nvPr/>
        </p:nvPicPr>
        <p:blipFill>
          <a:blip r:embed="rId4"/>
          <a:stretch>
            <a:fillRect/>
          </a:stretch>
        </p:blipFill>
        <p:spPr>
          <a:xfrm flipH="1">
            <a:off x="955992" y="4475388"/>
            <a:ext cx="1972945" cy="1295400"/>
          </a:xfrm>
          <a:prstGeom prst="ellipse">
            <a:avLst/>
          </a:prstGeom>
          <a:ln>
            <a:noFill/>
          </a:ln>
          <a:effectLst>
            <a:softEdge rad="112500"/>
          </a:effectLst>
        </p:spPr>
      </p:pic>
      <p:sp>
        <p:nvSpPr>
          <p:cNvPr id="7" name="Rectángulo 6">
            <a:extLst>
              <a:ext uri="{FF2B5EF4-FFF2-40B4-BE49-F238E27FC236}">
                <a16:creationId xmlns:a16="http://schemas.microsoft.com/office/drawing/2014/main" id="{7E4998A6-5DD8-687A-3805-64DA72B1CCFE}"/>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a:solidFill>
                  <a:schemeClr val="bg1"/>
                </a:solidFill>
              </a:rPr>
              <a:t>ANALIZA</a:t>
            </a:r>
            <a:endParaRPr lang="es-PE" sz="24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ctrTitle"/>
          </p:nvPr>
        </p:nvSpPr>
        <p:spPr>
          <a:xfrm>
            <a:off x="4102100" y="1027082"/>
            <a:ext cx="3987800" cy="461665"/>
          </a:xfrm>
          <a:prstGeom prst="rect">
            <a:avLst/>
          </a:prstGeom>
          <a:solidFill>
            <a:schemeClr val="accent1"/>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Play" panose="00000500000000000000"/>
              <a:buNone/>
            </a:pPr>
            <a:r>
              <a:rPr lang="es-ES" sz="2400" dirty="0">
                <a:solidFill>
                  <a:schemeClr val="bg1"/>
                </a:solidFill>
                <a:latin typeface="Arial" panose="020B0604020202020204"/>
                <a:ea typeface="Arial" panose="020B0604020202020204"/>
                <a:cs typeface="Arial" panose="020B0604020202020204"/>
                <a:sym typeface="Arial" panose="020B0604020202020204"/>
              </a:rPr>
              <a:t>ESTUDIO DE CASOS</a:t>
            </a:r>
          </a:p>
        </p:txBody>
      </p:sp>
      <p:sp>
        <p:nvSpPr>
          <p:cNvPr id="111" name="Google Shape;111;p15"/>
          <p:cNvSpPr txBox="1"/>
          <p:nvPr/>
        </p:nvSpPr>
        <p:spPr>
          <a:xfrm>
            <a:off x="638175" y="2105025"/>
            <a:ext cx="1739265" cy="1013460"/>
          </a:xfrm>
          <a:prstGeom prst="rect">
            <a:avLst/>
          </a:prstGeom>
          <a:solidFill>
            <a:schemeClr val="accent4">
              <a:lumMod val="40000"/>
              <a:lumOff val="60000"/>
            </a:schemeClr>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panose="020B0604020202020204"/>
              <a:buNone/>
            </a:pPr>
            <a:r>
              <a:rPr lang="es-ES" altLang="es-PE" sz="2000" b="1" i="0" u="none" strike="noStrike" cap="none" dirty="0">
                <a:solidFill>
                  <a:schemeClr val="dk1"/>
                </a:solidFill>
                <a:latin typeface="Book Antiqua" panose="02040602050305030304" pitchFamily="18" charset="0"/>
                <a:sym typeface="Arial" panose="020B0604020202020204"/>
              </a:rPr>
              <a:t>¿Qu</a:t>
            </a:r>
            <a:r>
              <a:rPr lang="es-ES" altLang="es-PE" sz="2000" b="1" dirty="0">
                <a:solidFill>
                  <a:schemeClr val="dk1"/>
                </a:solidFill>
                <a:latin typeface="Book Antiqua" panose="02040602050305030304" pitchFamily="18" charset="0"/>
              </a:rPr>
              <a:t>é</a:t>
            </a:r>
            <a:r>
              <a:rPr lang="es-ES" altLang="es-PE" sz="2000" b="1" i="0" u="none" strike="noStrike" cap="none" dirty="0">
                <a:solidFill>
                  <a:schemeClr val="dk1"/>
                </a:solidFill>
                <a:latin typeface="Book Antiqua" panose="02040602050305030304" pitchFamily="18" charset="0"/>
                <a:sym typeface="Arial" panose="020B0604020202020204"/>
              </a:rPr>
              <a:t> es estudio de casos?</a:t>
            </a:r>
            <a:r>
              <a:rPr lang="es-PE" sz="2000" b="1" i="0" u="none" strike="noStrike" cap="none" dirty="0">
                <a:solidFill>
                  <a:schemeClr val="dk1"/>
                </a:solidFill>
                <a:latin typeface="Book Antiqua" panose="02040602050305030304" pitchFamily="18" charset="0"/>
                <a:sym typeface="Arial" panose="020B0604020202020204"/>
              </a:rPr>
              <a:t> </a:t>
            </a:r>
            <a:endParaRPr sz="1400" b="1" i="0" u="none" strike="noStrike" cap="none" dirty="0">
              <a:solidFill>
                <a:srgbClr val="000000"/>
              </a:solidFill>
              <a:latin typeface="Book Antiqua" panose="02040602050305030304" pitchFamily="18" charset="0"/>
              <a:sym typeface="Arial" panose="020B0604020202020204"/>
            </a:endParaRPr>
          </a:p>
        </p:txBody>
      </p:sp>
      <p:sp>
        <p:nvSpPr>
          <p:cNvPr id="3" name="Cuadro de texto 2"/>
          <p:cNvSpPr txBox="1"/>
          <p:nvPr/>
        </p:nvSpPr>
        <p:spPr>
          <a:xfrm>
            <a:off x="4102100" y="2146300"/>
            <a:ext cx="6980555" cy="972185"/>
          </a:xfrm>
          <a:prstGeom prst="rect">
            <a:avLst/>
          </a:prstGeom>
          <a:noFill/>
          <a:ln>
            <a:solidFill>
              <a:schemeClr val="accent1"/>
            </a:solidFill>
          </a:ln>
        </p:spPr>
        <p:txBody>
          <a:bodyPr wrap="square" rtlCol="0">
            <a:noAutofit/>
          </a:bodyPr>
          <a:lstStyle/>
          <a:p>
            <a:pPr algn="just"/>
            <a:r>
              <a:rPr lang="es-ES" altLang="en-US" sz="1800">
                <a:latin typeface="Book Antiqua" panose="02040602050305030304" pitchFamily="18" charset="0"/>
              </a:rPr>
              <a:t>Es un metodo empleado para estudiar un individuo o una institucion en un torno o situacion unico y deuna forma lo masdetallada posible.</a:t>
            </a:r>
          </a:p>
        </p:txBody>
      </p:sp>
      <p:sp>
        <p:nvSpPr>
          <p:cNvPr id="5" name="Google Shape;111;p15"/>
          <p:cNvSpPr txBox="1"/>
          <p:nvPr/>
        </p:nvSpPr>
        <p:spPr>
          <a:xfrm>
            <a:off x="613093" y="3802697"/>
            <a:ext cx="1725930" cy="397510"/>
          </a:xfrm>
          <a:prstGeom prst="rect">
            <a:avLst/>
          </a:prstGeom>
          <a:solidFill>
            <a:schemeClr val="accent4">
              <a:lumMod val="40000"/>
              <a:lumOff val="60000"/>
            </a:schemeClr>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panose="020B0604020202020204"/>
              <a:buNone/>
            </a:pPr>
            <a:r>
              <a:rPr lang="es-ES" sz="2000" b="1" i="0" u="none" strike="noStrike" cap="none" dirty="0">
                <a:solidFill>
                  <a:srgbClr val="000000"/>
                </a:solidFill>
                <a:latin typeface="Book Antiqua" panose="02040602050305030304" pitchFamily="18" charset="0"/>
                <a:sym typeface="Arial" panose="020B0604020202020204"/>
              </a:rPr>
              <a:t>Objetivos</a:t>
            </a:r>
          </a:p>
        </p:txBody>
      </p:sp>
      <p:sp>
        <p:nvSpPr>
          <p:cNvPr id="6" name="Cuadro de texto 5"/>
          <p:cNvSpPr txBox="1"/>
          <p:nvPr/>
        </p:nvSpPr>
        <p:spPr>
          <a:xfrm>
            <a:off x="4102100" y="3559174"/>
            <a:ext cx="6981190" cy="1889761"/>
          </a:xfrm>
          <a:prstGeom prst="rect">
            <a:avLst/>
          </a:prstGeom>
          <a:noFill/>
          <a:ln>
            <a:solidFill>
              <a:schemeClr val="accent1"/>
            </a:solidFill>
          </a:ln>
        </p:spPr>
        <p:txBody>
          <a:bodyPr wrap="square" rtlCol="0">
            <a:noAutofit/>
          </a:bodyPr>
          <a:lstStyle/>
          <a:p>
            <a:pPr marL="342900" indent="-342900">
              <a:buFont typeface="Arial" panose="020B0604020202020204" pitchFamily="34" charset="0"/>
              <a:buChar char="•"/>
            </a:pPr>
            <a:r>
              <a:rPr lang="es-PE" sz="1800" noProof="0" dirty="0">
                <a:latin typeface="Book Antiqua" panose="02040602050305030304" pitchFamily="18" charset="0"/>
              </a:rPr>
              <a:t>Describir el objeto o fenómeno (aspecto externo, estructura interna, y quizás su desarrollo anterior) </a:t>
            </a:r>
          </a:p>
          <a:p>
            <a:pPr marL="342900" indent="-342900">
              <a:buFont typeface="Arial" panose="020B0604020202020204" pitchFamily="34" charset="0"/>
              <a:buChar char="•"/>
            </a:pPr>
            <a:r>
              <a:rPr lang="es-PE" sz="1800" noProof="0" dirty="0">
                <a:latin typeface="Book Antiqua" panose="02040602050305030304" pitchFamily="18" charset="0"/>
              </a:rPr>
              <a:t>explicar las razones porque es el objeto como es, o su desarrollo anterior.</a:t>
            </a:r>
          </a:p>
          <a:p>
            <a:pPr marL="342900" indent="-342900">
              <a:buFont typeface="Arial" panose="020B0604020202020204" pitchFamily="34" charset="0"/>
              <a:buChar char="•"/>
            </a:pPr>
            <a:r>
              <a:rPr lang="es-PE" sz="1800" noProof="0" dirty="0">
                <a:latin typeface="Book Antiqua" panose="02040602050305030304" pitchFamily="18" charset="0"/>
              </a:rPr>
              <a:t>Predecir el futuro del objeto.</a:t>
            </a:r>
          </a:p>
          <a:p>
            <a:pPr marL="342900" indent="-342900">
              <a:buFont typeface="Arial" panose="020B0604020202020204" pitchFamily="34" charset="0"/>
              <a:buChar char="•"/>
            </a:pPr>
            <a:r>
              <a:rPr lang="es-PE" sz="1800" noProof="0" dirty="0">
                <a:latin typeface="Book Antiqua" panose="02040602050305030304" pitchFamily="18" charset="0"/>
              </a:rPr>
              <a:t>Planear las mejoras al objeto reunir opiniones sobre el.</a:t>
            </a:r>
          </a:p>
        </p:txBody>
      </p:sp>
      <p:sp>
        <p:nvSpPr>
          <p:cNvPr id="2" name="Flecha derecha 1"/>
          <p:cNvSpPr/>
          <p:nvPr/>
        </p:nvSpPr>
        <p:spPr>
          <a:xfrm>
            <a:off x="2600325" y="2364740"/>
            <a:ext cx="97917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s-ES" altLang="en-US"/>
          </a:p>
        </p:txBody>
      </p:sp>
      <p:sp>
        <p:nvSpPr>
          <p:cNvPr id="4" name="Flecha derecha 3"/>
          <p:cNvSpPr/>
          <p:nvPr/>
        </p:nvSpPr>
        <p:spPr>
          <a:xfrm>
            <a:off x="2600325" y="3758565"/>
            <a:ext cx="97917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s-ES" altLang="en-US"/>
          </a:p>
        </p:txBody>
      </p:sp>
      <p:pic>
        <p:nvPicPr>
          <p:cNvPr id="8" name="Imagen 7"/>
          <p:cNvPicPr>
            <a:picLocks noChangeAspect="1"/>
          </p:cNvPicPr>
          <p:nvPr/>
        </p:nvPicPr>
        <p:blipFill>
          <a:blip r:embed="rId3"/>
          <a:srcRect l="36979" t="21241" r="43620" b="28241"/>
          <a:stretch>
            <a:fillRect/>
          </a:stretch>
        </p:blipFill>
        <p:spPr>
          <a:xfrm>
            <a:off x="829945" y="4504055"/>
            <a:ext cx="1379220" cy="2020570"/>
          </a:xfrm>
          <a:prstGeom prst="rect">
            <a:avLst/>
          </a:prstGeom>
        </p:spPr>
      </p:pic>
      <p:sp>
        <p:nvSpPr>
          <p:cNvPr id="7" name="Rectángulo 6">
            <a:extLst>
              <a:ext uri="{FF2B5EF4-FFF2-40B4-BE49-F238E27FC236}">
                <a16:creationId xmlns:a16="http://schemas.microsoft.com/office/drawing/2014/main" id="{8359A0F7-B827-266B-19D7-7B9500AA9708}"/>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a:solidFill>
                  <a:schemeClr val="bg1"/>
                </a:solidFill>
              </a:rPr>
              <a:t>ANALIZA</a:t>
            </a:r>
            <a:endParaRPr lang="es-PE" sz="2400" b="1" dirty="0">
              <a:solidFill>
                <a:schemeClr val="bg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810*266"/>
  <p:tag name="TABLE_ENDDRAG_RECT" val="83*203*810*266"/>
</p:tagLst>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1481</Words>
  <Application>Microsoft Office PowerPoint</Application>
  <PresentationFormat>Panorámica</PresentationFormat>
  <Paragraphs>163</Paragraphs>
  <Slides>15</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Lucida Sans Unicode</vt:lpstr>
      <vt:lpstr>Arial</vt:lpstr>
      <vt:lpstr>Book Antiqua</vt:lpstr>
      <vt:lpstr>Play</vt:lpstr>
      <vt:lpstr>Wingdings</vt:lpstr>
      <vt:lpstr>Tema de Office</vt:lpstr>
      <vt:lpstr>Presentación de PowerPoint</vt:lpstr>
      <vt:lpstr>Criterio de evaluación:</vt:lpstr>
      <vt:lpstr>Presentación de PowerPoint</vt:lpstr>
      <vt:lpstr>Presentación de PowerPoint</vt:lpstr>
      <vt:lpstr>Presentación de PowerPoint</vt:lpstr>
      <vt:lpstr>Presentación de PowerPoint</vt:lpstr>
      <vt:lpstr>Presentación de PowerPoint</vt:lpstr>
      <vt:lpstr>¿CÓMO SE ORIGINÓ EL ESTUDIO DE CASOS?</vt:lpstr>
      <vt:lpstr>ESTUDIO DE CASOS</vt:lpstr>
      <vt:lpstr>PROCESO</vt:lpstr>
      <vt:lpstr>Presentación de PowerPoint</vt:lpstr>
      <vt:lpstr>Presentación de PowerPoint</vt:lpstr>
      <vt:lpstr>CUADRO DE COMPARACIÓN MÉTODO DE CASOS Y ABP</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DANIEL DE LA CRUZ GONZALES</cp:lastModifiedBy>
  <cp:revision>93</cp:revision>
  <dcterms:created xsi:type="dcterms:W3CDTF">2025-03-11T09:39:00Z</dcterms:created>
  <dcterms:modified xsi:type="dcterms:W3CDTF">2025-05-13T23:31:02Z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FDF450082F6E4F989311BB7CE96A110C_12</vt:lpwstr>
  </property>
  <property fmtid="{D5CDD505-2E9C-101B-9397-08002B2CF9AE}" pid="3" name="KSOProductBuildVer">
    <vt:lpwstr>3082-12.2.0.21172</vt:lpwstr>
  </property>
</Properties>
</file>